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67" r:id="rId4"/>
    <p:sldId id="366" r:id="rId5"/>
    <p:sldId id="360" r:id="rId6"/>
    <p:sldId id="369" r:id="rId7"/>
    <p:sldId id="389" r:id="rId8"/>
    <p:sldId id="370" r:id="rId9"/>
    <p:sldId id="280" r:id="rId10"/>
    <p:sldId id="368" r:id="rId11"/>
    <p:sldId id="379" r:id="rId12"/>
    <p:sldId id="380" r:id="rId13"/>
    <p:sldId id="383" r:id="rId14"/>
    <p:sldId id="378" r:id="rId15"/>
    <p:sldId id="385" r:id="rId16"/>
    <p:sldId id="386" r:id="rId17"/>
    <p:sldId id="387" r:id="rId18"/>
    <p:sldId id="382" r:id="rId19"/>
    <p:sldId id="373" r:id="rId20"/>
    <p:sldId id="372" r:id="rId21"/>
    <p:sldId id="279" r:id="rId22"/>
    <p:sldId id="284" r:id="rId23"/>
    <p:sldId id="285" r:id="rId24"/>
    <p:sldId id="359" r:id="rId25"/>
    <p:sldId id="381" r:id="rId26"/>
    <p:sldId id="374" r:id="rId27"/>
    <p:sldId id="375" r:id="rId28"/>
    <p:sldId id="376" r:id="rId29"/>
    <p:sldId id="377" r:id="rId30"/>
    <p:sldId id="388" r:id="rId31"/>
    <p:sldId id="384" r:id="rId32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6" autoAdjust="0"/>
    <p:restoredTop sz="85871" autoAdjust="0"/>
  </p:normalViewPr>
  <p:slideViewPr>
    <p:cSldViewPr snapToGrid="0">
      <p:cViewPr>
        <p:scale>
          <a:sx n="100" d="100"/>
          <a:sy n="100" d="100"/>
        </p:scale>
        <p:origin x="3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E4E2-2D1E-49FF-9D26-9043035DAE6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F3EFC-B7E2-4F0E-9300-F6EC17A9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the root cause</a:t>
            </a:r>
          </a:p>
          <a:p>
            <a:r>
              <a:rPr lang="en-US" dirty="0"/>
              <a:t>One bug might hide other bugs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Blaming the engine.</a:t>
            </a:r>
          </a:p>
          <a:p>
            <a:r>
              <a:rPr lang="en-US" dirty="0"/>
              <a:t>Checking for timing</a:t>
            </a:r>
          </a:p>
          <a:p>
            <a:r>
              <a:rPr lang="en-US" dirty="0"/>
              <a:t>Binary 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5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5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1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0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0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7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0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08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423-365F-4E42-B1D6-374464F6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74450-DE22-4DE1-8016-697690F6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4029-13A0-41A6-BA9F-01A1811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7BE-6059-4B85-A2C4-A5EF84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82F8-E61D-44A6-ACD4-9055D42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60568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E385-E67F-4562-9D9C-46F6273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46D5-1F07-4CEA-8F4B-8252E683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BDC5-2845-4C14-BEA8-69D3F7E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D972-8F2F-4CA0-8CA2-8A71DD47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6E1-1D13-4D93-8B6D-DDB98970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0204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63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1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0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4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93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1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C61-513D-4A36-B50F-2ED0A266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C79CB-0364-409C-BDC9-4FA04F31C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DCAF Debugging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38D221-4EDA-42CA-B6C1-CEBF4D79F2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Benjamin Celis, Simon Perez Santa Maria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895D5-C31A-4208-9811-44B61A007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0A7A1-54AB-4AC1-9EBC-D6F93857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Bug?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FCFE-2D37-4950-95AF-26A2EB38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E5106C-B61D-4A87-BE8F-F179689C2AF6}"/>
              </a:ext>
            </a:extLst>
          </p:cNvPr>
          <p:cNvSpPr/>
          <p:nvPr/>
        </p:nvSpPr>
        <p:spPr>
          <a:xfrm>
            <a:off x="8673266" y="1488513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495EB2-EB32-4FCE-B891-EA608ECFF336}"/>
              </a:ext>
            </a:extLst>
          </p:cNvPr>
          <p:cNvSpPr/>
          <p:nvPr/>
        </p:nvSpPr>
        <p:spPr>
          <a:xfrm>
            <a:off x="661504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FE59CF-F6EC-4A7D-B8A1-042BEA368159}"/>
              </a:ext>
            </a:extLst>
          </p:cNvPr>
          <p:cNvSpPr/>
          <p:nvPr/>
        </p:nvSpPr>
        <p:spPr>
          <a:xfrm>
            <a:off x="3358918" y="3885599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2FA073-1818-4231-96C4-E056A8170CE9}"/>
              </a:ext>
            </a:extLst>
          </p:cNvPr>
          <p:cNvSpPr/>
          <p:nvPr/>
        </p:nvSpPr>
        <p:spPr>
          <a:xfrm>
            <a:off x="3358918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94929E-C091-4F7D-9419-25733070C79F}"/>
              </a:ext>
            </a:extLst>
          </p:cNvPr>
          <p:cNvSpPr/>
          <p:nvPr/>
        </p:nvSpPr>
        <p:spPr>
          <a:xfrm>
            <a:off x="6615046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92686C-A713-4934-A4FD-A309A6E73F82}"/>
              </a:ext>
            </a:extLst>
          </p:cNvPr>
          <p:cNvSpPr/>
          <p:nvPr/>
        </p:nvSpPr>
        <p:spPr>
          <a:xfrm>
            <a:off x="6615048" y="388559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C3C571-3D1A-4187-9FDB-EDCBD1D38BF8}"/>
              </a:ext>
            </a:extLst>
          </p:cNvPr>
          <p:cNvSpPr/>
          <p:nvPr/>
        </p:nvSpPr>
        <p:spPr>
          <a:xfrm>
            <a:off x="3358919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C8A6DC-3883-41BB-B0DE-C9F64B96ED55}"/>
              </a:ext>
            </a:extLst>
          </p:cNvPr>
          <p:cNvSpPr/>
          <p:nvPr/>
        </p:nvSpPr>
        <p:spPr>
          <a:xfrm>
            <a:off x="1300700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72DA8C92-EB56-48FC-B325-90118A993E15}"/>
              </a:ext>
            </a:extLst>
          </p:cNvPr>
          <p:cNvSpPr/>
          <p:nvPr/>
        </p:nvSpPr>
        <p:spPr>
          <a:xfrm>
            <a:off x="2857508" y="1652588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7861A00B-AA63-489D-8BDE-460A9DCF71E3}"/>
              </a:ext>
            </a:extLst>
          </p:cNvPr>
          <p:cNvSpPr/>
          <p:nvPr/>
        </p:nvSpPr>
        <p:spPr>
          <a:xfrm>
            <a:off x="8157404" y="1654969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C00C589-3E54-426A-AF37-4F9C6C11F75A}"/>
              </a:ext>
            </a:extLst>
          </p:cNvPr>
          <p:cNvSpPr/>
          <p:nvPr/>
        </p:nvSpPr>
        <p:spPr>
          <a:xfrm>
            <a:off x="5195896" y="3885598"/>
            <a:ext cx="1171575" cy="555009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8A6F644E-289E-4D9D-89F5-6CDE10F95B42}"/>
              </a:ext>
            </a:extLst>
          </p:cNvPr>
          <p:cNvSpPr/>
          <p:nvPr/>
        </p:nvSpPr>
        <p:spPr>
          <a:xfrm>
            <a:off x="3952597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149342E1-C2B9-42B6-87F7-C04E4D5A6629}"/>
              </a:ext>
            </a:extLst>
          </p:cNvPr>
          <p:cNvSpPr/>
          <p:nvPr/>
        </p:nvSpPr>
        <p:spPr>
          <a:xfrm>
            <a:off x="7225782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4B02C992-5812-4FC5-BE01-615245C88EAA}"/>
              </a:ext>
            </a:extLst>
          </p:cNvPr>
          <p:cNvSpPr/>
          <p:nvPr/>
        </p:nvSpPr>
        <p:spPr>
          <a:xfrm>
            <a:off x="3952597" y="3362748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2F902E6D-7923-4983-AE0C-C70561F3CBD6}"/>
              </a:ext>
            </a:extLst>
          </p:cNvPr>
          <p:cNvSpPr/>
          <p:nvPr/>
        </p:nvSpPr>
        <p:spPr>
          <a:xfrm>
            <a:off x="7251367" y="3318679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3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Debug Tools</a:t>
            </a:r>
          </a:p>
        </p:txBody>
      </p:sp>
    </p:spTree>
    <p:extLst>
      <p:ext uri="{BB962C8B-B14F-4D97-AF65-F5344CB8AC3E}">
        <p14:creationId xmlns:p14="http://schemas.microsoft.com/office/powerpoint/2010/main" val="820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0DC-B6B7-4DC2-A64B-A3BA96B1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Manager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E2100-7E24-4D18-A847-971323F7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310" y="974725"/>
            <a:ext cx="5921856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9E6D4-9130-49DE-AD9B-4AC5A799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13" y="6180527"/>
            <a:ext cx="1233490" cy="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D02-E695-4CF2-8260-D3CF3250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79997-75DA-40CB-A734-C9885E5C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208" y="974725"/>
            <a:ext cx="5474059" cy="4897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554380-973A-4D07-BE34-85FABA0F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13" y="6180527"/>
            <a:ext cx="1233490" cy="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2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C820-0050-4210-9C3D-B82FBA46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B792D-6341-4F9A-A87F-1F798FA3E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781" y="974725"/>
            <a:ext cx="7208913" cy="4897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A51AB-6AAD-4333-B9AC-4867CBE5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13" y="6180527"/>
            <a:ext cx="1233490" cy="4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1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B3AE-C167-47A4-8775-2D52A625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and Loop 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C4D-4422-4B1A-9F46-2C32D55B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“Loose Wires”</a:t>
            </a:r>
          </a:p>
          <a:p>
            <a:r>
              <a:rPr lang="en-US" dirty="0"/>
              <a:t>Some Modules have LEDs</a:t>
            </a:r>
          </a:p>
          <a:p>
            <a:r>
              <a:rPr lang="en-US" dirty="0"/>
              <a:t>The CRIO has User LEDS</a:t>
            </a:r>
          </a:p>
          <a:p>
            <a:r>
              <a:rPr lang="en-US" dirty="0"/>
              <a:t>Make Loopbacks in the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2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Debug Tools</a:t>
            </a:r>
          </a:p>
        </p:txBody>
      </p:sp>
    </p:spTree>
    <p:extLst>
      <p:ext uri="{BB962C8B-B14F-4D97-AF65-F5344CB8AC3E}">
        <p14:creationId xmlns:p14="http://schemas.microsoft.com/office/powerpoint/2010/main" val="53266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E4A4-7114-49CD-BAC9-C779530A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  <a:p>
            <a:r>
              <a:rPr lang="en-US" dirty="0"/>
              <a:t>Probes</a:t>
            </a:r>
          </a:p>
          <a:p>
            <a:r>
              <a:rPr lang="en-US" dirty="0"/>
              <a:t>Conditional Probes</a:t>
            </a:r>
          </a:p>
          <a:p>
            <a:r>
              <a:rPr lang="en-US" dirty="0"/>
              <a:t>Hold Error Wire</a:t>
            </a:r>
          </a:p>
          <a:p>
            <a:r>
              <a:rPr lang="en-US" dirty="0"/>
              <a:t>Highlight Execution</a:t>
            </a:r>
          </a:p>
        </p:txBody>
      </p:sp>
    </p:spTree>
    <p:extLst>
      <p:ext uri="{BB962C8B-B14F-4D97-AF65-F5344CB8AC3E}">
        <p14:creationId xmlns:p14="http://schemas.microsoft.com/office/powerpoint/2010/main" val="10938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1E084-9D7A-4726-A71F-D0BEF3596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893" y="974725"/>
            <a:ext cx="7318690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Stumps and Wrappers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D7257E4-F67A-4C3C-8655-D9F9AA03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8" y="1008870"/>
            <a:ext cx="11277316" cy="47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F73-7BB8-4284-93DF-2205EBBB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D18E-DCFF-45E5-9A34-D721A260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 debugging Challenges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Running modules outside of the Engine</a:t>
            </a:r>
          </a:p>
          <a:p>
            <a:r>
              <a:rPr lang="en-US" dirty="0"/>
              <a:t>Debugging Reentrant Vis.</a:t>
            </a:r>
          </a:p>
          <a:p>
            <a:r>
              <a:rPr lang="en-US" dirty="0"/>
              <a:t>Debugging tools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Tag View</a:t>
            </a:r>
          </a:p>
          <a:p>
            <a:pPr lvl="1"/>
            <a:r>
              <a:rPr lang="en-US" dirty="0"/>
              <a:t>CVT</a:t>
            </a:r>
          </a:p>
          <a:p>
            <a:pPr lvl="1"/>
            <a:r>
              <a:rPr lang="en-US" dirty="0"/>
              <a:t>Shared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58680-E048-4249-8517-2B6D459C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4EC8B-4C4A-4237-A990-5CC8E90D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262626"/>
                </a:solidFill>
              </a:rPr>
              <a:t> Unit Testing</a:t>
            </a:r>
            <a:r>
              <a:rPr lang="en-US" altLang="en-US" dirty="0">
                <a:solidFill>
                  <a:srgbClr val="262626"/>
                </a:solidFill>
              </a:rPr>
              <a:t>: Looking for errors in a subsystem in isolation.</a:t>
            </a:r>
          </a:p>
          <a:p>
            <a:pPr marL="0" indent="0"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r>
              <a:rPr lang="en-US" b="1" u="sng" dirty="0"/>
              <a:t>You can NOT Test everything, </a:t>
            </a:r>
            <a:r>
              <a:rPr lang="en-US" dirty="0"/>
              <a:t>so choose wisely.</a:t>
            </a:r>
          </a:p>
          <a:p>
            <a:r>
              <a:rPr lang="en-US" b="1" dirty="0"/>
              <a:t>You can NOT do proper testing </a:t>
            </a:r>
            <a:r>
              <a:rPr lang="en-US" dirty="0"/>
              <a:t>without requirements</a:t>
            </a:r>
          </a:p>
          <a:p>
            <a:r>
              <a:rPr lang="en-US" dirty="0"/>
              <a:t>Testing adds overhead but reduces time spent in debugging.</a:t>
            </a:r>
          </a:p>
          <a:p>
            <a:r>
              <a:rPr lang="en-US" dirty="0"/>
              <a:t>You should do Unit Tests.</a:t>
            </a:r>
          </a:p>
          <a:p>
            <a:r>
              <a:rPr lang="en-US" dirty="0"/>
              <a:t>Make Time for testing.</a:t>
            </a:r>
          </a:p>
          <a:p>
            <a:pPr marL="0" indent="0">
              <a:buNone/>
            </a:pPr>
            <a:endParaRPr lang="en-US" altLang="en-US" dirty="0">
              <a:solidFill>
                <a:srgbClr val="26262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7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Linux RT Targets</a:t>
            </a:r>
          </a:p>
          <a:p>
            <a:r>
              <a:rPr lang="en-US" dirty="0"/>
              <a:t>Event sent to Log:</a:t>
            </a:r>
          </a:p>
          <a:p>
            <a:pPr lvl="1"/>
            <a:r>
              <a:rPr lang="en-US" dirty="0"/>
              <a:t>Initialization and shutdown of all software modules</a:t>
            </a:r>
          </a:p>
          <a:p>
            <a:pPr lvl="1"/>
            <a:r>
              <a:rPr lang="en-US" dirty="0"/>
              <a:t>Any error reported to the engine</a:t>
            </a:r>
          </a:p>
          <a:p>
            <a:pPr lvl="1"/>
            <a:r>
              <a:rPr lang="en-US" dirty="0"/>
              <a:t>Any module trace messages added via the 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7" y="4436698"/>
            <a:ext cx="9376010" cy="18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1026" name="Picture 2" descr="wi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383412"/>
            <a:ext cx="10887075" cy="40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2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5" name="Picture 4" descr="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25"/>
            <a:ext cx="12192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8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4E5-1885-4213-AB73-5A87901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F3AB2-213F-40DE-89FE-B050C108D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NI Linux RT targets </a:t>
            </a:r>
            <a:r>
              <a:rPr lang="en-US" b="1" dirty="0"/>
              <a:t>already have </a:t>
            </a:r>
            <a:r>
              <a:rPr lang="en-US" dirty="0"/>
              <a:t>a syslog-ng daemon running</a:t>
            </a:r>
          </a:p>
          <a:p>
            <a:r>
              <a:rPr lang="en-US" dirty="0"/>
              <a:t>DCAF taps into the existing background process to log and report messages</a:t>
            </a:r>
          </a:p>
          <a:p>
            <a:r>
              <a:rPr lang="en-US" dirty="0"/>
              <a:t>You can, too!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A4BC9-2EE0-464D-913D-5FCABF71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43122"/>
            <a:ext cx="5930747" cy="45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39BAC-96DA-4E31-BD10-DFBC32F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CVT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F674-D2E1-4342-8B23-4C1A7D78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Value Table</a:t>
            </a:r>
          </a:p>
          <a:p>
            <a:r>
              <a:rPr lang="en-US" dirty="0"/>
              <a:t>Can be used as probe</a:t>
            </a:r>
          </a:p>
          <a:p>
            <a:r>
              <a:rPr lang="en-US" dirty="0"/>
              <a:t>Can be used to inject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8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39BAC-96DA-4E31-BD10-DFBC32F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CVT with DCAF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F674-D2E1-4342-8B23-4C1A7D78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CVT tags to the main VI</a:t>
            </a:r>
          </a:p>
          <a:p>
            <a:r>
              <a:rPr lang="en-US" dirty="0"/>
              <a:t>Make sure the name is correct (handle errors for the tags)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4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7262-05BC-4167-86D0-BE25C80A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16E0-2A3B-40EA-B732-13AA90DE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have the limits but sometimes they can help debug RT applications</a:t>
            </a:r>
          </a:p>
          <a:p>
            <a:r>
              <a:rPr lang="en-US" dirty="0"/>
              <a:t>Use with care with Clones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9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Reentrant VIs</a:t>
            </a:r>
          </a:p>
        </p:txBody>
      </p:sp>
    </p:spTree>
    <p:extLst>
      <p:ext uri="{BB962C8B-B14F-4D97-AF65-F5344CB8AC3E}">
        <p14:creationId xmlns:p14="http://schemas.microsoft.com/office/powerpoint/2010/main" val="274484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9AEC4-B33C-499A-9924-FE28288E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clones.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344D7-D47E-414A-97EC-07594FE8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breakpoints</a:t>
            </a:r>
          </a:p>
          <a:p>
            <a:r>
              <a:rPr lang="en-US" dirty="0"/>
              <a:t>Use no reentrant VIs (useful if you only have 1 instance)</a:t>
            </a:r>
          </a:p>
          <a:p>
            <a:r>
              <a:rPr lang="en-US" dirty="0"/>
              <a:t>Use syslog (but include clone information)</a:t>
            </a:r>
          </a:p>
          <a:p>
            <a:r>
              <a:rPr lang="en-US" dirty="0"/>
              <a:t>Non Reentrant </a:t>
            </a:r>
            <a:r>
              <a:rPr lang="en-US" dirty="0" err="1"/>
              <a:t>SubVI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5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EE37-F647-4E1B-97CC-66E1342F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Temperature Chamber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14E5B-15AD-46D7-9002-F28FEE0FB234}"/>
              </a:ext>
            </a:extLst>
          </p:cNvPr>
          <p:cNvSpPr/>
          <p:nvPr/>
        </p:nvSpPr>
        <p:spPr>
          <a:xfrm>
            <a:off x="8165911" y="582223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05C10-171E-480D-BB41-F31C1A8CF706}"/>
              </a:ext>
            </a:extLst>
          </p:cNvPr>
          <p:cNvSpPr/>
          <p:nvPr/>
        </p:nvSpPr>
        <p:spPr>
          <a:xfrm>
            <a:off x="5884459" y="5822236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9BFA01-F2AD-4E30-A3E9-6AAAFD60AD25}"/>
              </a:ext>
            </a:extLst>
          </p:cNvPr>
          <p:cNvSpPr/>
          <p:nvPr/>
        </p:nvSpPr>
        <p:spPr>
          <a:xfrm>
            <a:off x="2663585" y="3615177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7B3680-9440-47BE-BDC8-EFD462A61B35}"/>
              </a:ext>
            </a:extLst>
          </p:cNvPr>
          <p:cNvSpPr/>
          <p:nvPr/>
        </p:nvSpPr>
        <p:spPr>
          <a:xfrm>
            <a:off x="2663587" y="250231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552EEF-766B-45E3-A98B-771B3401783A}"/>
              </a:ext>
            </a:extLst>
          </p:cNvPr>
          <p:cNvSpPr/>
          <p:nvPr/>
        </p:nvSpPr>
        <p:spPr>
          <a:xfrm>
            <a:off x="5884460" y="464353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9F3B9-D723-4D16-8F95-5AAA26CE6E0B}"/>
              </a:ext>
            </a:extLst>
          </p:cNvPr>
          <p:cNvSpPr/>
          <p:nvPr/>
        </p:nvSpPr>
        <p:spPr>
          <a:xfrm>
            <a:off x="5919715" y="3615176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C2EF6-6ADD-4C54-BE56-1DD543C77ED2}"/>
              </a:ext>
            </a:extLst>
          </p:cNvPr>
          <p:cNvSpPr/>
          <p:nvPr/>
        </p:nvSpPr>
        <p:spPr>
          <a:xfrm>
            <a:off x="2663586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55671D-046A-4E3B-9D6A-61F3F53D39F1}"/>
              </a:ext>
            </a:extLst>
          </p:cNvPr>
          <p:cNvSpPr/>
          <p:nvPr/>
        </p:nvSpPr>
        <p:spPr>
          <a:xfrm>
            <a:off x="60536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7908DF-D6EF-4269-8D84-F7E22154530A}"/>
              </a:ext>
            </a:extLst>
          </p:cNvPr>
          <p:cNvSpPr/>
          <p:nvPr/>
        </p:nvSpPr>
        <p:spPr>
          <a:xfrm>
            <a:off x="2188191" y="1674125"/>
            <a:ext cx="318448" cy="23656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91FD7E9-31FC-4411-91B9-833258859A84}"/>
              </a:ext>
            </a:extLst>
          </p:cNvPr>
          <p:cNvSpPr/>
          <p:nvPr/>
        </p:nvSpPr>
        <p:spPr>
          <a:xfrm>
            <a:off x="3257264" y="3106004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38D53F-955B-4221-A63C-CFD966EE0C44}"/>
              </a:ext>
            </a:extLst>
          </p:cNvPr>
          <p:cNvSpPr/>
          <p:nvPr/>
        </p:nvSpPr>
        <p:spPr>
          <a:xfrm>
            <a:off x="4531625" y="3481541"/>
            <a:ext cx="989462" cy="822280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2EEF1F-7C17-49CE-AE33-9E3E8E22302E}"/>
              </a:ext>
            </a:extLst>
          </p:cNvPr>
          <p:cNvSpPr/>
          <p:nvPr/>
        </p:nvSpPr>
        <p:spPr>
          <a:xfrm>
            <a:off x="6478138" y="4245360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407513-651D-4483-B184-259378B68946}"/>
              </a:ext>
            </a:extLst>
          </p:cNvPr>
          <p:cNvSpPr/>
          <p:nvPr/>
        </p:nvSpPr>
        <p:spPr>
          <a:xfrm>
            <a:off x="3257263" y="2130645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C91DB09-F809-4436-AEA1-9E8078B0D9BF}"/>
              </a:ext>
            </a:extLst>
          </p:cNvPr>
          <p:cNvSpPr/>
          <p:nvPr/>
        </p:nvSpPr>
        <p:spPr>
          <a:xfrm>
            <a:off x="6478137" y="5348890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08CF5A-30DC-486B-A12C-12339366D649}"/>
              </a:ext>
            </a:extLst>
          </p:cNvPr>
          <p:cNvSpPr/>
          <p:nvPr/>
        </p:nvSpPr>
        <p:spPr>
          <a:xfrm>
            <a:off x="7600665" y="5981458"/>
            <a:ext cx="318448" cy="23656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B2D9-6989-43E4-A6B4-7FB58F35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99E8-7A68-4A49-9C9A-B49BD817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good practices to prevent bugs and make them easier to find</a:t>
            </a:r>
          </a:p>
          <a:p>
            <a:r>
              <a:rPr lang="en-US" dirty="0"/>
              <a:t>Consider what is causing the bug</a:t>
            </a:r>
          </a:p>
          <a:p>
            <a:r>
              <a:rPr lang="en-US" dirty="0"/>
              <a:t>Use unit test</a:t>
            </a:r>
          </a:p>
          <a:p>
            <a:r>
              <a:rPr lang="en-US" dirty="0"/>
              <a:t>Don’t rule out simple causes</a:t>
            </a:r>
          </a:p>
          <a:p>
            <a:r>
              <a:rPr lang="en-US" dirty="0"/>
              <a:t>Use all the different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C729-C6C8-478F-8BA6-E7563608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C631-49E2-47E2-A4A1-83CF6F19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86C8B7-77BB-4497-804B-4B98D497DFC8}"/>
              </a:ext>
            </a:extLst>
          </p:cNvPr>
          <p:cNvSpPr/>
          <p:nvPr/>
        </p:nvSpPr>
        <p:spPr>
          <a:xfrm>
            <a:off x="8673266" y="1488513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E854B1-AB1E-4B69-B659-8AD82849439F}"/>
              </a:ext>
            </a:extLst>
          </p:cNvPr>
          <p:cNvSpPr/>
          <p:nvPr/>
        </p:nvSpPr>
        <p:spPr>
          <a:xfrm>
            <a:off x="661504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F53893-E7DD-4081-8D9C-91494A392D13}"/>
              </a:ext>
            </a:extLst>
          </p:cNvPr>
          <p:cNvSpPr/>
          <p:nvPr/>
        </p:nvSpPr>
        <p:spPr>
          <a:xfrm>
            <a:off x="3358918" y="3885599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4275B4-4F93-42F7-BF4F-AE5C69D059D2}"/>
              </a:ext>
            </a:extLst>
          </p:cNvPr>
          <p:cNvSpPr/>
          <p:nvPr/>
        </p:nvSpPr>
        <p:spPr>
          <a:xfrm>
            <a:off x="3358918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E40DB6-9150-4D9B-A1A9-CE9D42C63842}"/>
              </a:ext>
            </a:extLst>
          </p:cNvPr>
          <p:cNvSpPr/>
          <p:nvPr/>
        </p:nvSpPr>
        <p:spPr>
          <a:xfrm>
            <a:off x="6615046" y="268849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0C72EB-3D44-4E98-B54E-6AABDDA960F9}"/>
              </a:ext>
            </a:extLst>
          </p:cNvPr>
          <p:cNvSpPr/>
          <p:nvPr/>
        </p:nvSpPr>
        <p:spPr>
          <a:xfrm>
            <a:off x="6615048" y="388559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0A2B1F-30D0-49E5-B123-E358E1F943CC}"/>
              </a:ext>
            </a:extLst>
          </p:cNvPr>
          <p:cNvSpPr/>
          <p:nvPr/>
        </p:nvSpPr>
        <p:spPr>
          <a:xfrm>
            <a:off x="3358919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378891-FE49-42E0-90F4-C8205FAACCF3}"/>
              </a:ext>
            </a:extLst>
          </p:cNvPr>
          <p:cNvSpPr/>
          <p:nvPr/>
        </p:nvSpPr>
        <p:spPr>
          <a:xfrm>
            <a:off x="1300700" y="1488514"/>
            <a:ext cx="1469409" cy="55500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301E6FD-C3C4-44F2-BE25-847E3A7B0308}"/>
              </a:ext>
            </a:extLst>
          </p:cNvPr>
          <p:cNvSpPr/>
          <p:nvPr/>
        </p:nvSpPr>
        <p:spPr>
          <a:xfrm>
            <a:off x="2857508" y="1652588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2F85A59-B6BF-4626-B80B-E4EC3D1317E9}"/>
              </a:ext>
            </a:extLst>
          </p:cNvPr>
          <p:cNvSpPr/>
          <p:nvPr/>
        </p:nvSpPr>
        <p:spPr>
          <a:xfrm>
            <a:off x="8157404" y="1654969"/>
            <a:ext cx="442913" cy="185737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DA4CC68-730E-41B7-812C-B4A38375D8C4}"/>
              </a:ext>
            </a:extLst>
          </p:cNvPr>
          <p:cNvSpPr/>
          <p:nvPr/>
        </p:nvSpPr>
        <p:spPr>
          <a:xfrm>
            <a:off x="5195896" y="3885598"/>
            <a:ext cx="1171575" cy="555009"/>
          </a:xfrm>
          <a:prstGeom prst="left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94E27432-4F3A-425C-89F9-71F2BF4FCD89}"/>
              </a:ext>
            </a:extLst>
          </p:cNvPr>
          <p:cNvSpPr/>
          <p:nvPr/>
        </p:nvSpPr>
        <p:spPr>
          <a:xfrm>
            <a:off x="3952597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8089CAB-2178-4B0F-A85E-E200EBAAE9BE}"/>
              </a:ext>
            </a:extLst>
          </p:cNvPr>
          <p:cNvSpPr/>
          <p:nvPr/>
        </p:nvSpPr>
        <p:spPr>
          <a:xfrm>
            <a:off x="7225782" y="2119313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FD2677C4-E454-4AA2-AE2D-7783EF8DDAC7}"/>
              </a:ext>
            </a:extLst>
          </p:cNvPr>
          <p:cNvSpPr/>
          <p:nvPr/>
        </p:nvSpPr>
        <p:spPr>
          <a:xfrm>
            <a:off x="3952597" y="3362748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FE673DE1-B810-4F11-8C5A-8B131765F0C1}"/>
              </a:ext>
            </a:extLst>
          </p:cNvPr>
          <p:cNvSpPr/>
          <p:nvPr/>
        </p:nvSpPr>
        <p:spPr>
          <a:xfrm>
            <a:off x="7251367" y="3318679"/>
            <a:ext cx="247936" cy="447675"/>
          </a:xfrm>
          <a:prstGeom prst="up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6A00-CEA3-42F8-A9AB-6F0F846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Debugging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DB02-6285-4A62-B803-CFE0CBA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Systems</a:t>
            </a:r>
          </a:p>
          <a:p>
            <a:r>
              <a:rPr lang="en-US" dirty="0"/>
              <a:t>Multiple devices</a:t>
            </a:r>
          </a:p>
          <a:p>
            <a:r>
              <a:rPr lang="en-US" dirty="0"/>
              <a:t>Cant Debug Re-entrant VI in RT</a:t>
            </a:r>
          </a:p>
          <a:p>
            <a:r>
              <a:rPr lang="en-US" dirty="0"/>
              <a:t>RT system might be running headless</a:t>
            </a:r>
          </a:p>
          <a:p>
            <a:r>
              <a:rPr lang="en-US" dirty="0"/>
              <a:t>Network Issues</a:t>
            </a:r>
          </a:p>
          <a:p>
            <a:r>
              <a:rPr lang="en-US" dirty="0"/>
              <a:t>Process Starvation</a:t>
            </a:r>
          </a:p>
          <a:p>
            <a:r>
              <a:rPr lang="en-US" dirty="0"/>
              <a:t>Timing Issues</a:t>
            </a:r>
          </a:p>
          <a:p>
            <a:r>
              <a:rPr lang="en-US" dirty="0"/>
              <a:t>Race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Core Methodology</a:t>
            </a:r>
          </a:p>
        </p:txBody>
      </p:sp>
    </p:spTree>
    <p:extLst>
      <p:ext uri="{BB962C8B-B14F-4D97-AF65-F5344CB8AC3E}">
        <p14:creationId xmlns:p14="http://schemas.microsoft.com/office/powerpoint/2010/main" val="301075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A9ABA-0C0C-4580-8518-430D66C2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Programing Best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08068-6C8D-48EC-A91B-ED3DE422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not have a bug is to prevent it in the first place.</a:t>
            </a:r>
          </a:p>
          <a:p>
            <a:endParaRPr lang="en-US" dirty="0"/>
          </a:p>
          <a:p>
            <a:r>
              <a:rPr lang="en-US" dirty="0"/>
              <a:t>Best practices reduce the possibility of bugs to happen and makes it easier to find them once they happen. </a:t>
            </a:r>
          </a:p>
          <a:p>
            <a:endParaRPr lang="en-US" dirty="0"/>
          </a:p>
          <a:p>
            <a:r>
              <a:rPr lang="en-US" dirty="0"/>
              <a:t>Best Practices Include:</a:t>
            </a:r>
          </a:p>
          <a:p>
            <a:pPr lvl="1"/>
            <a:r>
              <a:rPr lang="en-US" dirty="0"/>
              <a:t>Modular code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Single Writers</a:t>
            </a:r>
          </a:p>
          <a:p>
            <a:pPr lvl="1"/>
            <a:r>
              <a:rPr lang="en-US" dirty="0"/>
              <a:t>Reduce number of global resources.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7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C4BB-712D-4F6D-B7D5-291BC440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Bug has a Cause</a:t>
            </a:r>
          </a:p>
        </p:txBody>
      </p:sp>
      <p:pic>
        <p:nvPicPr>
          <p:cNvPr id="1026" name="Picture 2" descr="Fixing Problems">
            <a:extLst>
              <a:ext uri="{FF2B5EF4-FFF2-40B4-BE49-F238E27FC236}">
                <a16:creationId xmlns:a16="http://schemas.microsoft.com/office/drawing/2014/main" id="{EB9D6F2A-B8D4-435C-8CCF-323336F890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54" y="1149442"/>
            <a:ext cx="4314825" cy="42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61D1-5092-4F43-BC8A-A7DA657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B2A8-99B3-4F99-95F5-DD8852EC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propagation</a:t>
            </a:r>
          </a:p>
          <a:p>
            <a:pPr lvl="1"/>
            <a:r>
              <a:rPr lang="en-US" dirty="0"/>
              <a:t>Merge Error order</a:t>
            </a:r>
          </a:p>
          <a:p>
            <a:r>
              <a:rPr lang="en-US" dirty="0"/>
              <a:t>Unreported errors</a:t>
            </a:r>
          </a:p>
          <a:p>
            <a:pPr lvl="1"/>
            <a:r>
              <a:rPr lang="en-US" dirty="0"/>
              <a:t>Unwired errors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6A581-9AF1-4CC6-9826-F242AD79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7" y="1738313"/>
            <a:ext cx="49434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Error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35371" y="1888576"/>
            <a:ext cx="3133725" cy="3514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69" y="1690688"/>
            <a:ext cx="276225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57" y="4388137"/>
            <a:ext cx="6238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229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7760</TotalTime>
  <Words>553</Words>
  <Application>Microsoft Office PowerPoint</Application>
  <PresentationFormat>Widescreen</PresentationFormat>
  <Paragraphs>145</Paragraphs>
  <Slides>31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DCAF Temperature Chamber</vt:lpstr>
      <vt:lpstr>RT Debugging Challenges</vt:lpstr>
      <vt:lpstr>PowerPoint Presentation</vt:lpstr>
      <vt:lpstr>Follow Programing Best Practices</vt:lpstr>
      <vt:lpstr>Every Bug has a Cause</vt:lpstr>
      <vt:lpstr>Error Wiring</vt:lpstr>
      <vt:lpstr>DCAF Error Management</vt:lpstr>
      <vt:lpstr>Where is the Bug?</vt:lpstr>
      <vt:lpstr>PowerPoint Presentation</vt:lpstr>
      <vt:lpstr>Distributed System Manager</vt:lpstr>
      <vt:lpstr>Distributed System Manager</vt:lpstr>
      <vt:lpstr>Max</vt:lpstr>
      <vt:lpstr>LEDs and Loop Backs</vt:lpstr>
      <vt:lpstr>PowerPoint Presentation</vt:lpstr>
      <vt:lpstr>Basic Debug</vt:lpstr>
      <vt:lpstr>Front Panel Information</vt:lpstr>
      <vt:lpstr>Code Stumps and Wrappers</vt:lpstr>
      <vt:lpstr>Unit Test</vt:lpstr>
      <vt:lpstr>Syslog</vt:lpstr>
      <vt:lpstr>Syslog - System Log View</vt:lpstr>
      <vt:lpstr>Syslog - System Log View</vt:lpstr>
      <vt:lpstr>Syslog</vt:lpstr>
      <vt:lpstr>What is CVT </vt:lpstr>
      <vt:lpstr>What is CVT with DCAF</vt:lpstr>
      <vt:lpstr>Shared Variables</vt:lpstr>
      <vt:lpstr>PowerPoint Presentation</vt:lpstr>
      <vt:lpstr>Reentrant clones.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Debugging</dc:title>
  <dc:creator>Benjamin Celis</dc:creator>
  <cp:lastModifiedBy>Benjamin Celis</cp:lastModifiedBy>
  <cp:revision>44</cp:revision>
  <dcterms:created xsi:type="dcterms:W3CDTF">2018-06-06T23:14:13Z</dcterms:created>
  <dcterms:modified xsi:type="dcterms:W3CDTF">2018-07-17T06:25:46Z</dcterms:modified>
</cp:coreProperties>
</file>