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31"/>
  </p:notesMasterIdLst>
  <p:sldIdLst>
    <p:sldId id="259" r:id="rId2"/>
    <p:sldId id="268" r:id="rId3"/>
    <p:sldId id="360" r:id="rId4"/>
    <p:sldId id="261" r:id="rId5"/>
    <p:sldId id="260" r:id="rId6"/>
    <p:sldId id="262" r:id="rId7"/>
    <p:sldId id="292" r:id="rId8"/>
    <p:sldId id="361" r:id="rId9"/>
    <p:sldId id="368" r:id="rId10"/>
    <p:sldId id="366" r:id="rId11"/>
    <p:sldId id="318" r:id="rId12"/>
    <p:sldId id="338" r:id="rId13"/>
    <p:sldId id="337" r:id="rId14"/>
    <p:sldId id="294" r:id="rId15"/>
    <p:sldId id="319" r:id="rId16"/>
    <p:sldId id="281" r:id="rId17"/>
    <p:sldId id="357" r:id="rId18"/>
    <p:sldId id="364" r:id="rId19"/>
    <p:sldId id="341" r:id="rId20"/>
    <p:sldId id="340" r:id="rId21"/>
    <p:sldId id="347" r:id="rId22"/>
    <p:sldId id="271" r:id="rId23"/>
    <p:sldId id="362" r:id="rId24"/>
    <p:sldId id="369" r:id="rId25"/>
    <p:sldId id="291" r:id="rId26"/>
    <p:sldId id="300" r:id="rId27"/>
    <p:sldId id="367" r:id="rId28"/>
    <p:sldId id="286"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8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2" autoAdjust="0"/>
    <p:restoredTop sz="78424" autoAdjust="0"/>
  </p:normalViewPr>
  <p:slideViewPr>
    <p:cSldViewPr snapToGrid="0">
      <p:cViewPr varScale="1">
        <p:scale>
          <a:sx n="86" d="100"/>
          <a:sy n="86" d="100"/>
        </p:scale>
        <p:origin x="9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0CF7B004-AC60-4109-8148-FAB12C1D2509}" srcId="{0FB3BD37-8ED8-43B1-8A02-527892A055F9}" destId="{2B4EB116-019B-4F1F-AAC4-60568687413E}" srcOrd="1" destOrd="0" parTransId="{92080856-648F-47BA-8890-CB015FFAB1F3}" sibTransId="{3A10BA43-42DF-4BEB-9D3F-BCC1899BEDE5}"/>
    <dgm:cxn modelId="{031E7224-AC40-EB4A-BF68-5DE21A0FA5BA}" type="presOf" srcId="{2B4EB116-019B-4F1F-AAC4-60568687413E}" destId="{7F7173C3-6BB0-4F29-81B1-16E19C035031}"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015614" y="0"/>
          <a:ext cx="4332624" cy="433262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Control</a:t>
          </a:r>
        </a:p>
      </dsp:txBody>
      <dsp:txXfrm>
        <a:off x="2424800" y="216631"/>
        <a:ext cx="1514252" cy="649893"/>
      </dsp:txXfrm>
    </dsp:sp>
    <dsp:sp modelId="{7F7173C3-6BB0-4F29-81B1-16E19C035031}">
      <dsp:nvSpPr>
        <dsp:cNvPr id="0" name=""/>
        <dsp:cNvSpPr/>
      </dsp:nvSpPr>
      <dsp:spPr>
        <a:xfrm>
          <a:off x="1557192" y="1083155"/>
          <a:ext cx="3249468" cy="32494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Solution</a:t>
          </a:r>
        </a:p>
      </dsp:txBody>
      <dsp:txXfrm>
        <a:off x="2424800" y="1286247"/>
        <a:ext cx="1514252" cy="609275"/>
      </dsp:txXfrm>
    </dsp:sp>
    <dsp:sp modelId="{A68EC899-ED64-4056-A5AF-D47DDFE2D518}">
      <dsp:nvSpPr>
        <dsp:cNvPr id="0" name=""/>
        <dsp:cNvSpPr/>
      </dsp:nvSpPr>
      <dsp:spPr>
        <a:xfrm>
          <a:off x="2098770" y="2166312"/>
          <a:ext cx="2166312" cy="21663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LabVIEW</a:t>
          </a:r>
        </a:p>
      </dsp:txBody>
      <dsp:txXfrm>
        <a:off x="2416019" y="2707890"/>
        <a:ext cx="1531813" cy="1083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75C80-FF7F-4140-B105-CF3FA3859277}" type="datetimeFigureOut">
              <a:rPr lang="en-US" smtClean="0"/>
              <a:t>2018-07-10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71CD-9786-4621-AA97-B53C62C3E534}" type="slidenum">
              <a:rPr lang="en-US" smtClean="0"/>
              <a:t>‹#›</a:t>
            </a:fld>
            <a:endParaRPr lang="en-US"/>
          </a:p>
        </p:txBody>
      </p:sp>
    </p:spTree>
    <p:extLst>
      <p:ext uri="{BB962C8B-B14F-4D97-AF65-F5344CB8AC3E}">
        <p14:creationId xmlns:p14="http://schemas.microsoft.com/office/powerpoint/2010/main" val="206670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4</a:t>
            </a:fld>
            <a:endParaRPr lang="en-US"/>
          </a:p>
        </p:txBody>
      </p:sp>
    </p:spTree>
    <p:extLst>
      <p:ext uri="{BB962C8B-B14F-4D97-AF65-F5344CB8AC3E}">
        <p14:creationId xmlns:p14="http://schemas.microsoft.com/office/powerpoint/2010/main" val="346806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02166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18</a:t>
            </a:fld>
            <a:endParaRPr lang="en-US" dirty="0"/>
          </a:p>
        </p:txBody>
      </p:sp>
    </p:spTree>
    <p:extLst>
      <p:ext uri="{BB962C8B-B14F-4D97-AF65-F5344CB8AC3E}">
        <p14:creationId xmlns:p14="http://schemas.microsoft.com/office/powerpoint/2010/main" val="83146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21</a:t>
            </a:fld>
            <a:endParaRPr lang="en-US" dirty="0"/>
          </a:p>
        </p:txBody>
      </p:sp>
    </p:spTree>
    <p:extLst>
      <p:ext uri="{BB962C8B-B14F-4D97-AF65-F5344CB8AC3E}">
        <p14:creationId xmlns:p14="http://schemas.microsoft.com/office/powerpoint/2010/main" val="123611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22</a:t>
            </a:fld>
            <a:endParaRPr lang="en-US"/>
          </a:p>
        </p:txBody>
      </p:sp>
    </p:spTree>
    <p:extLst>
      <p:ext uri="{BB962C8B-B14F-4D97-AF65-F5344CB8AC3E}">
        <p14:creationId xmlns:p14="http://schemas.microsoft.com/office/powerpoint/2010/main" val="413391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23</a:t>
            </a:fld>
            <a:endParaRPr lang="en-US"/>
          </a:p>
        </p:txBody>
      </p:sp>
    </p:spTree>
    <p:extLst>
      <p:ext uri="{BB962C8B-B14F-4D97-AF65-F5344CB8AC3E}">
        <p14:creationId xmlns:p14="http://schemas.microsoft.com/office/powerpoint/2010/main" val="3109932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25</a:t>
            </a:fld>
            <a:endParaRPr lang="en-US"/>
          </a:p>
        </p:txBody>
      </p:sp>
    </p:spTree>
    <p:extLst>
      <p:ext uri="{BB962C8B-B14F-4D97-AF65-F5344CB8AC3E}">
        <p14:creationId xmlns:p14="http://schemas.microsoft.com/office/powerpoint/2010/main" val="427049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27</a:t>
            </a:fld>
            <a:endParaRPr lang="en-US"/>
          </a:p>
        </p:txBody>
      </p:sp>
    </p:spTree>
    <p:extLst>
      <p:ext uri="{BB962C8B-B14F-4D97-AF65-F5344CB8AC3E}">
        <p14:creationId xmlns:p14="http://schemas.microsoft.com/office/powerpoint/2010/main" val="2100401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May be 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29</a:t>
            </a:fld>
            <a:endParaRPr lang="en-US"/>
          </a:p>
        </p:txBody>
      </p:sp>
    </p:spTree>
    <p:extLst>
      <p:ext uri="{BB962C8B-B14F-4D97-AF65-F5344CB8AC3E}">
        <p14:creationId xmlns:p14="http://schemas.microsoft.com/office/powerpoint/2010/main" val="3113426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844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13608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9</a:t>
            </a:fld>
            <a:endParaRPr lang="en-US"/>
          </a:p>
        </p:txBody>
      </p:sp>
    </p:spTree>
    <p:extLst>
      <p:ext uri="{BB962C8B-B14F-4D97-AF65-F5344CB8AC3E}">
        <p14:creationId xmlns:p14="http://schemas.microsoft.com/office/powerpoint/2010/main" val="399638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10</a:t>
            </a:fld>
            <a:endParaRPr lang="en-US"/>
          </a:p>
        </p:txBody>
      </p:sp>
    </p:spTree>
    <p:extLst>
      <p:ext uri="{BB962C8B-B14F-4D97-AF65-F5344CB8AC3E}">
        <p14:creationId xmlns:p14="http://schemas.microsoft.com/office/powerpoint/2010/main" val="349838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11</a:t>
            </a:fld>
            <a:endParaRPr lang="en-US" dirty="0"/>
          </a:p>
        </p:txBody>
      </p:sp>
    </p:spTree>
    <p:extLst>
      <p:ext uri="{BB962C8B-B14F-4D97-AF65-F5344CB8AC3E}">
        <p14:creationId xmlns:p14="http://schemas.microsoft.com/office/powerpoint/2010/main" val="322331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12</a:t>
            </a:fld>
            <a:endParaRPr lang="en-US" dirty="0"/>
          </a:p>
        </p:txBody>
      </p:sp>
    </p:spTree>
    <p:extLst>
      <p:ext uri="{BB962C8B-B14F-4D97-AF65-F5344CB8AC3E}">
        <p14:creationId xmlns:p14="http://schemas.microsoft.com/office/powerpoint/2010/main" val="81899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13</a:t>
            </a:fld>
            <a:endParaRPr lang="en-US" dirty="0"/>
          </a:p>
        </p:txBody>
      </p:sp>
    </p:spTree>
    <p:extLst>
      <p:ext uri="{BB962C8B-B14F-4D97-AF65-F5344CB8AC3E}">
        <p14:creationId xmlns:p14="http://schemas.microsoft.com/office/powerpoint/2010/main" val="134374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14</a:t>
            </a:fld>
            <a:endParaRPr lang="en-US"/>
          </a:p>
        </p:txBody>
      </p:sp>
    </p:spTree>
    <p:extLst>
      <p:ext uri="{BB962C8B-B14F-4D97-AF65-F5344CB8AC3E}">
        <p14:creationId xmlns:p14="http://schemas.microsoft.com/office/powerpoint/2010/main" val="258678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414693237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97218480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53292603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14111305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6900764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035861334"/>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382273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634699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79993567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46092844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AA415B-8007-489A-BDE4-6C1DCF92BB48}" type="datetimeFigureOut">
              <a:rPr lang="en-US" smtClean="0"/>
              <a:t>2018-07-10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64723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04790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647447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230458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2018-07-10</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43608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146657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8838593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666799893"/>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56316424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6801765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70911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009281833"/>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69333048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17.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10.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19.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8.xml"/><Relationship Id="rId1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2.png"/><Relationship Id="rId3" Type="http://schemas.openxmlformats.org/officeDocument/2006/relationships/tags" Target="../tags/tag11.xml"/><Relationship Id="rId7" Type="http://schemas.openxmlformats.org/officeDocument/2006/relationships/slideLayout" Target="../slideLayouts/slideLayout19.xml"/><Relationship Id="rId12" Type="http://schemas.openxmlformats.org/officeDocument/2006/relationships/image" Target="../media/image11.jpeg"/><Relationship Id="rId2" Type="http://schemas.openxmlformats.org/officeDocument/2006/relationships/tags" Target="../tags/tag10.xml"/><Relationship Id="rId16" Type="http://schemas.openxmlformats.org/officeDocument/2006/relationships/image" Target="../media/image15.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0.jpeg"/><Relationship Id="rId5" Type="http://schemas.openxmlformats.org/officeDocument/2006/relationships/tags" Target="../tags/tag13.xml"/><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tags" Target="../tags/tag12.xml"/><Relationship Id="rId9" Type="http://schemas.openxmlformats.org/officeDocument/2006/relationships/image" Target="../media/image8.jpe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1.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normAutofit lnSpcReduction="10000"/>
          </a:bodyPr>
          <a:lstStyle/>
          <a:p>
            <a:r>
              <a:rPr lang="en-US" dirty="0"/>
              <a:t>Benjamin </a:t>
            </a:r>
            <a:r>
              <a:rPr lang="en-US" dirty="0" err="1"/>
              <a:t>Celis</a:t>
            </a:r>
            <a:r>
              <a:rPr lang="en-US" dirty="0"/>
              <a:t>,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Components</a:t>
            </a:r>
          </a:p>
        </p:txBody>
      </p:sp>
      <p:sp>
        <p:nvSpPr>
          <p:cNvPr id="3" name="Content Placeholder 2">
            <a:extLst>
              <a:ext uri="{FF2B5EF4-FFF2-40B4-BE49-F238E27FC236}">
                <a16:creationId xmlns:a16="http://schemas.microsoft.com/office/drawing/2014/main" id="{4D3EF6CF-9A23-437F-AD42-D136B975E032}"/>
              </a:ext>
            </a:extLst>
          </p:cNvPr>
          <p:cNvSpPr>
            <a:spLocks noGrp="1"/>
          </p:cNvSpPr>
          <p:nvPr>
            <p:ph idx="1"/>
          </p:nvPr>
        </p:nvSpPr>
        <p:spPr/>
        <p:txBody>
          <a:bodyPr/>
          <a:lstStyle/>
          <a:p>
            <a:r>
              <a:rPr lang="en-US" b="1" dirty="0"/>
              <a:t>Engine</a:t>
            </a:r>
            <a:r>
              <a:rPr lang="en-US" dirty="0"/>
              <a:t>: State machine that executes </a:t>
            </a:r>
            <a:r>
              <a:rPr lang="en-US" i="1" dirty="0"/>
              <a:t>Modules</a:t>
            </a:r>
            <a:r>
              <a:rPr lang="en-US" dirty="0"/>
              <a:t> as defined in the </a:t>
            </a:r>
            <a:r>
              <a:rPr lang="en-US" i="1" dirty="0"/>
              <a:t>Configuration Editor</a:t>
            </a:r>
            <a:r>
              <a:rPr lang="en-US" dirty="0"/>
              <a:t> and provides a namespace for </a:t>
            </a:r>
            <a:r>
              <a:rPr lang="en-US" i="1" dirty="0"/>
              <a:t>Tags</a:t>
            </a:r>
            <a:r>
              <a:rPr lang="en-US" dirty="0"/>
              <a:t>. The Engine also passes data between its </a:t>
            </a:r>
            <a:r>
              <a:rPr lang="en-US" i="1" dirty="0"/>
              <a:t>Modules</a:t>
            </a:r>
            <a:r>
              <a:rPr lang="en-US" dirty="0"/>
              <a:t> according to its </a:t>
            </a:r>
            <a:r>
              <a:rPr lang="en-US" i="1" dirty="0"/>
              <a:t>Mappings</a:t>
            </a:r>
            <a:r>
              <a:rPr lang="en-US" dirty="0"/>
              <a:t>.</a:t>
            </a:r>
          </a:p>
          <a:p>
            <a:r>
              <a:rPr lang="en-US" b="1" dirty="0"/>
              <a:t>Module</a:t>
            </a:r>
            <a:r>
              <a:rPr lang="en-US" dirty="0"/>
              <a:t>: A collection of code of varying functionality that executes within an </a:t>
            </a:r>
            <a:r>
              <a:rPr lang="en-US" i="1" dirty="0"/>
              <a:t>Engine</a:t>
            </a:r>
            <a:r>
              <a:rPr lang="en-US" dirty="0"/>
              <a:t> and that can interact with the </a:t>
            </a:r>
            <a:r>
              <a:rPr lang="en-US" i="1" dirty="0"/>
              <a:t>Tags</a:t>
            </a:r>
            <a:r>
              <a:rPr lang="en-US" dirty="0"/>
              <a:t> of that </a:t>
            </a:r>
            <a:r>
              <a:rPr lang="en-US" i="1" dirty="0"/>
              <a:t>Engine</a:t>
            </a:r>
            <a:r>
              <a:rPr lang="en-US" dirty="0"/>
              <a:t>. Some standard </a:t>
            </a:r>
            <a:r>
              <a:rPr lang="en-US" i="1" dirty="0"/>
              <a:t>Modules</a:t>
            </a:r>
            <a:r>
              <a:rPr lang="en-US" dirty="0"/>
              <a:t> are installed with DCAF, but users can also create their own.</a:t>
            </a:r>
          </a:p>
          <a:p>
            <a:r>
              <a:rPr lang="en-US" b="1" dirty="0"/>
              <a:t>Configuration Editor</a:t>
            </a:r>
            <a:r>
              <a:rPr lang="en-US" dirty="0"/>
              <a:t>: A LabVIEW program used to visually define the functionality of each </a:t>
            </a:r>
            <a:r>
              <a:rPr lang="en-US" i="1" dirty="0"/>
              <a:t>Engine</a:t>
            </a:r>
            <a:r>
              <a:rPr lang="en-US" dirty="0"/>
              <a:t> and </a:t>
            </a:r>
            <a:r>
              <a:rPr lang="en-US" i="1" dirty="0"/>
              <a:t>Module</a:t>
            </a:r>
            <a:r>
              <a:rPr lang="en-US" dirty="0"/>
              <a:t> in DCAF.</a:t>
            </a:r>
          </a:p>
          <a:p>
            <a:endParaRPr lang="en-US" dirty="0"/>
          </a:p>
        </p:txBody>
      </p:sp>
      <p:sp>
        <p:nvSpPr>
          <p:cNvPr id="9" name="Rounded Rectangle 6">
            <a:extLst>
              <a:ext uri="{FF2B5EF4-FFF2-40B4-BE49-F238E27FC236}">
                <a16:creationId xmlns:a16="http://schemas.microsoft.com/office/drawing/2014/main" id="{FA936FF4-ACC3-4311-9F22-63C5CDD0EAA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F8633A7B-BC13-41AD-BAD0-F43863DE0DA4}"/>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41D3FF94-1EAE-4C51-A621-723BC5DF3BD7}"/>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67D9D363-1586-4E10-AA87-A66E5A671F0F}"/>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9EA5BAAB-AFC9-45AE-B877-3023E39D4A33}"/>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29534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9E2C23AD-8821-4E73-89B1-ABC9E255F3E3}"/>
              </a:ext>
            </a:extLst>
          </p:cNvPr>
          <p:cNvSpPr>
            <a:spLocks noGrp="1"/>
          </p:cNvSpPr>
          <p:nvPr>
            <p:ph sz="half" idx="2"/>
          </p:nvPr>
        </p:nvSpPr>
        <p:spPr>
          <a:xfrm>
            <a:off x="6197600" y="975362"/>
            <a:ext cx="5696930" cy="4114466"/>
          </a:xfrm>
        </p:spPr>
        <p:txBody>
          <a:bodyPr>
            <a:normAutofit/>
          </a:bodyPr>
          <a:lstStyle/>
          <a:p>
            <a:r>
              <a:rPr lang="en-US" dirty="0"/>
              <a:t>Configuration</a:t>
            </a:r>
          </a:p>
          <a:p>
            <a:pPr marL="380990" indent="-380990"/>
            <a:r>
              <a:rPr lang="en-US" dirty="0"/>
              <a:t>Created on PC, passed to runtime system</a:t>
            </a:r>
          </a:p>
          <a:p>
            <a:pPr marL="380990" indent="-380990"/>
            <a:r>
              <a:rPr lang="en-US" dirty="0"/>
              <a:t>Provides data access and serialization/deserialization methods</a:t>
            </a:r>
          </a:p>
          <a:p>
            <a:pPr marL="380990" indent="-380990"/>
            <a:r>
              <a:rPr lang="en-US" dirty="0"/>
              <a:t>Data storage only, no editor or runtime logic</a:t>
            </a:r>
          </a:p>
          <a:p>
            <a:r>
              <a:rPr lang="en-US" dirty="0"/>
              <a:t>Runtime Node</a:t>
            </a:r>
          </a:p>
          <a:p>
            <a:pPr marL="380990" indent="-380990"/>
            <a:r>
              <a:rPr lang="en-US" dirty="0"/>
              <a:t>Initializes runtime based on configuration</a:t>
            </a:r>
          </a:p>
          <a:p>
            <a:pPr marL="380990" indent="-380990"/>
            <a:r>
              <a:rPr lang="en-US" dirty="0"/>
              <a:t>Provides execution logic</a:t>
            </a:r>
          </a:p>
          <a:p>
            <a:endParaRPr lang="en-US" dirty="0"/>
          </a:p>
        </p:txBody>
      </p:sp>
      <p:sp>
        <p:nvSpPr>
          <p:cNvPr id="4" name="Content Placeholder 3">
            <a:extLst>
              <a:ext uri="{FF2B5EF4-FFF2-40B4-BE49-F238E27FC236}">
                <a16:creationId xmlns:a16="http://schemas.microsoft.com/office/drawing/2014/main" id="{EF996D94-ECFB-41D9-A5F5-9631E809FAC7}"/>
              </a:ext>
            </a:extLst>
          </p:cNvPr>
          <p:cNvSpPr>
            <a:spLocks noGrp="1"/>
          </p:cNvSpPr>
          <p:nvPr>
            <p:ph sz="half" idx="1"/>
          </p:nvPr>
        </p:nvSpPr>
        <p:spPr/>
        <p:txBody>
          <a:bodyPr/>
          <a:lstStyle/>
          <a:p>
            <a:endParaRPr lang="en-US"/>
          </a:p>
        </p:txBody>
      </p:sp>
      <p:graphicFrame>
        <p:nvGraphicFramePr>
          <p:cNvPr id="11" name="Content Placeholder 4">
            <a:extLst>
              <a:ext uri="{FF2B5EF4-FFF2-40B4-BE49-F238E27FC236}">
                <a16:creationId xmlns:a16="http://schemas.microsoft.com/office/drawing/2014/main" id="{CD9F4A9E-CD00-499F-BDF9-94CBA0E2D8B3}"/>
              </a:ext>
            </a:extLst>
          </p:cNvPr>
          <p:cNvGraphicFramePr>
            <a:graphicFrameLocks/>
          </p:cNvGraphicFramePr>
          <p:nvPr>
            <p:extLst>
              <p:ext uri="{D42A27DB-BD31-4B8C-83A1-F6EECF244321}">
                <p14:modId xmlns:p14="http://schemas.microsoft.com/office/powerpoint/2010/main" val="1376058075"/>
              </p:ext>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6">
            <a:extLst>
              <a:ext uri="{FF2B5EF4-FFF2-40B4-BE49-F238E27FC236}">
                <a16:creationId xmlns:a16="http://schemas.microsoft.com/office/drawing/2014/main" id="{61D578E2-8C9B-43A5-B169-B3E8CEB11B71}"/>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EE426107-A8EC-4320-AD4E-BED2E16D06CC}"/>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F1E49C5A-A3FB-432E-A44C-96D605F7CD9A}"/>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5C06D062-D401-48C1-A2E8-1B9B9FA72CAB}"/>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84DAFFDC-6C71-4A50-8526-0B6C7BA2C0BA}"/>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67058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dirty="0"/>
              <a:t>Editor Node</a:t>
            </a:r>
          </a:p>
          <a:p>
            <a:pPr marL="380990" indent="-380990"/>
            <a:r>
              <a:rPr lang="en-US" dirty="0"/>
              <a:t>User interface</a:t>
            </a:r>
          </a:p>
          <a:p>
            <a:pPr marL="380990" indent="-380990"/>
            <a:r>
              <a:rPr lang="en-US" dirty="0"/>
              <a:t>Runs on PC</a:t>
            </a:r>
          </a:p>
          <a:p>
            <a:pPr marL="380990" indent="-380990"/>
            <a:r>
              <a:rPr lang="en-US" dirty="0"/>
              <a:t>Creates or modifies the configuration</a:t>
            </a:r>
          </a:p>
          <a:p>
            <a:pPr marL="380990" indent="-380990"/>
            <a:r>
              <a:rPr lang="en-US" dirty="0"/>
              <a:t>Contains the configuration class</a:t>
            </a:r>
          </a:p>
          <a:p>
            <a:endParaRPr lang="en-US" dirty="0"/>
          </a:p>
        </p:txBody>
      </p:sp>
      <p:sp>
        <p:nvSpPr>
          <p:cNvPr id="4" name="Content Placeholder 3">
            <a:extLst>
              <a:ext uri="{FF2B5EF4-FFF2-40B4-BE49-F238E27FC236}">
                <a16:creationId xmlns:a16="http://schemas.microsoft.com/office/drawing/2014/main" id="{2F8B6176-1F7B-40B9-8FE5-6046CC17437D}"/>
              </a:ext>
            </a:extLst>
          </p:cNvPr>
          <p:cNvSpPr>
            <a:spLocks noGrp="1"/>
          </p:cNvSpPr>
          <p:nvPr>
            <p:ph sz="half" idx="1"/>
          </p:nvPr>
        </p:nvSpPr>
        <p:spPr/>
        <p:txBody>
          <a:bodyPr/>
          <a:lstStyle/>
          <a:p>
            <a:endParaRPr lang="en-US"/>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ext uri="{D42A27DB-BD31-4B8C-83A1-F6EECF244321}">
                <p14:modId xmlns:p14="http://schemas.microsoft.com/office/powerpoint/2010/main" val="1376058075"/>
              </p:ext>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ounded Rectangle 6">
            <a:extLst>
              <a:ext uri="{FF2B5EF4-FFF2-40B4-BE49-F238E27FC236}">
                <a16:creationId xmlns:a16="http://schemas.microsoft.com/office/drawing/2014/main" id="{B332A2AB-A7F3-4257-A630-C4D4E767D3A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6014A6DB-DD44-4923-8866-265F7AD20BE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71ABFAE6-6B7E-451E-9E33-4A4859F370D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B480367-3F3E-41DF-B591-842A8095EBA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0D9301B3-5B44-4135-93E5-AF5BAC067A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40075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
        <p:nvSpPr>
          <p:cNvPr id="10" name="Rounded Rectangle 6">
            <a:extLst>
              <a:ext uri="{FF2B5EF4-FFF2-40B4-BE49-F238E27FC236}">
                <a16:creationId xmlns:a16="http://schemas.microsoft.com/office/drawing/2014/main" id="{23838DB6-5E6B-4F45-AF85-B267D16D5D0C}"/>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1DB9B393-36CA-4BD3-897A-E0CBC31DEB5C}"/>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B67B2134-A78D-4E07-9BA3-1F352422801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E5290C14-5212-4DAD-AA7E-3606C747557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786716F1-E99B-4FB0-BB03-BF2472CE261A}"/>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04711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38200" y="1825625"/>
            <a:ext cx="2604247" cy="4351338"/>
          </a:xfrm>
        </p:spPr>
        <p:txBody>
          <a:bodyPr>
            <a:normAutofit fontScale="70000" lnSpcReduction="20000"/>
          </a:bodyPr>
          <a:lstStyle/>
          <a:p>
            <a:pPr marL="0" indent="0">
              <a:buNone/>
            </a:pPr>
            <a:r>
              <a:rPr lang="en-US" b="1" dirty="0"/>
              <a:t>Existing</a:t>
            </a:r>
          </a:p>
          <a:p>
            <a:r>
              <a:rPr lang="en-US" dirty="0"/>
              <a:t>Modbus</a:t>
            </a:r>
          </a:p>
          <a:p>
            <a:r>
              <a:rPr lang="en-US" dirty="0"/>
              <a:t>Scan Engine</a:t>
            </a:r>
          </a:p>
          <a:p>
            <a:r>
              <a:rPr lang="en-US" dirty="0"/>
              <a:t>UDP</a:t>
            </a:r>
          </a:p>
          <a:p>
            <a:r>
              <a:rPr lang="en-US" dirty="0"/>
              <a:t>LED</a:t>
            </a:r>
          </a:p>
          <a:p>
            <a:r>
              <a:rPr lang="en-US" dirty="0" err="1"/>
              <a:t>Profibus</a:t>
            </a:r>
            <a:endParaRPr lang="en-US" dirty="0"/>
          </a:p>
          <a:p>
            <a:r>
              <a:rPr lang="en-US" dirty="0"/>
              <a:t>Ethernet/IP</a:t>
            </a:r>
          </a:p>
          <a:p>
            <a:r>
              <a:rPr lang="en-US" dirty="0"/>
              <a:t>Scaling</a:t>
            </a:r>
          </a:p>
          <a:p>
            <a:r>
              <a:rPr lang="en-US" dirty="0"/>
              <a:t>Tag Select</a:t>
            </a:r>
          </a:p>
          <a:p>
            <a:r>
              <a:rPr lang="en-US" dirty="0"/>
              <a:t>UI</a:t>
            </a:r>
          </a:p>
          <a:p>
            <a:r>
              <a:rPr lang="en-US" dirty="0"/>
              <a:t>CVT</a:t>
            </a:r>
          </a:p>
          <a:p>
            <a:r>
              <a:rPr lang="en-US" dirty="0"/>
              <a:t>TDMS</a:t>
            </a:r>
          </a:p>
          <a:p>
            <a:r>
              <a:rPr lang="en-US" dirty="0"/>
              <a:t>…</a:t>
            </a:r>
          </a:p>
          <a:p>
            <a:pPr marL="0" indent="0">
              <a:buNone/>
            </a:pPr>
            <a:br>
              <a:rPr lang="en-US" dirty="0"/>
            </a:br>
            <a:br>
              <a:rPr lang="en-US" dirty="0"/>
            </a:br>
            <a:endParaRPr lang="en-US" dirty="0"/>
          </a:p>
        </p:txBody>
      </p:sp>
      <p:sp>
        <p:nvSpPr>
          <p:cNvPr id="5" name="Content Placeholder 4"/>
          <p:cNvSpPr>
            <a:spLocks noGrp="1"/>
          </p:cNvSpPr>
          <p:nvPr>
            <p:ph sz="half" idx="2"/>
          </p:nvPr>
        </p:nvSpPr>
        <p:spPr>
          <a:xfrm>
            <a:off x="8265458" y="1825625"/>
            <a:ext cx="3088341" cy="2907740"/>
          </a:xfrm>
        </p:spPr>
        <p:txBody>
          <a:bodyPr>
            <a:normAutofit fontScale="70000" lnSpcReduction="20000"/>
          </a:bodyPr>
          <a:lstStyle/>
          <a:p>
            <a:r>
              <a:rPr lang="en-US" b="1" dirty="0"/>
              <a:t>In Work</a:t>
            </a:r>
          </a:p>
          <a:p>
            <a:pPr marL="342900" indent="-342900">
              <a:buFont typeface="Arial" panose="020B0604020202020204" pitchFamily="34" charset="0"/>
              <a:buChar char="•"/>
            </a:pPr>
            <a:r>
              <a:rPr lang="en-US" dirty="0"/>
              <a:t>FPGA</a:t>
            </a:r>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OPC UA Client</a:t>
            </a:r>
          </a:p>
          <a:p>
            <a:pPr marL="342900" indent="-342900">
              <a:buFont typeface="Arial" panose="020B0604020202020204" pitchFamily="34" charset="0"/>
              <a:buChar char="•"/>
            </a:pPr>
            <a:r>
              <a:rPr lang="en-US" dirty="0"/>
              <a:t>TSN</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br>
              <a:rPr lang="en-US" dirty="0"/>
            </a:br>
            <a:endParaRPr lang="en-US" dirty="0"/>
          </a:p>
        </p:txBody>
      </p:sp>
      <p:sp>
        <p:nvSpPr>
          <p:cNvPr id="7" name="Content Placeholder 3">
            <a:extLst>
              <a:ext uri="{FF2B5EF4-FFF2-40B4-BE49-F238E27FC236}">
                <a16:creationId xmlns:a16="http://schemas.microsoft.com/office/drawing/2014/main" id="{B20DD1E8-1E51-4D09-8D54-B0F180E2D98D}"/>
              </a:ext>
            </a:extLst>
          </p:cNvPr>
          <p:cNvSpPr txBox="1">
            <a:spLocks/>
          </p:cNvSpPr>
          <p:nvPr/>
        </p:nvSpPr>
        <p:spPr>
          <a:xfrm>
            <a:off x="4551829" y="1821920"/>
            <a:ext cx="2604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New</a:t>
            </a:r>
          </a:p>
          <a:p>
            <a:r>
              <a:rPr lang="en-US" sz="1500" dirty="0"/>
              <a:t>DDS</a:t>
            </a:r>
          </a:p>
          <a:p>
            <a:r>
              <a:rPr lang="en-US" sz="1500" dirty="0"/>
              <a:t>J1939</a:t>
            </a:r>
          </a:p>
          <a:p>
            <a:r>
              <a:rPr lang="en-US" sz="1500" dirty="0"/>
              <a:t>Shared Memory</a:t>
            </a:r>
          </a:p>
          <a:p>
            <a:r>
              <a:rPr lang="en-US" sz="1500" dirty="0"/>
              <a:t>PID</a:t>
            </a:r>
            <a:br>
              <a:rPr lang="en-US" sz="1500" dirty="0"/>
            </a:br>
            <a:br>
              <a:rPr lang="en-US" dirty="0"/>
            </a:br>
            <a:br>
              <a:rPr lang="en-US" dirty="0"/>
            </a:br>
            <a:endParaRPr lang="en-US" dirty="0"/>
          </a:p>
        </p:txBody>
      </p:sp>
      <p:sp>
        <p:nvSpPr>
          <p:cNvPr id="13" name="Rounded Rectangle 6">
            <a:extLst>
              <a:ext uri="{FF2B5EF4-FFF2-40B4-BE49-F238E27FC236}">
                <a16:creationId xmlns:a16="http://schemas.microsoft.com/office/drawing/2014/main" id="{945A5257-1538-4DD9-84EF-BBF089F2062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7">
            <a:extLst>
              <a:ext uri="{FF2B5EF4-FFF2-40B4-BE49-F238E27FC236}">
                <a16:creationId xmlns:a16="http://schemas.microsoft.com/office/drawing/2014/main" id="{9580CE78-C304-4A88-952B-00F7AD6C957E}"/>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5" name="Rounded Rectangle 3">
            <a:extLst>
              <a:ext uri="{FF2B5EF4-FFF2-40B4-BE49-F238E27FC236}">
                <a16:creationId xmlns:a16="http://schemas.microsoft.com/office/drawing/2014/main" id="{B53F6C94-49E0-44AB-9718-9263D9CC071A}"/>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6" name="Rounded Rectangle 5">
            <a:extLst>
              <a:ext uri="{FF2B5EF4-FFF2-40B4-BE49-F238E27FC236}">
                <a16:creationId xmlns:a16="http://schemas.microsoft.com/office/drawing/2014/main" id="{4A267F42-7EEB-4518-9FC8-F4A831094948}"/>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7" name="Rounded Rectangle 4">
            <a:extLst>
              <a:ext uri="{FF2B5EF4-FFF2-40B4-BE49-F238E27FC236}">
                <a16:creationId xmlns:a16="http://schemas.microsoft.com/office/drawing/2014/main" id="{A7C0E98E-8D7B-4B9F-9D04-59B7C1A57A6F}"/>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51977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483080" y="357531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415343" y="3499609"/>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348083" y="3599218"/>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280352" y="350758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417008" y="3599227"/>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341299" y="3515551"/>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3110750" y="3423907"/>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220579" y="3423906"/>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355576" y="3423906"/>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3052027" y="1949541"/>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838029" y="274302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8117085" y="2735790"/>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470968" y="274302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358312" y="272132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5152477" y="4728801"/>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277137" y="4728801"/>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556193" y="4728801"/>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835565" y="4202922"/>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8114621" y="4195693"/>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481950" y="4202922"/>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369294" y="418123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6">
            <a:extLst>
              <a:ext uri="{FF2B5EF4-FFF2-40B4-BE49-F238E27FC236}">
                <a16:creationId xmlns:a16="http://schemas.microsoft.com/office/drawing/2014/main" id="{23FCCF0D-6063-4628-B16E-A4650EED4301}"/>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41" name="Rounded Rectangle 7">
            <a:extLst>
              <a:ext uri="{FF2B5EF4-FFF2-40B4-BE49-F238E27FC236}">
                <a16:creationId xmlns:a16="http://schemas.microsoft.com/office/drawing/2014/main" id="{997866DD-B11D-447C-8E72-746E0F072B59}"/>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42" name="Rounded Rectangle 3">
            <a:extLst>
              <a:ext uri="{FF2B5EF4-FFF2-40B4-BE49-F238E27FC236}">
                <a16:creationId xmlns:a16="http://schemas.microsoft.com/office/drawing/2014/main" id="{8AD3CF00-82C9-42D9-AAB6-F2F58800643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43" name="Rounded Rectangle 5">
            <a:extLst>
              <a:ext uri="{FF2B5EF4-FFF2-40B4-BE49-F238E27FC236}">
                <a16:creationId xmlns:a16="http://schemas.microsoft.com/office/drawing/2014/main" id="{CA4879BE-76EC-4958-BB3E-3ED2058960CC}"/>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44" name="Rounded Rectangle 4">
            <a:extLst>
              <a:ext uri="{FF2B5EF4-FFF2-40B4-BE49-F238E27FC236}">
                <a16:creationId xmlns:a16="http://schemas.microsoft.com/office/drawing/2014/main" id="{1B301941-743E-4B13-9FD3-4CF64E958136}"/>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45" name="Rounded Rectangle 5">
            <a:extLst>
              <a:ext uri="{FF2B5EF4-FFF2-40B4-BE49-F238E27FC236}">
                <a16:creationId xmlns:a16="http://schemas.microsoft.com/office/drawing/2014/main" id="{F3B9142D-C33E-49CC-ACEB-02F81ED9362F}"/>
              </a:ext>
            </a:extLst>
          </p:cNvPr>
          <p:cNvSpPr/>
          <p:nvPr/>
        </p:nvSpPr>
        <p:spPr>
          <a:xfrm>
            <a:off x="528227" y="3423906"/>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Init</a:t>
            </a:r>
          </a:p>
        </p:txBody>
      </p:sp>
      <p:sp>
        <p:nvSpPr>
          <p:cNvPr id="46" name="Rounded Rectangle 5">
            <a:extLst>
              <a:ext uri="{FF2B5EF4-FFF2-40B4-BE49-F238E27FC236}">
                <a16:creationId xmlns:a16="http://schemas.microsoft.com/office/drawing/2014/main" id="{5852B2FA-CE64-425D-BFE7-8A63A6217DA5}"/>
              </a:ext>
            </a:extLst>
          </p:cNvPr>
          <p:cNvSpPr/>
          <p:nvPr/>
        </p:nvSpPr>
        <p:spPr>
          <a:xfrm>
            <a:off x="10053787" y="3402213"/>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Close</a:t>
            </a:r>
          </a:p>
        </p:txBody>
      </p:sp>
    </p:spTree>
    <p:extLst>
      <p:ext uri="{BB962C8B-B14F-4D97-AF65-F5344CB8AC3E}">
        <p14:creationId xmlns:p14="http://schemas.microsoft.com/office/powerpoint/2010/main" val="406320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Simplified Engine</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2"/>
          <a:stretch>
            <a:fillRect/>
          </a:stretch>
        </p:blipFill>
        <p:spPr>
          <a:xfrm>
            <a:off x="605366" y="1852246"/>
            <a:ext cx="10039187" cy="2572318"/>
          </a:xfrm>
          <a:prstGeom prst="rect">
            <a:avLst/>
          </a:prstGeom>
        </p:spPr>
      </p:pic>
      <p:sp>
        <p:nvSpPr>
          <p:cNvPr id="15" name="Rounded Rectangle 6">
            <a:extLst>
              <a:ext uri="{FF2B5EF4-FFF2-40B4-BE49-F238E27FC236}">
                <a16:creationId xmlns:a16="http://schemas.microsoft.com/office/drawing/2014/main" id="{B3FCDF7B-EACF-4FCF-9191-0D1A96C5BF7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6" name="Rounded Rectangle 7">
            <a:extLst>
              <a:ext uri="{FF2B5EF4-FFF2-40B4-BE49-F238E27FC236}">
                <a16:creationId xmlns:a16="http://schemas.microsoft.com/office/drawing/2014/main" id="{D98B8F5E-0475-4187-A638-5502271BA3A4}"/>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7" name="Rounded Rectangle 3">
            <a:extLst>
              <a:ext uri="{FF2B5EF4-FFF2-40B4-BE49-F238E27FC236}">
                <a16:creationId xmlns:a16="http://schemas.microsoft.com/office/drawing/2014/main" id="{14E31E54-FF63-46D1-837E-C48090C75538}"/>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8" name="Rounded Rectangle 5">
            <a:extLst>
              <a:ext uri="{FF2B5EF4-FFF2-40B4-BE49-F238E27FC236}">
                <a16:creationId xmlns:a16="http://schemas.microsoft.com/office/drawing/2014/main" id="{8F4735A7-51B1-400C-8BDA-CCD5611CCEE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9" name="Rounded Rectangle 4">
            <a:extLst>
              <a:ext uri="{FF2B5EF4-FFF2-40B4-BE49-F238E27FC236}">
                <a16:creationId xmlns:a16="http://schemas.microsoft.com/office/drawing/2014/main" id="{D59C76ED-21B1-4F72-8C65-C1DFE7672ACC}"/>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59463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3833105"/>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
        <p:nvSpPr>
          <p:cNvPr id="17" name="Rounded Rectangle 6">
            <a:extLst>
              <a:ext uri="{FF2B5EF4-FFF2-40B4-BE49-F238E27FC236}">
                <a16:creationId xmlns:a16="http://schemas.microsoft.com/office/drawing/2014/main" id="{BF1076F7-E7E0-492F-A2F5-454424CE7EC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9864C2A9-D721-49C3-90FA-37E57E7E149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9009AE24-BE5C-435D-AAD9-F23079FA6D27}"/>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D7D217A-5B99-4247-AC15-78CA5CD1B244}"/>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CF171CBD-79DE-4C64-95A5-9E2706214B73}"/>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7079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803567" y="3278777"/>
            <a:ext cx="9388433" cy="3579223"/>
          </a:xfrm>
          <a:prstGeom prst="rect">
            <a:avLst/>
          </a:prstGeom>
        </p:spPr>
      </p:pic>
      <p:sp>
        <p:nvSpPr>
          <p:cNvPr id="2" name="Title 1"/>
          <p:cNvSpPr>
            <a:spLocks noGrp="1"/>
          </p:cNvSpPr>
          <p:nvPr>
            <p:ph type="title"/>
          </p:nvPr>
        </p:nvSpPr>
        <p:spPr/>
        <p:txBody>
          <a:bodyPr/>
          <a:lstStyle/>
          <a:p>
            <a:r>
              <a:rPr lang="en-US" dirty="0"/>
              <a:t>Tag Bus</a:t>
            </a:r>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876800" y="2163823"/>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Introduction</a:t>
            </a:r>
          </a:p>
          <a:p>
            <a:pPr lvl="1"/>
            <a:r>
              <a:rPr lang="en-US" sz="2000" dirty="0"/>
              <a:t>Why should you use DCAF?</a:t>
            </a:r>
          </a:p>
          <a:p>
            <a:pPr lvl="1"/>
            <a:r>
              <a:rPr lang="en-US" sz="2000" dirty="0"/>
              <a:t>Who should use DCAF?</a:t>
            </a:r>
          </a:p>
          <a:p>
            <a:r>
              <a:rPr lang="en-US" sz="2000" dirty="0"/>
              <a:t>The DCAF Paradigm</a:t>
            </a:r>
          </a:p>
          <a:p>
            <a:pPr lvl="1"/>
            <a:r>
              <a:rPr lang="en-US" sz="2000" dirty="0"/>
              <a:t>Engine</a:t>
            </a:r>
          </a:p>
          <a:p>
            <a:pPr lvl="1"/>
            <a:r>
              <a:rPr lang="en-US" sz="2000" dirty="0"/>
              <a:t>Modules</a:t>
            </a:r>
          </a:p>
          <a:p>
            <a:pPr lvl="1"/>
            <a:r>
              <a:rPr lang="en-US" sz="2000" dirty="0"/>
              <a:t>Configuration</a:t>
            </a:r>
          </a:p>
          <a:p>
            <a:r>
              <a:rPr lang="en-US" sz="2000" dirty="0"/>
              <a:t>Tools and Externalities</a:t>
            </a:r>
          </a:p>
          <a:p>
            <a:r>
              <a:rPr lang="en-US" sz="2000" dirty="0"/>
              <a:t>Nomenclature</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1274665" y="1898469"/>
            <a:ext cx="10303502" cy="3597456"/>
          </a:xfrm>
          <a:prstGeom prst="rect">
            <a:avLst/>
          </a:prstGeom>
        </p:spPr>
      </p:pic>
    </p:spTree>
    <p:extLst>
      <p:ext uri="{BB962C8B-B14F-4D97-AF65-F5344CB8AC3E}">
        <p14:creationId xmlns:p14="http://schemas.microsoft.com/office/powerpoint/2010/main" val="4154078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358293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3"/>
          <a:stretch>
            <a:fillRect/>
          </a:stretch>
        </p:blipFill>
        <p:spPr>
          <a:xfrm>
            <a:off x="6323075" y="1825625"/>
            <a:ext cx="5389563" cy="2984125"/>
          </a:xfrm>
          <a:prstGeom prst="rect">
            <a:avLst/>
          </a:prstGeom>
        </p:spPr>
      </p:pic>
      <p:sp>
        <p:nvSpPr>
          <p:cNvPr id="11" name="Rounded Rectangle 6">
            <a:extLst>
              <a:ext uri="{FF2B5EF4-FFF2-40B4-BE49-F238E27FC236}">
                <a16:creationId xmlns:a16="http://schemas.microsoft.com/office/drawing/2014/main" id="{955973B0-BF9E-4251-9F68-CFCCC83E94E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101259D9-F18A-4B11-95C0-DCABF54B073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FCCA34F3-85E9-4FEE-8C4A-3A909E05201D}"/>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06007136-1144-4614-AD0B-C4E5AAEB74DA}"/>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D6BC93F2-6EDC-4365-BC96-9EEF1AA9E9B6}"/>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142575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Getting Started</a:t>
            </a:r>
          </a:p>
        </p:txBody>
      </p:sp>
    </p:spTree>
    <p:extLst>
      <p:ext uri="{BB962C8B-B14F-4D97-AF65-F5344CB8AC3E}">
        <p14:creationId xmlns:p14="http://schemas.microsoft.com/office/powerpoint/2010/main" val="373495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lstStyle/>
          <a:p>
            <a:r>
              <a:rPr lang="en-US" dirty="0"/>
              <a:t>Create a project with the Execution Template</a:t>
            </a:r>
          </a:p>
          <a:p>
            <a:r>
              <a:rPr lang="en-US" dirty="0"/>
              <a:t>Open the Editor from the Tools menu</a:t>
            </a:r>
          </a:p>
          <a:p>
            <a:r>
              <a:rPr lang="en-US" dirty="0"/>
              <a:t>Configure the system in the Editor</a:t>
            </a:r>
          </a:p>
          <a:p>
            <a:r>
              <a:rPr lang="en-US" dirty="0"/>
              <a:t>Populate Includes VI</a:t>
            </a:r>
          </a:p>
          <a:p>
            <a:r>
              <a:rPr lang="en-US" dirty="0"/>
              <a:t>Save the Configuration</a:t>
            </a:r>
          </a:p>
          <a:p>
            <a:r>
              <a:rPr lang="en-US" dirty="0"/>
              <a:t>Load the Configuration using the template VI.</a:t>
            </a:r>
          </a:p>
          <a:p>
            <a:endParaRPr lang="en-US" dirty="0"/>
          </a:p>
        </p:txBody>
      </p:sp>
    </p:spTree>
    <p:extLst>
      <p:ext uri="{BB962C8B-B14F-4D97-AF65-F5344CB8AC3E}">
        <p14:creationId xmlns:p14="http://schemas.microsoft.com/office/powerpoint/2010/main" val="213494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8" name="Picture 7">
            <a:extLst>
              <a:ext uri="{FF2B5EF4-FFF2-40B4-BE49-F238E27FC236}">
                <a16:creationId xmlns:a16="http://schemas.microsoft.com/office/drawing/2014/main" id="{0CAD30DF-6589-45E7-BC2E-5AEB380F8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1753786"/>
            <a:ext cx="6048104" cy="4369176"/>
          </a:xfrm>
          <a:prstGeom prst="rect">
            <a:avLst/>
          </a:prstGeom>
        </p:spPr>
      </p:pic>
      <p:pic>
        <p:nvPicPr>
          <p:cNvPr id="9" name="Picture 8">
            <a:extLst>
              <a:ext uri="{FF2B5EF4-FFF2-40B4-BE49-F238E27FC236}">
                <a16:creationId xmlns:a16="http://schemas.microsoft.com/office/drawing/2014/main" id="{41E65BB4-69E1-4C76-B287-62E809912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104" y="2427538"/>
            <a:ext cx="3133310" cy="3021672"/>
          </a:xfrm>
          <a:prstGeom prst="rect">
            <a:avLst/>
          </a:prstGeom>
        </p:spPr>
      </p:pic>
      <p:cxnSp>
        <p:nvCxnSpPr>
          <p:cNvPr id="10" name="Straight Arrow Connector 9">
            <a:extLst>
              <a:ext uri="{FF2B5EF4-FFF2-40B4-BE49-F238E27FC236}">
                <a16:creationId xmlns:a16="http://schemas.microsoft.com/office/drawing/2014/main" id="{4B66E0AE-DE96-4899-A9FA-CE8D97728836}"/>
              </a:ext>
            </a:extLst>
          </p:cNvPr>
          <p:cNvCxnSpPr>
            <a:cxnSpLocks/>
            <a:stCxn id="8" idx="3"/>
            <a:endCxn id="9" idx="1"/>
          </p:cNvCxnSpPr>
          <p:nvPr/>
        </p:nvCxnSpPr>
        <p:spPr>
          <a:xfrm>
            <a:off x="6596743" y="3938374"/>
            <a:ext cx="807361" cy="0"/>
          </a:xfrm>
          <a:prstGeom prst="straightConnector1">
            <a:avLst/>
          </a:prstGeom>
          <a:ln w="762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32" y="1962057"/>
            <a:ext cx="10201469" cy="2861988"/>
          </a:xfrm>
          <a:prstGeom prst="rect">
            <a:avLst/>
          </a:prstGeom>
        </p:spPr>
      </p:pic>
    </p:spTree>
    <p:extLst>
      <p:ext uri="{BB962C8B-B14F-4D97-AF65-F5344CB8AC3E}">
        <p14:creationId xmlns:p14="http://schemas.microsoft.com/office/powerpoint/2010/main" val="698999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Resources</a:t>
            </a:r>
          </a:p>
        </p:txBody>
      </p:sp>
    </p:spTree>
    <p:extLst>
      <p:ext uri="{BB962C8B-B14F-4D97-AF65-F5344CB8AC3E}">
        <p14:creationId xmlns:p14="http://schemas.microsoft.com/office/powerpoint/2010/main" val="732455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half"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pic>
        <p:nvPicPr>
          <p:cNvPr id="5" name="Picture 4"/>
          <p:cNvPicPr>
            <a:picLocks noChangeAspect="1"/>
          </p:cNvPicPr>
          <p:nvPr/>
        </p:nvPicPr>
        <p:blipFill>
          <a:blip r:embed="rId2"/>
          <a:stretch>
            <a:fillRect/>
          </a:stretch>
        </p:blipFill>
        <p:spPr>
          <a:xfrm>
            <a:off x="5573718" y="12801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7D7C2E8-B45B-4DFB-91B6-E829B50C5C72}"/>
              </a:ext>
            </a:extLst>
          </p:cNvPr>
          <p:cNvSpPr>
            <a:spLocks noGrp="1"/>
          </p:cNvSpPr>
          <p:nvPr>
            <p:ph type="body" sz="quarter" idx="10"/>
          </p:nvPr>
        </p:nvSpPr>
        <p:spPr/>
        <p:txBody>
          <a:bodyPr/>
          <a:lstStyle/>
          <a:p>
            <a:r>
              <a:rPr lang="en-US" dirty="0"/>
              <a:t>Introduction</a:t>
            </a:r>
          </a:p>
        </p:txBody>
      </p:sp>
    </p:spTree>
    <p:extLst>
      <p:ext uri="{BB962C8B-B14F-4D97-AF65-F5344CB8AC3E}">
        <p14:creationId xmlns:p14="http://schemas.microsoft.com/office/powerpoint/2010/main" val="34126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60956" rIns="0" bIns="60956" rtlCol="0" anchor="ctr">
            <a:noAutofit/>
          </a:bodyPr>
          <a:lstStyle/>
          <a:p>
            <a:r>
              <a:rPr lang="en-US" dirty="0"/>
              <a:t>Programming Embedded Control Applications is Hard</a:t>
            </a:r>
          </a:p>
        </p:txBody>
      </p:sp>
      <p:sp>
        <p:nvSpPr>
          <p:cNvPr id="19" name="Content Placeholder 18">
            <a:extLst>
              <a:ext uri="{FF2B5EF4-FFF2-40B4-BE49-F238E27FC236}">
                <a16:creationId xmlns:a16="http://schemas.microsoft.com/office/drawing/2014/main" id="{66C8C2FB-40BF-41EC-9BAD-CE2A3631E8C7}"/>
              </a:ext>
            </a:extLst>
          </p:cNvPr>
          <p:cNvSpPr>
            <a:spLocks noGrp="1"/>
          </p:cNvSpPr>
          <p:nvPr>
            <p:ph sz="half" idx="1"/>
          </p:nvPr>
        </p:nvSpPr>
        <p:spPr/>
        <p:txBody>
          <a:bodyPr>
            <a:normAutofit lnSpcReduction="10000"/>
          </a:bodyPr>
          <a:lstStyle/>
          <a:p>
            <a:pPr marL="243205" indent="-243205"/>
            <a:r>
              <a:rPr lang="en-US" dirty="0"/>
              <a:t>RT, FPGA, and user interface programming</a:t>
            </a:r>
          </a:p>
          <a:p>
            <a:pPr marL="243205" indent="-243205"/>
            <a:r>
              <a:rPr lang="en-US" dirty="0"/>
              <a:t>Distributed I/O and execution </a:t>
            </a:r>
          </a:p>
          <a:p>
            <a:pPr marL="243205" indent="-243205"/>
            <a:r>
              <a:rPr lang="en-US" dirty="0"/>
              <a:t>High cost of failure</a:t>
            </a:r>
          </a:p>
          <a:p>
            <a:pPr marL="608965" lvl="1" indent="-243205"/>
            <a:r>
              <a:rPr lang="en-US" dirty="0"/>
              <a:t>Execution guarantees </a:t>
            </a:r>
            <a:endParaRPr lang="en-US" dirty="0">
              <a:cs typeface="Arial"/>
            </a:endParaRPr>
          </a:p>
          <a:p>
            <a:pPr marL="608965" lvl="1" indent="-243205"/>
            <a:r>
              <a:rPr lang="en-US" dirty="0"/>
              <a:t>Understand failure root cause </a:t>
            </a:r>
            <a:endParaRPr lang="en-US" dirty="0">
              <a:cs typeface="Arial"/>
            </a:endParaRPr>
          </a:p>
          <a:p>
            <a:pPr marL="243205" indent="-243205"/>
            <a:r>
              <a:rPr lang="en-US" dirty="0"/>
              <a:t>High availability </a:t>
            </a:r>
          </a:p>
          <a:p>
            <a:pPr marL="243205" indent="-243205"/>
            <a:r>
              <a:rPr lang="en-US" dirty="0"/>
              <a:t>System commissioning </a:t>
            </a:r>
          </a:p>
          <a:p>
            <a:pPr marL="243205" indent="-243205"/>
            <a:r>
              <a:rPr lang="en-US" dirty="0"/>
              <a:t>Software updates and deployments</a:t>
            </a:r>
          </a:p>
          <a:p>
            <a:pPr marL="243205" indent="-243205"/>
            <a:r>
              <a:rPr lang="en-US" dirty="0"/>
              <a:t>Multi-developer teams</a:t>
            </a:r>
          </a:p>
          <a:p>
            <a:pPr marL="243205" indent="-243205"/>
            <a:r>
              <a:rPr lang="en-US" dirty="0"/>
              <a:t>Error handling</a:t>
            </a:r>
          </a:p>
          <a:p>
            <a:pPr marL="243205" indent="-243205"/>
            <a:r>
              <a:rPr lang="en-US" dirty="0"/>
              <a:t>Plus the crazy things it actually has to do!</a:t>
            </a:r>
          </a:p>
          <a:p>
            <a:endParaRPr lang="en-US" dirty="0"/>
          </a:p>
        </p:txBody>
      </p:sp>
      <p:sp>
        <p:nvSpPr>
          <p:cNvPr id="4" name="Rounded Rectangle 3"/>
          <p:cNvSpPr/>
          <p:nvPr>
            <p:custDataLst>
              <p:tags r:id="rId1"/>
            </p:custDataLst>
          </p:nvPr>
        </p:nvSpPr>
        <p:spPr>
          <a:xfrm>
            <a:off x="6756860" y="4032339"/>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6756860" y="5460236"/>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6763944"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6840146" y="2922499"/>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7061661" y="1780166"/>
            <a:ext cx="1533436" cy="1028983"/>
          </a:xfrm>
          <a:prstGeom prst="rect">
            <a:avLst/>
          </a:prstGeom>
          <a:noFill/>
        </p:spPr>
      </p:pic>
      <p:sp>
        <p:nvSpPr>
          <p:cNvPr id="10" name="Rounded Rectangle 9"/>
          <p:cNvSpPr/>
          <p:nvPr>
            <p:custDataLst>
              <p:tags r:id="rId5"/>
            </p:custDataLst>
          </p:nvPr>
        </p:nvSpPr>
        <p:spPr>
          <a:xfrm>
            <a:off x="9042860"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9119062" y="2922497"/>
            <a:ext cx="1981199" cy="338554"/>
          </a:xfrm>
          <a:prstGeom prst="rect">
            <a:avLst/>
          </a:prstGeom>
          <a:noFill/>
          <a:effectLst/>
        </p:spPr>
        <p:txBody>
          <a:bodyPr wrap="square" rtlCol="0">
            <a:spAutoFit/>
          </a:bodyPr>
          <a:lstStyle/>
          <a:p>
            <a:pPr algn="ctr"/>
            <a:r>
              <a:rPr lang="en-US" sz="1600" dirty="0">
                <a:solidFill>
                  <a:prstClr val="white"/>
                </a:solidFill>
              </a:rPr>
              <a:t>Oil and Gas</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9341311" y="1780164"/>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9022932" y="4042835"/>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9099132" y="5460236"/>
            <a:ext cx="1981200" cy="338554"/>
          </a:xfrm>
          <a:prstGeom prst="rect">
            <a:avLst/>
          </a:prstGeom>
          <a:noFill/>
          <a:effectLst/>
        </p:spPr>
        <p:txBody>
          <a:bodyPr wrap="square" rtlCol="0">
            <a:spAutoFit/>
          </a:bodyPr>
          <a:lstStyle/>
          <a:p>
            <a:pPr algn="ctr"/>
            <a:r>
              <a:rPr lang="en-US" sz="1600" dirty="0">
                <a:solidFill>
                  <a:prstClr val="white"/>
                </a:solidFill>
              </a:rPr>
              <a:t>Aero Space</a:t>
            </a:r>
          </a:p>
        </p:txBody>
      </p:sp>
      <p:pic>
        <p:nvPicPr>
          <p:cNvPr id="16" name="Picture 6"/>
          <p:cNvPicPr>
            <a:picLocks noChangeAspect="1" noChangeArrowheads="1"/>
          </p:cNvPicPr>
          <p:nvPr/>
        </p:nvPicPr>
        <p:blipFill>
          <a:blip r:embed="rId13" cstate="print"/>
          <a:srcRect/>
          <a:stretch>
            <a:fillRect/>
          </a:stretch>
        </p:blipFill>
        <p:spPr bwMode="auto">
          <a:xfrm>
            <a:off x="7061661" y="4295762"/>
            <a:ext cx="1533436" cy="1033051"/>
          </a:xfrm>
          <a:prstGeom prst="roundRect">
            <a:avLst>
              <a:gd name="adj" fmla="val 0"/>
            </a:avLst>
          </a:prstGeom>
          <a:solidFill>
            <a:srgbClr val="FFFFFF">
              <a:shade val="85000"/>
            </a:srgbClr>
          </a:solidFill>
          <a:ln>
            <a:noFill/>
          </a:ln>
          <a:effectLst/>
        </p:spPr>
      </p:pic>
      <p:pic>
        <p:nvPicPr>
          <p:cNvPr id="1026" name="Picture 2" descr="Brilliant Sub-scale Solid Rocket Motor Test">
            <a:extLst>
              <a:ext uri="{FF2B5EF4-FFF2-40B4-BE49-F238E27FC236}">
                <a16:creationId xmlns:a16="http://schemas.microsoft.com/office/drawing/2014/main" id="{26182393-9F58-423F-A341-6D59071763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1507" y="4328690"/>
            <a:ext cx="1556305" cy="103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309662" y="5479916"/>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a:t>
            </a:r>
            <a:r>
              <a:rPr lang="en-US"/>
              <a:t>. </a:t>
            </a:r>
            <a:br>
              <a:rPr lang="en-US"/>
            </a:br>
            <a:endParaRPr lang="en-US"/>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347762" y="3039341"/>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rot="155828">
            <a:off x="130633" y="4682577"/>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157262" y="3714554"/>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p:txBody>
          <a:bodyPr>
            <a:normAutofit lnSpcReduction="10000"/>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ext uri="{D42A27DB-BD31-4B8C-83A1-F6EECF244321}">
                <p14:modId xmlns:p14="http://schemas.microsoft.com/office/powerpoint/2010/main" val="4227079446"/>
              </p:ext>
            </p:extLst>
          </p:nvPr>
        </p:nvGraphicFramePr>
        <p:xfrm>
          <a:off x="0" y="1469506"/>
          <a:ext cx="6363853" cy="4332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E24BBD-127E-4044-A78F-A386423ABBE0}"/>
              </a:ext>
            </a:extLst>
          </p:cNvPr>
          <p:cNvSpPr>
            <a:spLocks noGrp="1"/>
          </p:cNvSpPr>
          <p:nvPr>
            <p:ph type="body" sz="quarter" idx="10"/>
          </p:nvPr>
        </p:nvSpPr>
        <p:spPr/>
        <p:txBody>
          <a:bodyPr/>
          <a:lstStyle/>
          <a:p>
            <a:r>
              <a:rPr lang="en-US" dirty="0"/>
              <a:t>The DCAF Paradigm</a:t>
            </a:r>
          </a:p>
        </p:txBody>
      </p:sp>
    </p:spTree>
    <p:extLst>
      <p:ext uri="{BB962C8B-B14F-4D97-AF65-F5344CB8AC3E}">
        <p14:creationId xmlns:p14="http://schemas.microsoft.com/office/powerpoint/2010/main" val="303493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8601564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TotalTime>
  <Words>1423</Words>
  <Application>Microsoft Office PowerPoint</Application>
  <PresentationFormat>Widescreen</PresentationFormat>
  <Paragraphs>341</Paragraphs>
  <Slides>29</Slides>
  <Notes>17</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Helvetica Neue Light</vt:lpstr>
      <vt:lpstr>Univers Com 45 Light</vt:lpstr>
      <vt:lpstr>Univers LT Std 45 Light</vt:lpstr>
      <vt:lpstr>Wingdings</vt:lpstr>
      <vt:lpstr>NIExTemplate</vt:lpstr>
      <vt:lpstr>Distributed Control and Automation Framework (DCAF)</vt:lpstr>
      <vt:lpstr>Agenda</vt:lpstr>
      <vt:lpstr>PowerPoint Presentation</vt:lpstr>
      <vt:lpstr>Programming Embedded Control Applications is Hard</vt:lpstr>
      <vt:lpstr>Distributed Control and Automation Framework (DCAF) Overview</vt:lpstr>
      <vt:lpstr>Who should use the framework?</vt:lpstr>
      <vt:lpstr>Who is DCAF for?</vt:lpstr>
      <vt:lpstr>PowerPoint Presentation</vt:lpstr>
      <vt:lpstr>DCAF Components</vt:lpstr>
      <vt:lpstr>DCAF Components</vt:lpstr>
      <vt:lpstr>Module Components</vt:lpstr>
      <vt:lpstr>Module Components</vt:lpstr>
      <vt:lpstr>Module Runtime</vt:lpstr>
      <vt:lpstr>DCAF Modules</vt:lpstr>
      <vt:lpstr>DCAF Engine</vt:lpstr>
      <vt:lpstr>Engine Execution Model</vt:lpstr>
      <vt:lpstr>Simplified Engine</vt:lpstr>
      <vt:lpstr>Tag Bus</vt:lpstr>
      <vt:lpstr>Tag Bus</vt:lpstr>
      <vt:lpstr>Tag Bus - Data Dictionary</vt:lpstr>
      <vt:lpstr>Tag Bus - Duplication</vt:lpstr>
      <vt:lpstr>Configuration Editor Framework (CEF)</vt:lpstr>
      <vt:lpstr>PowerPoint Presentation</vt:lpstr>
      <vt:lpstr>Getting Started</vt:lpstr>
      <vt:lpstr>DCAF Project Templates</vt:lpstr>
      <vt:lpstr>Running the Configuration</vt:lpstr>
      <vt:lpstr>PowerPoint Presentation</vt:lpstr>
      <vt:lpstr>Resources</vt:lpstr>
      <vt:lpstr>DCAF Package Dependency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DCAF </dc:title>
  <dc:creator>Benjamin Celis</dc:creator>
  <cp:lastModifiedBy>Simon Perez Santa Maria</cp:lastModifiedBy>
  <cp:revision>90</cp:revision>
  <dcterms:created xsi:type="dcterms:W3CDTF">2018-06-06T23:07:58Z</dcterms:created>
  <dcterms:modified xsi:type="dcterms:W3CDTF">2018-07-10T19:00:32Z</dcterms:modified>
</cp:coreProperties>
</file>