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notesMasterIdLst>
    <p:notesMasterId r:id="rId39"/>
  </p:notesMasterIdLst>
  <p:sldIdLst>
    <p:sldId id="259" r:id="rId2"/>
    <p:sldId id="367" r:id="rId3"/>
    <p:sldId id="381" r:id="rId4"/>
    <p:sldId id="362" r:id="rId5"/>
    <p:sldId id="331" r:id="rId6"/>
    <p:sldId id="368" r:id="rId7"/>
    <p:sldId id="369" r:id="rId8"/>
    <p:sldId id="370" r:id="rId9"/>
    <p:sldId id="341" r:id="rId10"/>
    <p:sldId id="371" r:id="rId11"/>
    <p:sldId id="372" r:id="rId12"/>
    <p:sldId id="382" r:id="rId13"/>
    <p:sldId id="328" r:id="rId14"/>
    <p:sldId id="357" r:id="rId15"/>
    <p:sldId id="356" r:id="rId16"/>
    <p:sldId id="377" r:id="rId17"/>
    <p:sldId id="326" r:id="rId18"/>
    <p:sldId id="329" r:id="rId19"/>
    <p:sldId id="268" r:id="rId20"/>
    <p:sldId id="349" r:id="rId21"/>
    <p:sldId id="383" r:id="rId22"/>
    <p:sldId id="359" r:id="rId23"/>
    <p:sldId id="355" r:id="rId24"/>
    <p:sldId id="358" r:id="rId25"/>
    <p:sldId id="373" r:id="rId26"/>
    <p:sldId id="318" r:id="rId27"/>
    <p:sldId id="338" r:id="rId28"/>
    <p:sldId id="337" r:id="rId29"/>
    <p:sldId id="342" r:id="rId30"/>
    <p:sldId id="324" r:id="rId31"/>
    <p:sldId id="378" r:id="rId32"/>
    <p:sldId id="325" r:id="rId33"/>
    <p:sldId id="380" r:id="rId34"/>
    <p:sldId id="376" r:id="rId35"/>
    <p:sldId id="333" r:id="rId36"/>
    <p:sldId id="379" r:id="rId37"/>
    <p:sldId id="26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3" autoAdjust="0"/>
    <p:restoredTop sz="73333" autoAdjust="0"/>
  </p:normalViewPr>
  <p:slideViewPr>
    <p:cSldViewPr snapToGrid="0">
      <p:cViewPr varScale="1">
        <p:scale>
          <a:sx n="81" d="100"/>
          <a:sy n="81" d="100"/>
        </p:scale>
        <p:origin x="11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34E27-2790-4C5E-95E0-B5DE5ED24B15}" type="datetimeFigureOut">
              <a:rPr lang="en-US" smtClean="0"/>
              <a:t>2018-07-10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67973-8969-4909-962E-7A773C79C2B0}" type="slidenum">
              <a:rPr lang="en-US" smtClean="0"/>
              <a:t>‹#›</a:t>
            </a:fld>
            <a:endParaRPr lang="en-US"/>
          </a:p>
        </p:txBody>
      </p:sp>
    </p:spTree>
    <p:extLst>
      <p:ext uri="{BB962C8B-B14F-4D97-AF65-F5344CB8AC3E}">
        <p14:creationId xmlns:p14="http://schemas.microsoft.com/office/powerpoint/2010/main" val="1636847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DevGuide</a:t>
            </a:r>
            <a:endParaRPr lang="en-US" dirty="0"/>
          </a:p>
          <a:p>
            <a:endParaRPr lang="en-US" dirty="0"/>
          </a:p>
          <a:p>
            <a:r>
              <a:rPr lang="en-US" dirty="0"/>
              <a:t>**Engine**: State machine that executes *Modules* as defined in the *Configuration Editor* and provides a namespace for *Tags*. The Engine also passes data between its *Modules* according to its *Mappings*.</a:t>
            </a:r>
          </a:p>
          <a:p>
            <a:endParaRPr lang="en-US" dirty="0"/>
          </a:p>
          <a:p>
            <a:r>
              <a:rPr lang="en-US" dirty="0"/>
              <a:t>**Module**: A collection of code of varying functionality that executes within an *Engine* and that can interact with the *Tags* of that *Engine*. Some standard *Modules* are installed with DCAF, but users can also create their own.</a:t>
            </a:r>
          </a:p>
          <a:p>
            <a:endParaRPr lang="en-US" dirty="0"/>
          </a:p>
          <a:p>
            <a:r>
              <a:rPr lang="en-US" dirty="0"/>
              <a:t>**Configuration Editor**: A LabVIEW program used to visually define the functionality of each *Engine* and *Module* in DCAF.</a:t>
            </a:r>
          </a:p>
        </p:txBody>
      </p:sp>
      <p:sp>
        <p:nvSpPr>
          <p:cNvPr id="4" name="Slide Number Placeholder 3"/>
          <p:cNvSpPr>
            <a:spLocks noGrp="1"/>
          </p:cNvSpPr>
          <p:nvPr>
            <p:ph type="sldNum" sz="quarter" idx="10"/>
          </p:nvPr>
        </p:nvSpPr>
        <p:spPr/>
        <p:txBody>
          <a:bodyPr/>
          <a:lstStyle/>
          <a:p>
            <a:fld id="{E78E71CD-9786-4621-AA97-B53C62C3E534}" type="slidenum">
              <a:rPr lang="en-US" smtClean="0"/>
              <a:t>3</a:t>
            </a:fld>
            <a:endParaRPr lang="en-US"/>
          </a:p>
        </p:txBody>
      </p:sp>
    </p:spTree>
    <p:extLst>
      <p:ext uri="{BB962C8B-B14F-4D97-AF65-F5344CB8AC3E}">
        <p14:creationId xmlns:p14="http://schemas.microsoft.com/office/powerpoint/2010/main" val="3252834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all modules are called in order, they do not all need to execute fully if they are marked as Asynchronous. Instead, the engine creates an extra loop and an RT FIFO – when the engine gets to calling the particular method it reads and writes to an RT FIFO instead</a:t>
            </a:r>
          </a:p>
        </p:txBody>
      </p:sp>
      <p:sp>
        <p:nvSpPr>
          <p:cNvPr id="4" name="Slide Number Placeholder 3"/>
          <p:cNvSpPr>
            <a:spLocks noGrp="1"/>
          </p:cNvSpPr>
          <p:nvPr>
            <p:ph type="sldNum" sz="quarter" idx="10"/>
          </p:nvPr>
        </p:nvSpPr>
        <p:spPr/>
        <p:txBody>
          <a:bodyPr/>
          <a:lstStyle/>
          <a:p>
            <a:fld id="{9C567973-8969-4909-962E-7A773C79C2B0}" type="slidenum">
              <a:rPr lang="en-US" smtClean="0"/>
              <a:t>15</a:t>
            </a:fld>
            <a:endParaRPr lang="en-US"/>
          </a:p>
        </p:txBody>
      </p:sp>
    </p:spTree>
    <p:extLst>
      <p:ext uri="{BB962C8B-B14F-4D97-AF65-F5344CB8AC3E}">
        <p14:creationId xmlns:p14="http://schemas.microsoft.com/office/powerpoint/2010/main" val="1787706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exactly is provided out of the Box? </a:t>
            </a:r>
          </a:p>
          <a:p>
            <a:endParaRPr lang="en-US" dirty="0"/>
          </a:p>
          <a:p>
            <a:r>
              <a:rPr lang="en-US" dirty="0"/>
              <a:t>The Engine runs the modules as we have previously seen, but this requires no direct user programming. Instead </a:t>
            </a:r>
          </a:p>
          <a:p>
            <a:endParaRPr lang="en-US" dirty="0"/>
          </a:p>
          <a:p>
            <a:pPr marL="337185" indent="-285750">
              <a:buFont typeface="Arial" panose="020B0604020202020204" pitchFamily="34" charset="0"/>
              <a:buChar char="•"/>
            </a:pPr>
            <a:r>
              <a:rPr lang="en-US" sz="1200" dirty="0">
                <a:solidFill>
                  <a:schemeClr val="bg2">
                    <a:lumMod val="25000"/>
                  </a:schemeClr>
                </a:solidFill>
              </a:rPr>
              <a:t>State machine with a safe state</a:t>
            </a:r>
            <a:br>
              <a:rPr lang="en-US" sz="1200" dirty="0">
                <a:solidFill>
                  <a:schemeClr val="bg2">
                    <a:lumMod val="25000"/>
                  </a:schemeClr>
                </a:solidFill>
              </a:rPr>
            </a:b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Sequentially executes Input, Process, and Output methods of each plugin</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Passes latest value data between plugins</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Configurable execution timing</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Built-in error reporting and recovery</a:t>
            </a:r>
          </a:p>
          <a:p>
            <a:pPr marL="337185" indent="-285750">
              <a:buFont typeface="Arial" panose="020B0604020202020204" pitchFamily="34" charset="0"/>
              <a:buChar char="•"/>
            </a:pP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Prevent Race conditions, memory</a:t>
            </a:r>
            <a:r>
              <a:rPr lang="en-US" sz="1200" baseline="0" dirty="0">
                <a:solidFill>
                  <a:schemeClr val="bg2">
                    <a:lumMod val="25000"/>
                  </a:schemeClr>
                </a:solidFill>
              </a:rPr>
              <a:t> allocations, thread starvation, etc.</a:t>
            </a:r>
            <a:endParaRPr lang="en-US" sz="1200" dirty="0">
              <a:solidFill>
                <a:schemeClr val="bg2">
                  <a:lumMod val="25000"/>
                </a:schemeClr>
              </a:solidFill>
            </a:endParaRPr>
          </a:p>
          <a:p>
            <a:endParaRPr lang="en-US" dirty="0"/>
          </a:p>
        </p:txBody>
      </p:sp>
      <p:sp>
        <p:nvSpPr>
          <p:cNvPr id="4" name="Slide Number Placeholder 3"/>
          <p:cNvSpPr>
            <a:spLocks noGrp="1"/>
          </p:cNvSpPr>
          <p:nvPr>
            <p:ph type="sldNum" sz="quarter" idx="10"/>
          </p:nvPr>
        </p:nvSpPr>
        <p:spPr/>
        <p:txBody>
          <a:bodyPr/>
          <a:lstStyle/>
          <a:p>
            <a:fld id="{9C567973-8969-4909-962E-7A773C79C2B0}" type="slidenum">
              <a:rPr lang="en-US" smtClean="0"/>
              <a:t>16</a:t>
            </a:fld>
            <a:endParaRPr lang="en-US"/>
          </a:p>
        </p:txBody>
      </p:sp>
    </p:spTree>
    <p:extLst>
      <p:ext uri="{BB962C8B-B14F-4D97-AF65-F5344CB8AC3E}">
        <p14:creationId xmlns:p14="http://schemas.microsoft.com/office/powerpoint/2010/main" val="1028299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1435"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15FA569-94E5-4539-9DDA-647D2D9DEE0B}"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235080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source code for the engine isn’t as scary as you might think. It follows a pretty straightforward sequence of steps:</a:t>
            </a:r>
          </a:p>
          <a:p>
            <a:endParaRPr lang="en-US" dirty="0"/>
          </a:p>
          <a:p>
            <a:r>
              <a:rPr lang="en-US" dirty="0"/>
              <a:t>Check</a:t>
            </a:r>
            <a:r>
              <a:rPr lang="en-US" baseline="0" dirty="0"/>
              <a:t> for a message to stop.</a:t>
            </a:r>
          </a:p>
          <a:p>
            <a:r>
              <a:rPr lang="en-US" baseline="0" dirty="0"/>
              <a:t>Wait for next clock source to fire.</a:t>
            </a:r>
          </a:p>
          <a:p>
            <a:r>
              <a:rPr lang="en-US" baseline="0" dirty="0"/>
              <a:t>Sequentially read all inputs and store data on the bus.</a:t>
            </a:r>
          </a:p>
          <a:p>
            <a:r>
              <a:rPr lang="en-US" baseline="0" dirty="0"/>
              <a:t>Process data and store on bus, then process again and store on the bus, then process again. Etc.</a:t>
            </a:r>
          </a:p>
          <a:p>
            <a:r>
              <a:rPr lang="en-US" baseline="0" dirty="0"/>
              <a:t>Send data to all output locations sequentially.</a:t>
            </a:r>
          </a:p>
          <a:p>
            <a:r>
              <a:rPr lang="en-US" baseline="0" dirty="0"/>
              <a:t>Choose which plugins execute on the next iteration.</a:t>
            </a:r>
          </a:p>
          <a:p>
            <a:r>
              <a:rPr lang="en-US" baseline="0" dirty="0"/>
              <a:t>Check for errors and handle them.</a:t>
            </a:r>
          </a:p>
          <a:p>
            <a:endParaRPr lang="en-US" baseline="0" dirty="0"/>
          </a:p>
          <a:p>
            <a:r>
              <a:rPr lang="en-US" baseline="0" dirty="0"/>
              <a:t>Sequential execution provides predictable behavior.</a:t>
            </a:r>
          </a:p>
          <a:p>
            <a:r>
              <a:rPr lang="en-US" baseline="0" dirty="0"/>
              <a:t>C:\Program Files (x86)\National Instruments\LabVIEW 2017\vi.lib\NI\DCAF\Engines\Standard Engine\Execution Engine\main engine\primary control loop.vi</a:t>
            </a:r>
          </a:p>
        </p:txBody>
      </p:sp>
      <p:sp>
        <p:nvSpPr>
          <p:cNvPr id="4" name="Slide Number Placeholder 3"/>
          <p:cNvSpPr>
            <a:spLocks noGrp="1"/>
          </p:cNvSpPr>
          <p:nvPr>
            <p:ph type="sldNum" sz="quarter" idx="10"/>
          </p:nvPr>
        </p:nvSpPr>
        <p:spPr/>
        <p:txBody>
          <a:bodyPr/>
          <a:lstStyle/>
          <a:p>
            <a:fld id="{15F80049-26F3-4D89-A0B2-4E12138F92A1}" type="slidenum">
              <a:rPr lang="en-US" smtClean="0"/>
              <a:t>18</a:t>
            </a:fld>
            <a:endParaRPr lang="en-US"/>
          </a:p>
        </p:txBody>
      </p:sp>
    </p:spTree>
    <p:extLst>
      <p:ext uri="{BB962C8B-B14F-4D97-AF65-F5344CB8AC3E}">
        <p14:creationId xmlns:p14="http://schemas.microsoft.com/office/powerpoint/2010/main" val="1957965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all modules are called in order, they do not all need to execute fully if they are marked as Asynchronous. Instead, the engine creates an extra loop and an RT FIFO – when the engine gets to calling the particular method it reads and writes to an RT FIFO instead</a:t>
            </a:r>
          </a:p>
        </p:txBody>
      </p:sp>
      <p:sp>
        <p:nvSpPr>
          <p:cNvPr id="4" name="Slide Number Placeholder 3"/>
          <p:cNvSpPr>
            <a:spLocks noGrp="1"/>
          </p:cNvSpPr>
          <p:nvPr>
            <p:ph type="sldNum" sz="quarter" idx="10"/>
          </p:nvPr>
        </p:nvSpPr>
        <p:spPr/>
        <p:txBody>
          <a:bodyPr/>
          <a:lstStyle/>
          <a:p>
            <a:fld id="{9C567973-8969-4909-962E-7A773C79C2B0}" type="slidenum">
              <a:rPr lang="en-US" smtClean="0"/>
              <a:t>21</a:t>
            </a:fld>
            <a:endParaRPr lang="en-US"/>
          </a:p>
        </p:txBody>
      </p:sp>
    </p:spTree>
    <p:extLst>
      <p:ext uri="{BB962C8B-B14F-4D97-AF65-F5344CB8AC3E}">
        <p14:creationId xmlns:p14="http://schemas.microsoft.com/office/powerpoint/2010/main" val="4082099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data transfer, the only thing we are transferring is the DVR. We are using the FIFOs as a arbitration mechanism to protect the DVR. This is required because DVR, will always block and there are no timeouts. </a:t>
            </a:r>
          </a:p>
        </p:txBody>
      </p:sp>
      <p:sp>
        <p:nvSpPr>
          <p:cNvPr id="4" name="Slide Number Placeholder 3"/>
          <p:cNvSpPr>
            <a:spLocks noGrp="1"/>
          </p:cNvSpPr>
          <p:nvPr>
            <p:ph type="sldNum" sz="quarter" idx="10"/>
          </p:nvPr>
        </p:nvSpPr>
        <p:spPr/>
        <p:txBody>
          <a:bodyPr/>
          <a:lstStyle/>
          <a:p>
            <a:fld id="{851B3976-BA5C-4172-B420-FFE6D6004C76}" type="slidenum">
              <a:rPr lang="en-US" smtClean="0"/>
              <a:t>22</a:t>
            </a:fld>
            <a:endParaRPr lang="en-US" dirty="0"/>
          </a:p>
        </p:txBody>
      </p:sp>
    </p:spTree>
    <p:extLst>
      <p:ext uri="{BB962C8B-B14F-4D97-AF65-F5344CB8AC3E}">
        <p14:creationId xmlns:p14="http://schemas.microsoft.com/office/powerpoint/2010/main" val="1190156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C:\Program Files (x86)\National Instruments\LabVIEW 2018\vi.lib\NI\DCAF\Engines\Standard Engine\Execution Engine\async executor\start async worker.vi</a:t>
            </a:r>
          </a:p>
        </p:txBody>
      </p:sp>
      <p:sp>
        <p:nvSpPr>
          <p:cNvPr id="4" name="Slide Number Placeholder 3"/>
          <p:cNvSpPr>
            <a:spLocks noGrp="1"/>
          </p:cNvSpPr>
          <p:nvPr>
            <p:ph type="sldNum" sz="quarter" idx="10"/>
          </p:nvPr>
        </p:nvSpPr>
        <p:spPr/>
        <p:txBody>
          <a:bodyPr/>
          <a:lstStyle/>
          <a:p>
            <a:fld id="{851B3976-BA5C-4172-B420-FFE6D6004C76}" type="slidenum">
              <a:rPr lang="en-US" smtClean="0"/>
              <a:t>23</a:t>
            </a:fld>
            <a:endParaRPr lang="en-US" dirty="0"/>
          </a:p>
        </p:txBody>
      </p:sp>
    </p:spTree>
    <p:extLst>
      <p:ext uri="{BB962C8B-B14F-4D97-AF65-F5344CB8AC3E}">
        <p14:creationId xmlns:p14="http://schemas.microsoft.com/office/powerpoint/2010/main" val="646373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C:\Program Files (x86)\National Instruments\LabVIEW 2018\vi.lib\NI\DCAF\Engines\Standard Engine\Execution Engine\async executor\async input data method.vi</a:t>
            </a:r>
          </a:p>
          <a:p>
            <a:r>
              <a:rPr lang="en-US" dirty="0"/>
              <a:t>C:\Program Files (x86)\National Instruments\LabVIEW 2018\vi.lib\NI\DCAF\Engines\Standard Engine\Execution Engine\async executor\async worker process.vi</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24</a:t>
            </a:fld>
            <a:endParaRPr lang="en-US" dirty="0"/>
          </a:p>
        </p:txBody>
      </p:sp>
    </p:spTree>
    <p:extLst>
      <p:ext uri="{BB962C8B-B14F-4D97-AF65-F5344CB8AC3E}">
        <p14:creationId xmlns:p14="http://schemas.microsoft.com/office/powerpoint/2010/main" val="584557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25</a:t>
            </a:fld>
            <a:endParaRPr lang="en-US"/>
          </a:p>
        </p:txBody>
      </p:sp>
    </p:spTree>
    <p:extLst>
      <p:ext uri="{BB962C8B-B14F-4D97-AF65-F5344CB8AC3E}">
        <p14:creationId xmlns:p14="http://schemas.microsoft.com/office/powerpoint/2010/main" val="3799215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26</a:t>
            </a:fld>
            <a:endParaRPr lang="en-US" dirty="0"/>
          </a:p>
        </p:txBody>
      </p:sp>
    </p:spTree>
    <p:extLst>
      <p:ext uri="{BB962C8B-B14F-4D97-AF65-F5344CB8AC3E}">
        <p14:creationId xmlns:p14="http://schemas.microsoft.com/office/powerpoint/2010/main" val="310180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4</a:t>
            </a:fld>
            <a:endParaRPr lang="en-US"/>
          </a:p>
        </p:txBody>
      </p:sp>
    </p:spTree>
    <p:extLst>
      <p:ext uri="{BB962C8B-B14F-4D97-AF65-F5344CB8AC3E}">
        <p14:creationId xmlns:p14="http://schemas.microsoft.com/office/powerpoint/2010/main" val="2224505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27</a:t>
            </a:fld>
            <a:endParaRPr lang="en-US" dirty="0"/>
          </a:p>
        </p:txBody>
      </p:sp>
    </p:spTree>
    <p:extLst>
      <p:ext uri="{BB962C8B-B14F-4D97-AF65-F5344CB8AC3E}">
        <p14:creationId xmlns:p14="http://schemas.microsoft.com/office/powerpoint/2010/main" val="639632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28</a:t>
            </a:fld>
            <a:endParaRPr lang="en-US" dirty="0"/>
          </a:p>
        </p:txBody>
      </p:sp>
    </p:spTree>
    <p:extLst>
      <p:ext uri="{BB962C8B-B14F-4D97-AF65-F5344CB8AC3E}">
        <p14:creationId xmlns:p14="http://schemas.microsoft.com/office/powerpoint/2010/main" val="1749233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compare between expected and read values to demo test</a:t>
            </a:r>
          </a:p>
        </p:txBody>
      </p:sp>
      <p:sp>
        <p:nvSpPr>
          <p:cNvPr id="4" name="Slide Number Placeholder 3"/>
          <p:cNvSpPr>
            <a:spLocks noGrp="1"/>
          </p:cNvSpPr>
          <p:nvPr>
            <p:ph type="sldNum" sz="quarter" idx="10"/>
          </p:nvPr>
        </p:nvSpPr>
        <p:spPr/>
        <p:txBody>
          <a:bodyPr/>
          <a:lstStyle/>
          <a:p>
            <a:fld id="{851B3976-BA5C-4172-B420-FFE6D6004C76}" type="slidenum">
              <a:rPr lang="en-US" smtClean="0"/>
              <a:t>29</a:t>
            </a:fld>
            <a:endParaRPr lang="en-US" dirty="0"/>
          </a:p>
        </p:txBody>
      </p:sp>
    </p:spTree>
    <p:extLst>
      <p:ext uri="{BB962C8B-B14F-4D97-AF65-F5344CB8AC3E}">
        <p14:creationId xmlns:p14="http://schemas.microsoft.com/office/powerpoint/2010/main" val="394300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34</a:t>
            </a:fld>
            <a:endParaRPr lang="en-US"/>
          </a:p>
        </p:txBody>
      </p:sp>
    </p:spTree>
    <p:extLst>
      <p:ext uri="{BB962C8B-B14F-4D97-AF65-F5344CB8AC3E}">
        <p14:creationId xmlns:p14="http://schemas.microsoft.com/office/powerpoint/2010/main" val="2790762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37</a:t>
            </a:fld>
            <a:endParaRPr lang="en-US" dirty="0"/>
          </a:p>
        </p:txBody>
      </p:sp>
    </p:spTree>
    <p:extLst>
      <p:ext uri="{BB962C8B-B14F-4D97-AF65-F5344CB8AC3E}">
        <p14:creationId xmlns:p14="http://schemas.microsoft.com/office/powerpoint/2010/main" val="793597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for navigating Tools Network packages and GitHub Repos</a:t>
            </a:r>
          </a:p>
          <a:p>
            <a:endParaRPr lang="en-US" dirty="0"/>
          </a:p>
          <a:p>
            <a:r>
              <a:rPr lang="en-US" dirty="0"/>
              <a:t>The largest</a:t>
            </a:r>
            <a:r>
              <a:rPr lang="en-US" baseline="0" dirty="0"/>
              <a:t> open source LabVIEW development project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5</a:t>
            </a:fld>
            <a:endParaRPr lang="en-US"/>
          </a:p>
        </p:txBody>
      </p:sp>
    </p:spTree>
    <p:extLst>
      <p:ext uri="{BB962C8B-B14F-4D97-AF65-F5344CB8AC3E}">
        <p14:creationId xmlns:p14="http://schemas.microsoft.com/office/powerpoint/2010/main" val="1887382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DCAF was designed for systems in which the main data transfer is tags.</a:t>
            </a:r>
          </a:p>
          <a:p>
            <a:r>
              <a:rPr lang="en-US" dirty="0"/>
              <a:t>LabVIEW offers many options to manage tags. </a:t>
            </a:r>
          </a:p>
          <a:p>
            <a:endParaRPr lang="en-US" dirty="0"/>
          </a:p>
          <a:p>
            <a:r>
              <a:rPr lang="en-US" dirty="0"/>
              <a:t>But for design we had 3 main guidelines and they could not be achieved with the current options. </a:t>
            </a:r>
          </a:p>
          <a:p>
            <a:endParaRPr lang="en-US" dirty="0"/>
          </a:p>
          <a:p>
            <a:endParaRPr lang="en-US" dirty="0"/>
          </a:p>
          <a:p>
            <a:endParaRPr lang="en-US" dirty="0"/>
          </a:p>
          <a:p>
            <a:r>
              <a:rPr lang="en-US" dirty="0"/>
              <a:t>What's the need?</a:t>
            </a:r>
          </a:p>
          <a:p>
            <a:r>
              <a:rPr lang="en-US" dirty="0"/>
              <a:t>Limited Solutions:</a:t>
            </a:r>
          </a:p>
          <a:p>
            <a:pPr lvl="1"/>
            <a:r>
              <a:rPr lang="en-US" dirty="0"/>
              <a:t>Variables</a:t>
            </a:r>
          </a:p>
          <a:p>
            <a:pPr lvl="1"/>
            <a:r>
              <a:rPr lang="en-US" dirty="0"/>
              <a:t>CVT</a:t>
            </a:r>
          </a:p>
          <a:p>
            <a:r>
              <a:rPr lang="en-US" dirty="0"/>
              <a:t>Scope</a:t>
            </a:r>
          </a:p>
          <a:p>
            <a:r>
              <a:rPr lang="en-US" dirty="0"/>
              <a:t>Data Types</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6</a:t>
            </a:fld>
            <a:endParaRPr lang="en-US" dirty="0"/>
          </a:p>
        </p:txBody>
      </p:sp>
    </p:spTree>
    <p:extLst>
      <p:ext uri="{BB962C8B-B14F-4D97-AF65-F5344CB8AC3E}">
        <p14:creationId xmlns:p14="http://schemas.microsoft.com/office/powerpoint/2010/main" val="1941149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Major issue with clustersauruses: data copies of the cluster and accidentally stomping on data, especially if sending the whole cluster into every user of the cluster</a:t>
            </a:r>
          </a:p>
          <a:p>
            <a:r>
              <a:rPr lang="en-US" dirty="0"/>
              <a:t>Solution: break up the cluster such that each user of the cluster gets the minimum data set it needs and prevent useless data copies when getting/setting the values from the main cluster</a:t>
            </a:r>
          </a:p>
          <a:p>
            <a:endParaRPr lang="en-US" dirty="0"/>
          </a:p>
          <a:p>
            <a:r>
              <a:rPr lang="en-US" dirty="0"/>
              <a:t>Each DCAF module gets a “mini” tag bus containing only the data used by that module.  Scripting templates take care of all data access operations on the mini-tag bus in the module for most common use cases.</a:t>
            </a:r>
          </a:p>
          <a:p>
            <a:endParaRPr lang="en-US" dirty="0"/>
          </a:p>
          <a:p>
            <a:r>
              <a:rPr lang="en-US" dirty="0"/>
              <a:t>Use of in-place operations, plus never branching the main tag bus wire, prevent copies of the main cluster</a:t>
            </a:r>
          </a:p>
        </p:txBody>
      </p:sp>
      <p:sp>
        <p:nvSpPr>
          <p:cNvPr id="4" name="Slide Number Placeholder 3"/>
          <p:cNvSpPr>
            <a:spLocks noGrp="1"/>
          </p:cNvSpPr>
          <p:nvPr>
            <p:ph type="sldNum" sz="quarter" idx="10"/>
          </p:nvPr>
        </p:nvSpPr>
        <p:spPr/>
        <p:txBody>
          <a:bodyPr/>
          <a:lstStyle/>
          <a:p>
            <a:fld id="{851B3976-BA5C-4172-B420-FFE6D6004C76}" type="slidenum">
              <a:rPr lang="en-US" smtClean="0"/>
              <a:t>10</a:t>
            </a:fld>
            <a:endParaRPr lang="en-US" dirty="0"/>
          </a:p>
        </p:txBody>
      </p:sp>
    </p:spTree>
    <p:extLst>
      <p:ext uri="{BB962C8B-B14F-4D97-AF65-F5344CB8AC3E}">
        <p14:creationId xmlns:p14="http://schemas.microsoft.com/office/powerpoint/2010/main" val="2398527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11</a:t>
            </a:fld>
            <a:endParaRPr lang="en-US"/>
          </a:p>
        </p:txBody>
      </p:sp>
    </p:spTree>
    <p:extLst>
      <p:ext uri="{BB962C8B-B14F-4D97-AF65-F5344CB8AC3E}">
        <p14:creationId xmlns:p14="http://schemas.microsoft.com/office/powerpoint/2010/main" val="226254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DCAF Engine takes care of </a:t>
            </a:r>
            <a:r>
              <a:rPr lang="en-US" dirty="0" err="1"/>
              <a:t>initiailizing</a:t>
            </a:r>
            <a:r>
              <a:rPr lang="en-US" dirty="0"/>
              <a:t>, running and closing the modules set up by the Editor. Each module will have an Init, some kind of runtime behavior (Input, Process, Output, or some combination thereof) and Close. </a:t>
            </a:r>
          </a:p>
          <a:p>
            <a:endParaRPr lang="en-US" dirty="0"/>
          </a:p>
          <a:p>
            <a:r>
              <a:rPr lang="en-US" dirty="0"/>
              <a:t>Note that the Input modules are al called first, then all the process modules, and finally all the output modules. Let’s look at a simplified version of what the engine is running </a:t>
            </a:r>
          </a:p>
        </p:txBody>
      </p:sp>
      <p:sp>
        <p:nvSpPr>
          <p:cNvPr id="4" name="Slide Number Placeholder 3"/>
          <p:cNvSpPr>
            <a:spLocks noGrp="1"/>
          </p:cNvSpPr>
          <p:nvPr>
            <p:ph type="sldNum" sz="quarter" idx="10"/>
          </p:nvPr>
        </p:nvSpPr>
        <p:spPr/>
        <p:txBody>
          <a:bodyPr/>
          <a:lstStyle/>
          <a:p>
            <a:fld id="{9C567973-8969-4909-962E-7A773C79C2B0}" type="slidenum">
              <a:rPr lang="en-US" smtClean="0"/>
              <a:t>12</a:t>
            </a:fld>
            <a:endParaRPr lang="en-US"/>
          </a:p>
        </p:txBody>
      </p:sp>
    </p:spTree>
    <p:extLst>
      <p:ext uri="{BB962C8B-B14F-4D97-AF65-F5344CB8AC3E}">
        <p14:creationId xmlns:p14="http://schemas.microsoft.com/office/powerpoint/2010/main" val="857976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simplified look at the engine. </a:t>
            </a:r>
          </a:p>
          <a:p>
            <a:endParaRPr lang="en-US" dirty="0"/>
          </a:p>
          <a:p>
            <a:r>
              <a:rPr lang="en-US" dirty="0"/>
              <a:t>The engine calls all the modules’ Input VIs, then all the Process VIs, and finally all the Output </a:t>
            </a:r>
            <a:r>
              <a:rPr lang="en-US" dirty="0" err="1"/>
              <a:t>VIs.</a:t>
            </a:r>
            <a:r>
              <a:rPr lang="en-US" dirty="0"/>
              <a:t> </a:t>
            </a:r>
          </a:p>
        </p:txBody>
      </p:sp>
      <p:sp>
        <p:nvSpPr>
          <p:cNvPr id="4" name="Slide Number Placeholder 3"/>
          <p:cNvSpPr>
            <a:spLocks noGrp="1"/>
          </p:cNvSpPr>
          <p:nvPr>
            <p:ph type="sldNum" sz="quarter" idx="10"/>
          </p:nvPr>
        </p:nvSpPr>
        <p:spPr/>
        <p:txBody>
          <a:bodyPr/>
          <a:lstStyle/>
          <a:p>
            <a:fld id="{9C567973-8969-4909-962E-7A773C79C2B0}" type="slidenum">
              <a:rPr lang="en-US" smtClean="0"/>
              <a:t>13</a:t>
            </a:fld>
            <a:endParaRPr lang="en-US"/>
          </a:p>
        </p:txBody>
      </p:sp>
    </p:spTree>
    <p:extLst>
      <p:ext uri="{BB962C8B-B14F-4D97-AF65-F5344CB8AC3E}">
        <p14:creationId xmlns:p14="http://schemas.microsoft.com/office/powerpoint/2010/main" val="449145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slightly less simplified look now that demonstrates that the modules do not talk to each other directly. Instead, each one reads and writes to the Tag Bus table. The Tag Bus then ferries the data to the other modules. </a:t>
            </a:r>
          </a:p>
          <a:p>
            <a:endParaRPr lang="en-US" dirty="0"/>
          </a:p>
        </p:txBody>
      </p:sp>
      <p:sp>
        <p:nvSpPr>
          <p:cNvPr id="4" name="Slide Number Placeholder 3"/>
          <p:cNvSpPr>
            <a:spLocks noGrp="1"/>
          </p:cNvSpPr>
          <p:nvPr>
            <p:ph type="sldNum" sz="quarter" idx="10"/>
          </p:nvPr>
        </p:nvSpPr>
        <p:spPr/>
        <p:txBody>
          <a:bodyPr/>
          <a:lstStyle/>
          <a:p>
            <a:fld id="{9C567973-8969-4909-962E-7A773C79C2B0}" type="slidenum">
              <a:rPr lang="en-US" smtClean="0"/>
              <a:t>14</a:t>
            </a:fld>
            <a:endParaRPr lang="en-US"/>
          </a:p>
        </p:txBody>
      </p:sp>
    </p:spTree>
    <p:extLst>
      <p:ext uri="{BB962C8B-B14F-4D97-AF65-F5344CB8AC3E}">
        <p14:creationId xmlns:p14="http://schemas.microsoft.com/office/powerpoint/2010/main" val="2551122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108442976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85920235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319504739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95026709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55388837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779563776"/>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2733700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362607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82240809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368911849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2AF116-C4F1-40C7-B0A7-E9F919C6FA99}" type="datetimeFigureOut">
              <a:rPr lang="en-US" smtClean="0"/>
              <a:t>2018-07-10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EEE53-453A-4892-9A82-5BC724B35983}" type="slidenum">
              <a:rPr lang="en-US" smtClean="0"/>
              <a:t>‹#›</a:t>
            </a:fld>
            <a:endParaRPr lang="en-US"/>
          </a:p>
        </p:txBody>
      </p:sp>
    </p:spTree>
    <p:extLst>
      <p:ext uri="{BB962C8B-B14F-4D97-AF65-F5344CB8AC3E}">
        <p14:creationId xmlns:p14="http://schemas.microsoft.com/office/powerpoint/2010/main" val="419273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579085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spTree>
    <p:extLst>
      <p:ext uri="{BB962C8B-B14F-4D97-AF65-F5344CB8AC3E}">
        <p14:creationId xmlns:p14="http://schemas.microsoft.com/office/powerpoint/2010/main" val="24873570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FCA2-5215-4878-BC03-EA81603FAD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0299E-A58D-4ACC-BE10-02EAA14468A9}"/>
              </a:ext>
            </a:extLst>
          </p:cNvPr>
          <p:cNvSpPr>
            <a:spLocks noGrp="1"/>
          </p:cNvSpPr>
          <p:nvPr>
            <p:ph type="dt" sz="half" idx="10"/>
          </p:nvPr>
        </p:nvSpPr>
        <p:spPr/>
        <p:txBody>
          <a:bodyPr/>
          <a:lstStyle/>
          <a:p>
            <a:fld id="{1EAA415B-8007-489A-BDE4-6C1DCF92BB48}" type="datetimeFigureOut">
              <a:rPr lang="en-US" smtClean="0"/>
              <a:t>2018-07-10</a:t>
            </a:fld>
            <a:endParaRPr lang="en-US"/>
          </a:p>
        </p:txBody>
      </p:sp>
      <p:sp>
        <p:nvSpPr>
          <p:cNvPr id="4" name="Footer Placeholder 3">
            <a:extLst>
              <a:ext uri="{FF2B5EF4-FFF2-40B4-BE49-F238E27FC236}">
                <a16:creationId xmlns:a16="http://schemas.microsoft.com/office/drawing/2014/main" id="{41F37A95-7BAE-4A3F-AEE1-DADC2348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B42D9-61F5-4E9F-818F-6F4609D5EEB7}"/>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11952152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Text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Tree>
    <p:extLst>
      <p:ext uri="{BB962C8B-B14F-4D97-AF65-F5344CB8AC3E}">
        <p14:creationId xmlns:p14="http://schemas.microsoft.com/office/powerpoint/2010/main" val="3805471875"/>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98876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24160939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747031855"/>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30376931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68422484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82908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571014199"/>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183345303"/>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 id="2147483917" r:id="rId19"/>
    <p:sldLayoutId id="2147483919" r:id="rId20"/>
    <p:sldLayoutId id="2147483920" r:id="rId21"/>
    <p:sldLayoutId id="2147483921" r:id="rId22"/>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image" Target="../media/image13.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notesSlide" Target="../notesSlides/notesSlide1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slideLayout" Target="../slideLayouts/slideLayout19.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Components</a:t>
            </a:r>
          </a:p>
        </p:txBody>
      </p:sp>
      <p:sp>
        <p:nvSpPr>
          <p:cNvPr id="4" name="Text Placeholder 3"/>
          <p:cNvSpPr>
            <a:spLocks noGrp="1"/>
          </p:cNvSpPr>
          <p:nvPr>
            <p:ph type="body" sz="quarter" idx="12"/>
          </p:nvPr>
        </p:nvSpPr>
        <p:spPr/>
        <p:txBody>
          <a:bodyPr>
            <a:normAutofit lnSpcReduction="10000"/>
          </a:bodyPr>
          <a:lstStyle/>
          <a:p>
            <a:r>
              <a:rPr lang="en-US" dirty="0"/>
              <a:t>Benjamin </a:t>
            </a:r>
            <a:r>
              <a:rPr lang="en-US" dirty="0" err="1"/>
              <a:t>Celis</a:t>
            </a:r>
            <a:r>
              <a:rPr lang="en-US" dirty="0"/>
              <a:t>, Mathew Pollock, Simon Perez</a:t>
            </a:r>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69569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A002-E536-4215-9933-666E9951C698}"/>
              </a:ext>
            </a:extLst>
          </p:cNvPr>
          <p:cNvSpPr>
            <a:spLocks noGrp="1"/>
          </p:cNvSpPr>
          <p:nvPr>
            <p:ph type="title"/>
          </p:nvPr>
        </p:nvSpPr>
        <p:spPr/>
        <p:txBody>
          <a:bodyPr/>
          <a:lstStyle/>
          <a:p>
            <a:r>
              <a:rPr lang="en-US" dirty="0"/>
              <a:t>Tag Bus - Duplication</a:t>
            </a:r>
          </a:p>
        </p:txBody>
      </p:sp>
      <p:pic>
        <p:nvPicPr>
          <p:cNvPr id="4" name="Picture 3">
            <a:extLst>
              <a:ext uri="{FF2B5EF4-FFF2-40B4-BE49-F238E27FC236}">
                <a16:creationId xmlns:a16="http://schemas.microsoft.com/office/drawing/2014/main" id="{35C385F4-5534-4FA3-BE22-E875438F33E5}"/>
              </a:ext>
            </a:extLst>
          </p:cNvPr>
          <p:cNvPicPr>
            <a:picLocks noChangeAspect="1"/>
          </p:cNvPicPr>
          <p:nvPr/>
        </p:nvPicPr>
        <p:blipFill>
          <a:blip r:embed="rId3"/>
          <a:stretch>
            <a:fillRect/>
          </a:stretch>
        </p:blipFill>
        <p:spPr>
          <a:xfrm>
            <a:off x="112974" y="1690688"/>
            <a:ext cx="11966051" cy="4513170"/>
          </a:xfrm>
          <a:prstGeom prst="rect">
            <a:avLst/>
          </a:prstGeom>
        </p:spPr>
      </p:pic>
    </p:spTree>
    <p:extLst>
      <p:ext uri="{BB962C8B-B14F-4D97-AF65-F5344CB8AC3E}">
        <p14:creationId xmlns:p14="http://schemas.microsoft.com/office/powerpoint/2010/main" val="2543434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98BE7A-3AC8-48B2-B605-568CD5B1A18B}"/>
              </a:ext>
            </a:extLst>
          </p:cNvPr>
          <p:cNvSpPr>
            <a:spLocks noGrp="1"/>
          </p:cNvSpPr>
          <p:nvPr>
            <p:ph type="body" sz="quarter" idx="10"/>
          </p:nvPr>
        </p:nvSpPr>
        <p:spPr/>
        <p:txBody>
          <a:bodyPr/>
          <a:lstStyle/>
          <a:p>
            <a:r>
              <a:rPr lang="en-US" dirty="0"/>
              <a:t>Engine</a:t>
            </a:r>
          </a:p>
        </p:txBody>
      </p:sp>
    </p:spTree>
    <p:extLst>
      <p:ext uri="{BB962C8B-B14F-4D97-AF65-F5344CB8AC3E}">
        <p14:creationId xmlns:p14="http://schemas.microsoft.com/office/powerpoint/2010/main" val="355635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5"/>
          <p:cNvSpPr/>
          <p:nvPr/>
        </p:nvSpPr>
        <p:spPr>
          <a:xfrm>
            <a:off x="7483080" y="3363242"/>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7" name="Rounded Rectangle 5"/>
          <p:cNvSpPr/>
          <p:nvPr/>
        </p:nvSpPr>
        <p:spPr>
          <a:xfrm>
            <a:off x="7415343" y="3287537"/>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4" name="Rounded Rectangle 4"/>
          <p:cNvSpPr/>
          <p:nvPr/>
        </p:nvSpPr>
        <p:spPr>
          <a:xfrm>
            <a:off x="5348083" y="3387146"/>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3" name="Rounded Rectangle 4"/>
          <p:cNvSpPr/>
          <p:nvPr/>
        </p:nvSpPr>
        <p:spPr>
          <a:xfrm>
            <a:off x="5280352" y="3295511"/>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0" name="Rounded Rectangle 3"/>
          <p:cNvSpPr/>
          <p:nvPr/>
        </p:nvSpPr>
        <p:spPr>
          <a:xfrm>
            <a:off x="3417008" y="3387155"/>
            <a:ext cx="1662545"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9" name="Rounded Rectangle 3"/>
          <p:cNvSpPr/>
          <p:nvPr/>
        </p:nvSpPr>
        <p:spPr>
          <a:xfrm>
            <a:off x="3341299" y="3303479"/>
            <a:ext cx="1662545"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2" name="Title 1"/>
          <p:cNvSpPr>
            <a:spLocks noGrp="1"/>
          </p:cNvSpPr>
          <p:nvPr>
            <p:ph type="title"/>
          </p:nvPr>
        </p:nvSpPr>
        <p:spPr/>
        <p:txBody>
          <a:bodyPr/>
          <a:lstStyle/>
          <a:p>
            <a:r>
              <a:rPr lang="en-US" dirty="0"/>
              <a:t>DCAF Engine</a:t>
            </a:r>
          </a:p>
        </p:txBody>
      </p:sp>
      <p:sp>
        <p:nvSpPr>
          <p:cNvPr id="4" name="Rounded Rectangle 3"/>
          <p:cNvSpPr/>
          <p:nvPr/>
        </p:nvSpPr>
        <p:spPr>
          <a:xfrm>
            <a:off x="3110750" y="3211835"/>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220579" y="3211834"/>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355576" y="321183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3052027" y="1737469"/>
            <a:ext cx="6165907"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838029" y="253094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8117085" y="25237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470968" y="253094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358312" y="2509256"/>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loud 13"/>
          <p:cNvSpPr/>
          <p:nvPr/>
        </p:nvSpPr>
        <p:spPr>
          <a:xfrm>
            <a:off x="5152477" y="4516729"/>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6" name="Cloud 15"/>
          <p:cNvSpPr/>
          <p:nvPr/>
        </p:nvSpPr>
        <p:spPr>
          <a:xfrm>
            <a:off x="3277137" y="4516729"/>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7" name="Cloud 16"/>
          <p:cNvSpPr/>
          <p:nvPr/>
        </p:nvSpPr>
        <p:spPr>
          <a:xfrm>
            <a:off x="7556193" y="4516729"/>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1" name="Up Arrow 20"/>
          <p:cNvSpPr/>
          <p:nvPr/>
        </p:nvSpPr>
        <p:spPr>
          <a:xfrm>
            <a:off x="3835565" y="399085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8114621" y="3983621"/>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5481950" y="399085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6369294" y="3969158"/>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5">
            <a:extLst>
              <a:ext uri="{FF2B5EF4-FFF2-40B4-BE49-F238E27FC236}">
                <a16:creationId xmlns:a16="http://schemas.microsoft.com/office/drawing/2014/main" id="{F3B9142D-C33E-49CC-ACEB-02F81ED9362F}"/>
              </a:ext>
            </a:extLst>
          </p:cNvPr>
          <p:cNvSpPr/>
          <p:nvPr/>
        </p:nvSpPr>
        <p:spPr>
          <a:xfrm>
            <a:off x="528227" y="3211834"/>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Init</a:t>
            </a:r>
          </a:p>
        </p:txBody>
      </p:sp>
      <p:sp>
        <p:nvSpPr>
          <p:cNvPr id="46" name="Rounded Rectangle 5">
            <a:extLst>
              <a:ext uri="{FF2B5EF4-FFF2-40B4-BE49-F238E27FC236}">
                <a16:creationId xmlns:a16="http://schemas.microsoft.com/office/drawing/2014/main" id="{5852B2FA-CE64-425D-BFE7-8A63A6217DA5}"/>
              </a:ext>
            </a:extLst>
          </p:cNvPr>
          <p:cNvSpPr/>
          <p:nvPr/>
        </p:nvSpPr>
        <p:spPr>
          <a:xfrm>
            <a:off x="10053787" y="3190141"/>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Close</a:t>
            </a:r>
          </a:p>
        </p:txBody>
      </p:sp>
      <p:sp>
        <p:nvSpPr>
          <p:cNvPr id="31" name="Rounded Rectangle 6">
            <a:extLst>
              <a:ext uri="{FF2B5EF4-FFF2-40B4-BE49-F238E27FC236}">
                <a16:creationId xmlns:a16="http://schemas.microsoft.com/office/drawing/2014/main" id="{5CEBD7B0-76E7-4328-9430-7F84E49A5A0E}"/>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32" name="Rounded Rectangle 7">
            <a:extLst>
              <a:ext uri="{FF2B5EF4-FFF2-40B4-BE49-F238E27FC236}">
                <a16:creationId xmlns:a16="http://schemas.microsoft.com/office/drawing/2014/main" id="{912E8E8A-4D75-4F56-A5CC-1CA480CB3C5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33" name="Rounded Rectangle 3">
            <a:extLst>
              <a:ext uri="{FF2B5EF4-FFF2-40B4-BE49-F238E27FC236}">
                <a16:creationId xmlns:a16="http://schemas.microsoft.com/office/drawing/2014/main" id="{65CC9622-0968-45EC-9620-428A9EED0196}"/>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34" name="Rounded Rectangle 5">
            <a:extLst>
              <a:ext uri="{FF2B5EF4-FFF2-40B4-BE49-F238E27FC236}">
                <a16:creationId xmlns:a16="http://schemas.microsoft.com/office/drawing/2014/main" id="{3F8EFF92-EA23-44A4-B64F-492FA552C87A}"/>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35" name="Rounded Rectangle 4">
            <a:extLst>
              <a:ext uri="{FF2B5EF4-FFF2-40B4-BE49-F238E27FC236}">
                <a16:creationId xmlns:a16="http://schemas.microsoft.com/office/drawing/2014/main" id="{81B557BB-D6E5-4137-9754-73D0830C6FCB}"/>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312419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Engine - Simplified</a:t>
            </a:r>
          </a:p>
        </p:txBody>
      </p:sp>
      <p:pic>
        <p:nvPicPr>
          <p:cNvPr id="4" name="Content Placeholder 3"/>
          <p:cNvPicPr>
            <a:picLocks noGrp="1" noChangeAspect="1"/>
          </p:cNvPicPr>
          <p:nvPr>
            <p:ph idx="1"/>
          </p:nvPr>
        </p:nvPicPr>
        <p:blipFill>
          <a:blip r:embed="rId3"/>
          <a:stretch>
            <a:fillRect/>
          </a:stretch>
        </p:blipFill>
        <p:spPr>
          <a:xfrm>
            <a:off x="212302" y="1540933"/>
            <a:ext cx="11365865" cy="3978945"/>
          </a:xfrm>
          <a:prstGeom prst="rect">
            <a:avLst/>
          </a:prstGeom>
        </p:spPr>
      </p:pic>
      <p:sp>
        <p:nvSpPr>
          <p:cNvPr id="15" name="Rounded Rectangle 6">
            <a:extLst>
              <a:ext uri="{FF2B5EF4-FFF2-40B4-BE49-F238E27FC236}">
                <a16:creationId xmlns:a16="http://schemas.microsoft.com/office/drawing/2014/main" id="{143DFC2F-B24C-4776-98CD-8E4FADCD1F4C}"/>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6" name="Rounded Rectangle 7">
            <a:extLst>
              <a:ext uri="{FF2B5EF4-FFF2-40B4-BE49-F238E27FC236}">
                <a16:creationId xmlns:a16="http://schemas.microsoft.com/office/drawing/2014/main" id="{80EA1EE5-ABB8-429F-9801-77D6D2791FDF}"/>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7" name="Rounded Rectangle 3">
            <a:extLst>
              <a:ext uri="{FF2B5EF4-FFF2-40B4-BE49-F238E27FC236}">
                <a16:creationId xmlns:a16="http://schemas.microsoft.com/office/drawing/2014/main" id="{344A215A-1150-48F1-BE7F-8FCD413AA97B}"/>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8" name="Rounded Rectangle 5">
            <a:extLst>
              <a:ext uri="{FF2B5EF4-FFF2-40B4-BE49-F238E27FC236}">
                <a16:creationId xmlns:a16="http://schemas.microsoft.com/office/drawing/2014/main" id="{152567E5-42E4-4C7C-B6B0-21AFB2CB0CC9}"/>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9" name="Rounded Rectangle 4">
            <a:extLst>
              <a:ext uri="{FF2B5EF4-FFF2-40B4-BE49-F238E27FC236}">
                <a16:creationId xmlns:a16="http://schemas.microsoft.com/office/drawing/2014/main" id="{886F6A12-D884-498D-8AFE-10AE299B6583}"/>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222077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3FCD-8C80-4BE3-9DDF-B5EB21447D6C}"/>
              </a:ext>
            </a:extLst>
          </p:cNvPr>
          <p:cNvSpPr>
            <a:spLocks noGrp="1"/>
          </p:cNvSpPr>
          <p:nvPr>
            <p:ph type="title"/>
          </p:nvPr>
        </p:nvSpPr>
        <p:spPr/>
        <p:txBody>
          <a:bodyPr/>
          <a:lstStyle/>
          <a:p>
            <a:r>
              <a:rPr lang="en-US" dirty="0"/>
              <a:t>DCAF Engine - Simplified</a:t>
            </a:r>
          </a:p>
        </p:txBody>
      </p:sp>
      <p:pic>
        <p:nvPicPr>
          <p:cNvPr id="4" name="Content Placeholder 3">
            <a:extLst>
              <a:ext uri="{FF2B5EF4-FFF2-40B4-BE49-F238E27FC236}">
                <a16:creationId xmlns:a16="http://schemas.microsoft.com/office/drawing/2014/main" id="{0570ADEF-63E4-42BE-85CD-64E231591D28}"/>
              </a:ext>
            </a:extLst>
          </p:cNvPr>
          <p:cNvPicPr>
            <a:picLocks noGrp="1" noChangeAspect="1"/>
          </p:cNvPicPr>
          <p:nvPr>
            <p:ph idx="1"/>
          </p:nvPr>
        </p:nvPicPr>
        <p:blipFill>
          <a:blip r:embed="rId3"/>
          <a:stretch>
            <a:fillRect/>
          </a:stretch>
        </p:blipFill>
        <p:spPr>
          <a:xfrm>
            <a:off x="605366" y="1852246"/>
            <a:ext cx="10039187" cy="2572318"/>
          </a:xfrm>
          <a:prstGeom prst="rect">
            <a:avLst/>
          </a:prstGeom>
        </p:spPr>
      </p:pic>
      <p:sp>
        <p:nvSpPr>
          <p:cNvPr id="10" name="Rounded Rectangle 6">
            <a:extLst>
              <a:ext uri="{FF2B5EF4-FFF2-40B4-BE49-F238E27FC236}">
                <a16:creationId xmlns:a16="http://schemas.microsoft.com/office/drawing/2014/main" id="{C0AADA52-9CA9-4DD1-A5AE-4DDC72EDF4A5}"/>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857D1F2B-D764-4908-B0B5-1C790F44BB97}"/>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0230AC07-A935-4361-96FF-7B75B7F675DB}"/>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BD8485E2-03EF-4B98-909D-10884B77E11E}"/>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63A37312-50ED-4B55-96F3-25DF4CB7BA74}"/>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594631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F4D-E039-4D41-AD2F-DEAA12B9CC73}"/>
              </a:ext>
            </a:extLst>
          </p:cNvPr>
          <p:cNvSpPr>
            <a:spLocks noGrp="1"/>
          </p:cNvSpPr>
          <p:nvPr>
            <p:ph type="title"/>
          </p:nvPr>
        </p:nvSpPr>
        <p:spPr/>
        <p:txBody>
          <a:bodyPr/>
          <a:lstStyle/>
          <a:p>
            <a:r>
              <a:rPr lang="en-US" dirty="0"/>
              <a:t>DCAF Engine - Asynchronous Modules</a:t>
            </a:r>
          </a:p>
        </p:txBody>
      </p:sp>
      <p:pic>
        <p:nvPicPr>
          <p:cNvPr id="8" name="Content Placeholder 7">
            <a:extLst>
              <a:ext uri="{FF2B5EF4-FFF2-40B4-BE49-F238E27FC236}">
                <a16:creationId xmlns:a16="http://schemas.microsoft.com/office/drawing/2014/main" id="{E3C24D00-9DDC-4E06-BF0B-F9955E2925EF}"/>
              </a:ext>
            </a:extLst>
          </p:cNvPr>
          <p:cNvPicPr>
            <a:picLocks noGrp="1" noChangeAspect="1"/>
          </p:cNvPicPr>
          <p:nvPr>
            <p:ph idx="1"/>
          </p:nvPr>
        </p:nvPicPr>
        <p:blipFill>
          <a:blip r:embed="rId3"/>
          <a:stretch>
            <a:fillRect/>
          </a:stretch>
        </p:blipFill>
        <p:spPr>
          <a:xfrm>
            <a:off x="847483" y="1026039"/>
            <a:ext cx="10418929" cy="4365678"/>
          </a:xfrm>
          <a:prstGeom prst="rect">
            <a:avLst/>
          </a:prstGeom>
        </p:spPr>
      </p:pic>
      <p:sp>
        <p:nvSpPr>
          <p:cNvPr id="10" name="Rounded Rectangle 6">
            <a:extLst>
              <a:ext uri="{FF2B5EF4-FFF2-40B4-BE49-F238E27FC236}">
                <a16:creationId xmlns:a16="http://schemas.microsoft.com/office/drawing/2014/main" id="{E580EE00-4099-41D4-AF6E-D440447ABC2B}"/>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90DD6778-C08B-49DA-8CED-AFE21BAA1975}"/>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C34FFEEA-2802-489D-AFCD-BBAD2D762FD1}"/>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5BDB1431-0CDF-4AD0-B307-D5A0034AFEA7}"/>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4A0CC70A-0079-490E-98CB-FA34259E8565}"/>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809226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Engine</a:t>
            </a:r>
          </a:p>
        </p:txBody>
      </p:sp>
      <p:sp>
        <p:nvSpPr>
          <p:cNvPr id="15" name="Content Placeholder 14">
            <a:extLst>
              <a:ext uri="{FF2B5EF4-FFF2-40B4-BE49-F238E27FC236}">
                <a16:creationId xmlns:a16="http://schemas.microsoft.com/office/drawing/2014/main" id="{EA7677DB-88D2-4B9B-8CF2-9CD2EB59AF72}"/>
              </a:ext>
            </a:extLst>
          </p:cNvPr>
          <p:cNvSpPr>
            <a:spLocks noGrp="1"/>
          </p:cNvSpPr>
          <p:nvPr>
            <p:ph sz="half" idx="1"/>
          </p:nvPr>
        </p:nvSpPr>
        <p:spPr>
          <a:xfrm>
            <a:off x="7585398" y="1044782"/>
            <a:ext cx="4251087" cy="3976902"/>
          </a:xfrm>
        </p:spPr>
        <p:txBody>
          <a:bodyPr/>
          <a:lstStyle/>
          <a:p>
            <a:r>
              <a:rPr lang="en-US" dirty="0"/>
              <a:t>Blue: Provided out of the box</a:t>
            </a:r>
          </a:p>
          <a:p>
            <a:r>
              <a:rPr lang="en-US" dirty="0"/>
              <a:t>Yellow: Modules to customize behavior</a:t>
            </a:r>
          </a:p>
          <a:p>
            <a:r>
              <a:rPr lang="en-US" dirty="0"/>
              <a:t>Green: Parallel to the framework</a:t>
            </a:r>
          </a:p>
          <a:p>
            <a:endParaRPr lang="en-US" dirty="0"/>
          </a:p>
        </p:txBody>
      </p:sp>
      <p:pic>
        <p:nvPicPr>
          <p:cNvPr id="9" name="Picture 8">
            <a:extLst>
              <a:ext uri="{FF2B5EF4-FFF2-40B4-BE49-F238E27FC236}">
                <a16:creationId xmlns:a16="http://schemas.microsoft.com/office/drawing/2014/main" id="{B710667C-C96F-4E93-A13E-74087E8A5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994" y="926279"/>
            <a:ext cx="7229883" cy="5388997"/>
          </a:xfrm>
          <a:prstGeom prst="rect">
            <a:avLst/>
          </a:prstGeom>
        </p:spPr>
      </p:pic>
      <p:sp>
        <p:nvSpPr>
          <p:cNvPr id="18" name="Rounded Rectangle 6">
            <a:extLst>
              <a:ext uri="{FF2B5EF4-FFF2-40B4-BE49-F238E27FC236}">
                <a16:creationId xmlns:a16="http://schemas.microsoft.com/office/drawing/2014/main" id="{998C234D-AC05-4246-9A3D-9CFCF5198378}"/>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9" name="Rounded Rectangle 7">
            <a:extLst>
              <a:ext uri="{FF2B5EF4-FFF2-40B4-BE49-F238E27FC236}">
                <a16:creationId xmlns:a16="http://schemas.microsoft.com/office/drawing/2014/main" id="{056B43FF-640F-4BD1-86D5-9F1E6F6C5CB8}"/>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20" name="Rounded Rectangle 3">
            <a:extLst>
              <a:ext uri="{FF2B5EF4-FFF2-40B4-BE49-F238E27FC236}">
                <a16:creationId xmlns:a16="http://schemas.microsoft.com/office/drawing/2014/main" id="{915080D3-7A64-47B7-B7C1-9A4163EBEC14}"/>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1" name="Rounded Rectangle 5">
            <a:extLst>
              <a:ext uri="{FF2B5EF4-FFF2-40B4-BE49-F238E27FC236}">
                <a16:creationId xmlns:a16="http://schemas.microsoft.com/office/drawing/2014/main" id="{9D76D933-D4E1-4F87-A641-5B4DB9ED03F5}"/>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2" name="Rounded Rectangle 4">
            <a:extLst>
              <a:ext uri="{FF2B5EF4-FFF2-40B4-BE49-F238E27FC236}">
                <a16:creationId xmlns:a16="http://schemas.microsoft.com/office/drawing/2014/main" id="{1D614A59-1134-4AC3-A189-B9917214ABC8}"/>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749087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Engine Execution Model</a:t>
            </a:r>
          </a:p>
        </p:txBody>
      </p:sp>
      <p:sp>
        <p:nvSpPr>
          <p:cNvPr id="7" name="Rounded Rectangle 6"/>
          <p:cNvSpPr/>
          <p:nvPr>
            <p:custDataLst>
              <p:tags r:id="rId2"/>
            </p:custDataLst>
          </p:nvPr>
        </p:nvSpPr>
        <p:spPr>
          <a:xfrm>
            <a:off x="479973" y="1356477"/>
            <a:ext cx="11248071" cy="440818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b="1" dirty="0">
                <a:solidFill>
                  <a:prstClr val="white"/>
                </a:solidFill>
              </a:rPr>
              <a:t>DCAF Execution Engine</a:t>
            </a:r>
          </a:p>
        </p:txBody>
      </p:sp>
      <p:sp>
        <p:nvSpPr>
          <p:cNvPr id="9" name="Rectangle 8"/>
          <p:cNvSpPr/>
          <p:nvPr>
            <p:custDataLst>
              <p:tags r:id="rId3"/>
            </p:custDataLst>
          </p:nvPr>
        </p:nvSpPr>
        <p:spPr>
          <a:xfrm>
            <a:off x="561996" y="1881260"/>
            <a:ext cx="11064712" cy="3778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5" name="Rounded Rectangle 114"/>
          <p:cNvSpPr/>
          <p:nvPr>
            <p:custDataLst>
              <p:tags r:id="rId4"/>
            </p:custDataLst>
          </p:nvPr>
        </p:nvSpPr>
        <p:spPr>
          <a:xfrm>
            <a:off x="3823994" y="2196130"/>
            <a:ext cx="7701381" cy="325365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dirty="0">
              <a:solidFill>
                <a:prstClr val="black"/>
              </a:solidFill>
            </a:endParaRPr>
          </a:p>
        </p:txBody>
      </p:sp>
      <p:sp>
        <p:nvSpPr>
          <p:cNvPr id="11" name="Rounded Rectangle 10"/>
          <p:cNvSpPr/>
          <p:nvPr>
            <p:custDataLst>
              <p:tags r:id="rId5"/>
            </p:custDataLst>
          </p:nvPr>
        </p:nvSpPr>
        <p:spPr>
          <a:xfrm>
            <a:off x="4723347" y="3140740"/>
            <a:ext cx="1418676"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Inputs</a:t>
            </a:r>
          </a:p>
        </p:txBody>
      </p:sp>
      <p:sp>
        <p:nvSpPr>
          <p:cNvPr id="12" name="Rounded Rectangle 11"/>
          <p:cNvSpPr/>
          <p:nvPr>
            <p:custDataLst>
              <p:tags r:id="rId6"/>
            </p:custDataLst>
          </p:nvPr>
        </p:nvSpPr>
        <p:spPr>
          <a:xfrm>
            <a:off x="4824681"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13" name="Rounded Rectangle 12"/>
          <p:cNvSpPr/>
          <p:nvPr>
            <p:custDataLst>
              <p:tags r:id="rId7"/>
            </p:custDataLst>
          </p:nvPr>
        </p:nvSpPr>
        <p:spPr>
          <a:xfrm>
            <a:off x="4824681"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Plugin2</a:t>
            </a:r>
          </a:p>
        </p:txBody>
      </p:sp>
      <p:sp>
        <p:nvSpPr>
          <p:cNvPr id="15" name="Rounded Rectangle 14"/>
          <p:cNvSpPr/>
          <p:nvPr>
            <p:custDataLst>
              <p:tags r:id="rId8"/>
            </p:custDataLst>
          </p:nvPr>
        </p:nvSpPr>
        <p:spPr>
          <a:xfrm>
            <a:off x="6237021" y="3140740"/>
            <a:ext cx="1925345"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Process</a:t>
            </a:r>
          </a:p>
        </p:txBody>
      </p:sp>
      <p:sp>
        <p:nvSpPr>
          <p:cNvPr id="16" name="Rounded Rectangle 15"/>
          <p:cNvSpPr/>
          <p:nvPr>
            <p:custDataLst>
              <p:tags r:id="rId9"/>
            </p:custDataLst>
          </p:nvPr>
        </p:nvSpPr>
        <p:spPr>
          <a:xfrm>
            <a:off x="6338353"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Plugin3</a:t>
            </a:r>
          </a:p>
        </p:txBody>
      </p:sp>
      <p:sp>
        <p:nvSpPr>
          <p:cNvPr id="17" name="Rounded Rectangle 16"/>
          <p:cNvSpPr/>
          <p:nvPr>
            <p:custDataLst>
              <p:tags r:id="rId10"/>
            </p:custDataLst>
          </p:nvPr>
        </p:nvSpPr>
        <p:spPr>
          <a:xfrm>
            <a:off x="6845024"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Plugin4</a:t>
            </a:r>
          </a:p>
        </p:txBody>
      </p:sp>
      <p:sp>
        <p:nvSpPr>
          <p:cNvPr id="19" name="Rounded Rectangle 18"/>
          <p:cNvSpPr/>
          <p:nvPr>
            <p:custDataLst>
              <p:tags r:id="rId11"/>
            </p:custDataLst>
          </p:nvPr>
        </p:nvSpPr>
        <p:spPr>
          <a:xfrm>
            <a:off x="827794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Outputs</a:t>
            </a:r>
          </a:p>
        </p:txBody>
      </p:sp>
      <p:sp>
        <p:nvSpPr>
          <p:cNvPr id="20" name="Rounded Rectangle 19"/>
          <p:cNvSpPr/>
          <p:nvPr>
            <p:custDataLst>
              <p:tags r:id="rId12"/>
            </p:custDataLst>
          </p:nvPr>
        </p:nvSpPr>
        <p:spPr>
          <a:xfrm>
            <a:off x="8379276" y="3665523"/>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21" name="Rounded Rectangle 20"/>
          <p:cNvSpPr/>
          <p:nvPr>
            <p:custDataLst>
              <p:tags r:id="rId13"/>
            </p:custDataLst>
          </p:nvPr>
        </p:nvSpPr>
        <p:spPr>
          <a:xfrm>
            <a:off x="8379276" y="4400221"/>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Plugin5</a:t>
            </a:r>
          </a:p>
        </p:txBody>
      </p:sp>
      <p:sp>
        <p:nvSpPr>
          <p:cNvPr id="23" name="Rounded Rectangle 22"/>
          <p:cNvSpPr/>
          <p:nvPr>
            <p:custDataLst>
              <p:tags r:id="rId14"/>
            </p:custDataLst>
          </p:nvPr>
        </p:nvSpPr>
        <p:spPr>
          <a:xfrm>
            <a:off x="990403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Upkeep</a:t>
            </a:r>
          </a:p>
        </p:txBody>
      </p:sp>
      <p:sp>
        <p:nvSpPr>
          <p:cNvPr id="26" name="Rounded Rectangle 25"/>
          <p:cNvSpPr/>
          <p:nvPr>
            <p:custDataLst>
              <p:tags r:id="rId15"/>
            </p:custDataLst>
          </p:nvPr>
        </p:nvSpPr>
        <p:spPr>
          <a:xfrm>
            <a:off x="10005366" y="3665523"/>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Fault Recovery</a:t>
            </a:r>
          </a:p>
        </p:txBody>
      </p:sp>
      <p:sp>
        <p:nvSpPr>
          <p:cNvPr id="27" name="TextBox 26"/>
          <p:cNvSpPr txBox="1"/>
          <p:nvPr>
            <p:custDataLst>
              <p:tags r:id="rId16"/>
            </p:custDataLst>
          </p:nvPr>
        </p:nvSpPr>
        <p:spPr>
          <a:xfrm>
            <a:off x="6945969" y="2196129"/>
            <a:ext cx="1301959" cy="379656"/>
          </a:xfrm>
          <a:prstGeom prst="rect">
            <a:avLst/>
          </a:prstGeom>
          <a:noFill/>
        </p:spPr>
        <p:txBody>
          <a:bodyPr wrap="none" rtlCol="0">
            <a:spAutoFit/>
          </a:bodyPr>
          <a:lstStyle/>
          <a:p>
            <a:r>
              <a:rPr lang="en-US" sz="1867" b="1" dirty="0">
                <a:solidFill>
                  <a:prstClr val="black"/>
                </a:solidFill>
              </a:rPr>
              <a:t>Run State</a:t>
            </a:r>
          </a:p>
        </p:txBody>
      </p:sp>
      <p:sp>
        <p:nvSpPr>
          <p:cNvPr id="49" name="Rounded Rectangle 48"/>
          <p:cNvSpPr/>
          <p:nvPr>
            <p:custDataLst>
              <p:tags r:id="rId17"/>
            </p:custDataLst>
          </p:nvPr>
        </p:nvSpPr>
        <p:spPr>
          <a:xfrm>
            <a:off x="10005366" y="4400221"/>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House-Keeping</a:t>
            </a:r>
          </a:p>
        </p:txBody>
      </p:sp>
      <p:sp>
        <p:nvSpPr>
          <p:cNvPr id="101" name="Isosceles Triangle 100"/>
          <p:cNvSpPr/>
          <p:nvPr>
            <p:custDataLst>
              <p:tags r:id="rId18"/>
            </p:custDataLst>
          </p:nvPr>
        </p:nvSpPr>
        <p:spPr>
          <a:xfrm rot="5400000">
            <a:off x="5935733"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2" name="Isosceles Triangle 101"/>
          <p:cNvSpPr/>
          <p:nvPr>
            <p:custDataLst>
              <p:tags r:id="rId19"/>
            </p:custDataLst>
          </p:nvPr>
        </p:nvSpPr>
        <p:spPr>
          <a:xfrm rot="5400000">
            <a:off x="5935733"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5" name="Isosceles Triangle 104"/>
          <p:cNvSpPr/>
          <p:nvPr>
            <p:custDataLst>
              <p:tags r:id="rId20"/>
            </p:custDataLst>
          </p:nvPr>
        </p:nvSpPr>
        <p:spPr>
          <a:xfrm rot="5400000">
            <a:off x="6841402"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6" name="Isosceles Triangle 105"/>
          <p:cNvSpPr/>
          <p:nvPr>
            <p:custDataLst>
              <p:tags r:id="rId21"/>
            </p:custDataLst>
          </p:nvPr>
        </p:nvSpPr>
        <p:spPr>
          <a:xfrm rot="5400000">
            <a:off x="7956076"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1" name="Rounded Rectangle 110"/>
          <p:cNvSpPr/>
          <p:nvPr>
            <p:custDataLst>
              <p:tags r:id="rId22"/>
            </p:custDataLst>
          </p:nvPr>
        </p:nvSpPr>
        <p:spPr>
          <a:xfrm>
            <a:off x="68264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Shutdown</a:t>
            </a:r>
          </a:p>
        </p:txBody>
      </p:sp>
      <p:sp>
        <p:nvSpPr>
          <p:cNvPr id="112" name="Rounded Rectangle 111"/>
          <p:cNvSpPr/>
          <p:nvPr>
            <p:custDataLst>
              <p:tags r:id="rId23"/>
            </p:custDataLst>
          </p:nvPr>
        </p:nvSpPr>
        <p:spPr>
          <a:xfrm>
            <a:off x="220265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Idle</a:t>
            </a:r>
          </a:p>
        </p:txBody>
      </p:sp>
      <p:sp>
        <p:nvSpPr>
          <p:cNvPr id="113" name="Rounded Rectangle 112"/>
          <p:cNvSpPr/>
          <p:nvPr>
            <p:custDataLst>
              <p:tags r:id="rId24"/>
            </p:custDataLst>
          </p:nvPr>
        </p:nvSpPr>
        <p:spPr>
          <a:xfrm>
            <a:off x="2202650" y="3665524"/>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Configuring</a:t>
            </a:r>
          </a:p>
        </p:txBody>
      </p:sp>
      <p:sp>
        <p:nvSpPr>
          <p:cNvPr id="114" name="Rounded Rectangle 113"/>
          <p:cNvSpPr/>
          <p:nvPr>
            <p:custDataLst>
              <p:tags r:id="rId25"/>
            </p:custDataLst>
          </p:nvPr>
        </p:nvSpPr>
        <p:spPr>
          <a:xfrm>
            <a:off x="2202650" y="4715090"/>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Safe State</a:t>
            </a:r>
          </a:p>
        </p:txBody>
      </p:sp>
      <p:sp>
        <p:nvSpPr>
          <p:cNvPr id="116" name="Oval 115"/>
          <p:cNvSpPr/>
          <p:nvPr>
            <p:custDataLst>
              <p:tags r:id="rId26"/>
            </p:custDataLst>
          </p:nvPr>
        </p:nvSpPr>
        <p:spPr>
          <a:xfrm>
            <a:off x="2709321" y="1986217"/>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8" name="Oval 117"/>
          <p:cNvSpPr/>
          <p:nvPr>
            <p:custDataLst>
              <p:tags r:id="rId27"/>
            </p:custDataLst>
          </p:nvPr>
        </p:nvSpPr>
        <p:spPr>
          <a:xfrm>
            <a:off x="1189310" y="3665523"/>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20" name="Straight Arrow Connector 119"/>
          <p:cNvCxnSpPr>
            <a:stCxn id="116" idx="4"/>
            <a:endCxn id="112" idx="0"/>
          </p:cNvCxnSpPr>
          <p:nvPr>
            <p:custDataLst>
              <p:tags r:id="rId28"/>
            </p:custDataLst>
          </p:nvPr>
        </p:nvCxnSpPr>
        <p:spPr>
          <a:xfrm>
            <a:off x="2861320" y="2301086"/>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2" idx="2"/>
            <a:endCxn id="113" idx="0"/>
          </p:cNvCxnSpPr>
          <p:nvPr>
            <p:custDataLst>
              <p:tags r:id="rId29"/>
            </p:custDataLst>
          </p:nvPr>
        </p:nvCxnSpPr>
        <p:spPr>
          <a:xfrm>
            <a:off x="2861320"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13" idx="2"/>
            <a:endCxn id="114" idx="0"/>
          </p:cNvCxnSpPr>
          <p:nvPr>
            <p:custDataLst>
              <p:tags r:id="rId30"/>
            </p:custDataLst>
          </p:nvPr>
        </p:nvCxnSpPr>
        <p:spPr>
          <a:xfrm>
            <a:off x="2861320" y="4400221"/>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stCxn id="112" idx="1"/>
            <a:endCxn id="111" idx="3"/>
          </p:cNvCxnSpPr>
          <p:nvPr>
            <p:custDataLst>
              <p:tags r:id="rId31"/>
            </p:custDataLst>
          </p:nvPr>
        </p:nvCxnSpPr>
        <p:spPr>
          <a:xfrm flipH="1">
            <a:off x="1999982" y="2983304"/>
            <a:ext cx="202668" cy="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111" idx="2"/>
            <a:endCxn id="118" idx="0"/>
          </p:cNvCxnSpPr>
          <p:nvPr>
            <p:custDataLst>
              <p:tags r:id="rId32"/>
            </p:custDataLst>
          </p:nvPr>
        </p:nvCxnSpPr>
        <p:spPr>
          <a:xfrm>
            <a:off x="1341311"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stCxn id="115" idx="1"/>
            <a:endCxn id="114" idx="3"/>
          </p:cNvCxnSpPr>
          <p:nvPr>
            <p:custDataLst>
              <p:tags r:id="rId33"/>
            </p:custDataLst>
          </p:nvPr>
        </p:nvCxnSpPr>
        <p:spPr>
          <a:xfrm flipH="1">
            <a:off x="3519992" y="3822957"/>
            <a:ext cx="304001" cy="125948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102" idx="0"/>
          </p:cNvCxnSpPr>
          <p:nvPr/>
        </p:nvCxnSpPr>
        <p:spPr>
          <a:xfrm>
            <a:off x="6142023" y="2720914"/>
            <a:ext cx="0" cy="199417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338353" y="2876249"/>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162365" y="2825870"/>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8379276" y="2914033"/>
            <a:ext cx="0" cy="187242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05" idx="3"/>
          </p:cNvCxnSpPr>
          <p:nvPr/>
        </p:nvCxnSpPr>
        <p:spPr>
          <a:xfrm flipH="1">
            <a:off x="6338354" y="4715089"/>
            <a:ext cx="506669" cy="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endCxn id="104" idx="3"/>
          </p:cNvCxnSpPr>
          <p:nvPr/>
        </p:nvCxnSpPr>
        <p:spPr>
          <a:xfrm flipH="1">
            <a:off x="7453029" y="3980393"/>
            <a:ext cx="709337" cy="0"/>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104" name="Isosceles Triangle 103"/>
          <p:cNvSpPr/>
          <p:nvPr>
            <p:custDataLst>
              <p:tags r:id="rId34"/>
            </p:custDataLst>
          </p:nvPr>
        </p:nvSpPr>
        <p:spPr>
          <a:xfrm rot="5400000">
            <a:off x="7449406"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3" name="Isosceles Triangle 102"/>
          <p:cNvSpPr/>
          <p:nvPr>
            <p:custDataLst>
              <p:tags r:id="rId35"/>
            </p:custDataLst>
          </p:nvPr>
        </p:nvSpPr>
        <p:spPr>
          <a:xfrm rot="5400000">
            <a:off x="6334732"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7" name="Isosceles Triangle 106"/>
          <p:cNvSpPr/>
          <p:nvPr>
            <p:custDataLst>
              <p:tags r:id="rId36"/>
            </p:custDataLst>
          </p:nvPr>
        </p:nvSpPr>
        <p:spPr>
          <a:xfrm rot="5400000">
            <a:off x="8375654"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8" name="Isosceles Triangle 107"/>
          <p:cNvSpPr/>
          <p:nvPr>
            <p:custDataLst>
              <p:tags r:id="rId37"/>
            </p:custDataLst>
          </p:nvPr>
        </p:nvSpPr>
        <p:spPr>
          <a:xfrm rot="5400000">
            <a:off x="8375654"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8" name="Rectangle 77"/>
          <p:cNvSpPr/>
          <p:nvPr>
            <p:custDataLst>
              <p:tags r:id="rId38"/>
            </p:custDataLst>
          </p:nvPr>
        </p:nvSpPr>
        <p:spPr>
          <a:xfrm>
            <a:off x="5830098" y="2615956"/>
            <a:ext cx="2938685" cy="419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prstClr val="white"/>
                </a:solidFill>
              </a:rPr>
              <a:t>Tag Bus</a:t>
            </a:r>
          </a:p>
        </p:txBody>
      </p:sp>
      <p:sp>
        <p:nvSpPr>
          <p:cNvPr id="85" name="Rectangle 84"/>
          <p:cNvSpPr/>
          <p:nvPr>
            <p:custDataLst>
              <p:tags r:id="rId39"/>
            </p:custDataLst>
          </p:nvPr>
        </p:nvSpPr>
        <p:spPr>
          <a:xfrm>
            <a:off x="8101569" y="2825870"/>
            <a:ext cx="60799" cy="18892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pic>
        <p:nvPicPr>
          <p:cNvPr id="8" name="Picture 7"/>
          <p:cNvPicPr>
            <a:picLocks noChangeAspect="1"/>
          </p:cNvPicPr>
          <p:nvPr/>
        </p:nvPicPr>
        <p:blipFill>
          <a:blip r:embed="rId42"/>
          <a:stretch>
            <a:fillRect/>
          </a:stretch>
        </p:blipFill>
        <p:spPr>
          <a:xfrm>
            <a:off x="3954940" y="3820858"/>
            <a:ext cx="645069" cy="645069"/>
          </a:xfrm>
          <a:prstGeom prst="rect">
            <a:avLst/>
          </a:prstGeom>
        </p:spPr>
      </p:pic>
      <p:sp>
        <p:nvSpPr>
          <p:cNvPr id="10" name="TextBox 9"/>
          <p:cNvSpPr txBox="1"/>
          <p:nvPr/>
        </p:nvSpPr>
        <p:spPr>
          <a:xfrm>
            <a:off x="3993175" y="3403367"/>
            <a:ext cx="536494" cy="420564"/>
          </a:xfrm>
          <a:prstGeom prst="rect">
            <a:avLst/>
          </a:prstGeom>
          <a:noFill/>
        </p:spPr>
        <p:txBody>
          <a:bodyPr wrap="none" lIns="0" rIns="0" rtlCol="0">
            <a:spAutoFit/>
          </a:bodyPr>
          <a:lstStyle/>
          <a:p>
            <a:r>
              <a:rPr lang="en-US" sz="2133" dirty="0"/>
              <a:t>Wait</a:t>
            </a:r>
          </a:p>
        </p:txBody>
      </p:sp>
    </p:spTree>
    <p:extLst>
      <p:ext uri="{BB962C8B-B14F-4D97-AF65-F5344CB8AC3E}">
        <p14:creationId xmlns:p14="http://schemas.microsoft.com/office/powerpoint/2010/main" val="13167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Engine - Execution</a:t>
            </a:r>
          </a:p>
        </p:txBody>
      </p:sp>
      <p:pic>
        <p:nvPicPr>
          <p:cNvPr id="3" name="Picture 2"/>
          <p:cNvPicPr>
            <a:picLocks noChangeAspect="1"/>
          </p:cNvPicPr>
          <p:nvPr/>
        </p:nvPicPr>
        <p:blipFill>
          <a:blip r:embed="rId3"/>
          <a:stretch>
            <a:fillRect/>
          </a:stretch>
        </p:blipFill>
        <p:spPr>
          <a:xfrm>
            <a:off x="830902" y="864955"/>
            <a:ext cx="10684565" cy="4505865"/>
          </a:xfrm>
          <a:prstGeom prst="rect">
            <a:avLst/>
          </a:prstGeom>
        </p:spPr>
      </p:pic>
      <p:sp>
        <p:nvSpPr>
          <p:cNvPr id="14" name="Rounded Rectangle 6">
            <a:extLst>
              <a:ext uri="{FF2B5EF4-FFF2-40B4-BE49-F238E27FC236}">
                <a16:creationId xmlns:a16="http://schemas.microsoft.com/office/drawing/2014/main" id="{AAAC9414-E122-4197-974C-6F25A7E46A93}"/>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5" name="Rounded Rectangle 7">
            <a:extLst>
              <a:ext uri="{FF2B5EF4-FFF2-40B4-BE49-F238E27FC236}">
                <a16:creationId xmlns:a16="http://schemas.microsoft.com/office/drawing/2014/main" id="{305B3313-8179-49B4-A5CB-D97DD6A38035}"/>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6" name="Rounded Rectangle 3">
            <a:extLst>
              <a:ext uri="{FF2B5EF4-FFF2-40B4-BE49-F238E27FC236}">
                <a16:creationId xmlns:a16="http://schemas.microsoft.com/office/drawing/2014/main" id="{44A375D3-87D5-44E1-AF92-A266D290CE68}"/>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7" name="Rounded Rectangle 5">
            <a:extLst>
              <a:ext uri="{FF2B5EF4-FFF2-40B4-BE49-F238E27FC236}">
                <a16:creationId xmlns:a16="http://schemas.microsoft.com/office/drawing/2014/main" id="{6132329A-9306-43E8-96FB-B8394400CD60}"/>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8" name="Rounded Rectangle 4">
            <a:extLst>
              <a:ext uri="{FF2B5EF4-FFF2-40B4-BE49-F238E27FC236}">
                <a16:creationId xmlns:a16="http://schemas.microsoft.com/office/drawing/2014/main" id="{7CDCE2CF-43A9-4F5F-9E23-90D5C902F5C4}"/>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10536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C4EA-06A6-47F5-8D8B-33044B026324}"/>
              </a:ext>
            </a:extLst>
          </p:cNvPr>
          <p:cNvSpPr>
            <a:spLocks noGrp="1"/>
          </p:cNvSpPr>
          <p:nvPr>
            <p:ph type="title"/>
          </p:nvPr>
        </p:nvSpPr>
        <p:spPr/>
        <p:txBody>
          <a:bodyPr/>
          <a:lstStyle/>
          <a:p>
            <a:r>
              <a:rPr lang="en-US" dirty="0"/>
              <a:t>DCAF Execution Engine Interface</a:t>
            </a:r>
          </a:p>
        </p:txBody>
      </p:sp>
      <p:sp>
        <p:nvSpPr>
          <p:cNvPr id="3" name="Content Placeholder 2">
            <a:extLst>
              <a:ext uri="{FF2B5EF4-FFF2-40B4-BE49-F238E27FC236}">
                <a16:creationId xmlns:a16="http://schemas.microsoft.com/office/drawing/2014/main" id="{2E096A39-D1B2-499E-B5EB-ADEA7B95861A}"/>
              </a:ext>
            </a:extLst>
          </p:cNvPr>
          <p:cNvSpPr>
            <a:spLocks noGrp="1"/>
          </p:cNvSpPr>
          <p:nvPr>
            <p:ph idx="1"/>
          </p:nvPr>
        </p:nvSpPr>
        <p:spPr>
          <a:xfrm>
            <a:off x="637778" y="1067748"/>
            <a:ext cx="10789382" cy="1783364"/>
          </a:xfrm>
        </p:spPr>
        <p:txBody>
          <a:bodyPr/>
          <a:lstStyle/>
          <a:p>
            <a:r>
              <a:rPr lang="en-US" dirty="0"/>
              <a:t>Can execute multiple engines at the same time</a:t>
            </a:r>
          </a:p>
          <a:p>
            <a:r>
              <a:rPr lang="en-US" dirty="0"/>
              <a:t>Each Engine is a different thread</a:t>
            </a:r>
          </a:p>
          <a:p>
            <a:r>
              <a:rPr lang="en-US" dirty="0"/>
              <a:t>Engine controls modules execution and data transfer</a:t>
            </a:r>
          </a:p>
          <a:p>
            <a:r>
              <a:rPr lang="en-US" dirty="0"/>
              <a:t>Provides API to control and get access to the engines</a:t>
            </a:r>
          </a:p>
          <a:p>
            <a:endParaRPr lang="en-US" dirty="0"/>
          </a:p>
        </p:txBody>
      </p:sp>
      <p:pic>
        <p:nvPicPr>
          <p:cNvPr id="55" name="Picture 54">
            <a:extLst>
              <a:ext uri="{FF2B5EF4-FFF2-40B4-BE49-F238E27FC236}">
                <a16:creationId xmlns:a16="http://schemas.microsoft.com/office/drawing/2014/main" id="{82BF823A-59D3-48A0-BA8B-3A2327C8DD74}"/>
              </a:ext>
            </a:extLst>
          </p:cNvPr>
          <p:cNvPicPr>
            <a:picLocks noChangeAspect="1"/>
          </p:cNvPicPr>
          <p:nvPr/>
        </p:nvPicPr>
        <p:blipFill>
          <a:blip r:embed="rId2"/>
          <a:stretch>
            <a:fillRect/>
          </a:stretch>
        </p:blipFill>
        <p:spPr>
          <a:xfrm>
            <a:off x="259402" y="3350907"/>
            <a:ext cx="11978674" cy="2606893"/>
          </a:xfrm>
          <a:prstGeom prst="rect">
            <a:avLst/>
          </a:prstGeom>
        </p:spPr>
      </p:pic>
      <p:pic>
        <p:nvPicPr>
          <p:cNvPr id="56" name="Picture 55">
            <a:extLst>
              <a:ext uri="{FF2B5EF4-FFF2-40B4-BE49-F238E27FC236}">
                <a16:creationId xmlns:a16="http://schemas.microsoft.com/office/drawing/2014/main" id="{E37F51C1-7A11-48E9-8658-4D80E9CDB5F4}"/>
              </a:ext>
            </a:extLst>
          </p:cNvPr>
          <p:cNvPicPr>
            <a:picLocks noChangeAspect="1"/>
          </p:cNvPicPr>
          <p:nvPr/>
        </p:nvPicPr>
        <p:blipFill>
          <a:blip r:embed="rId3"/>
          <a:stretch>
            <a:fillRect/>
          </a:stretch>
        </p:blipFill>
        <p:spPr>
          <a:xfrm>
            <a:off x="8235753" y="311959"/>
            <a:ext cx="4114800" cy="2724150"/>
          </a:xfrm>
          <a:prstGeom prst="rect">
            <a:avLst/>
          </a:prstGeom>
        </p:spPr>
      </p:pic>
    </p:spTree>
    <p:extLst>
      <p:ext uri="{BB962C8B-B14F-4D97-AF65-F5344CB8AC3E}">
        <p14:creationId xmlns:p14="http://schemas.microsoft.com/office/powerpoint/2010/main" val="323479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normAutofit/>
          </a:bodyPr>
          <a:lstStyle/>
          <a:p>
            <a:r>
              <a:rPr lang="en-US" sz="2000" dirty="0"/>
              <a:t>The Tag Bus</a:t>
            </a:r>
          </a:p>
          <a:p>
            <a:r>
              <a:rPr lang="en-US" sz="2000" dirty="0"/>
              <a:t>Engine Architecture</a:t>
            </a:r>
          </a:p>
          <a:p>
            <a:r>
              <a:rPr lang="en-US" sz="2000" dirty="0"/>
              <a:t>Module Architectures</a:t>
            </a:r>
          </a:p>
          <a:p>
            <a:r>
              <a:rPr lang="en-US" sz="2000" dirty="0"/>
              <a:t>The Configuration Editor Framework</a:t>
            </a:r>
          </a:p>
          <a:p>
            <a:endParaRPr lang="en-US" sz="2000" dirty="0"/>
          </a:p>
          <a:p>
            <a:endParaRPr lang="en-US" dirty="0"/>
          </a:p>
          <a:p>
            <a:endParaRPr lang="en-US" dirty="0"/>
          </a:p>
        </p:txBody>
      </p:sp>
    </p:spTree>
    <p:extLst>
      <p:ext uri="{BB962C8B-B14F-4D97-AF65-F5344CB8AC3E}">
        <p14:creationId xmlns:p14="http://schemas.microsoft.com/office/powerpoint/2010/main" val="353883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C4EA-06A6-47F5-8D8B-33044B026324}"/>
              </a:ext>
            </a:extLst>
          </p:cNvPr>
          <p:cNvSpPr>
            <a:spLocks noGrp="1"/>
          </p:cNvSpPr>
          <p:nvPr>
            <p:ph type="title"/>
          </p:nvPr>
        </p:nvSpPr>
        <p:spPr/>
        <p:txBody>
          <a:bodyPr/>
          <a:lstStyle/>
          <a:p>
            <a:r>
              <a:rPr lang="en-US" dirty="0"/>
              <a:t>DCAF Engine - Execution Interface</a:t>
            </a:r>
          </a:p>
        </p:txBody>
      </p:sp>
      <p:sp>
        <p:nvSpPr>
          <p:cNvPr id="3" name="Content Placeholder 2">
            <a:extLst>
              <a:ext uri="{FF2B5EF4-FFF2-40B4-BE49-F238E27FC236}">
                <a16:creationId xmlns:a16="http://schemas.microsoft.com/office/drawing/2014/main" id="{2E096A39-D1B2-499E-B5EB-ADEA7B95861A}"/>
              </a:ext>
            </a:extLst>
          </p:cNvPr>
          <p:cNvSpPr>
            <a:spLocks noGrp="1"/>
          </p:cNvSpPr>
          <p:nvPr>
            <p:ph idx="1"/>
          </p:nvPr>
        </p:nvSpPr>
        <p:spPr>
          <a:xfrm>
            <a:off x="637778" y="1067748"/>
            <a:ext cx="10789382" cy="1783364"/>
          </a:xfrm>
        </p:spPr>
        <p:txBody>
          <a:bodyPr/>
          <a:lstStyle/>
          <a:p>
            <a:r>
              <a:rPr lang="en-US" dirty="0"/>
              <a:t>Can execute have multiple engines at the same time</a:t>
            </a:r>
          </a:p>
          <a:p>
            <a:r>
              <a:rPr lang="en-US" dirty="0"/>
              <a:t>Each Engine is a different thread</a:t>
            </a:r>
          </a:p>
          <a:p>
            <a:r>
              <a:rPr lang="en-US" dirty="0"/>
              <a:t>Engine controls modules execution and data transfer</a:t>
            </a:r>
          </a:p>
          <a:p>
            <a:r>
              <a:rPr lang="en-US" dirty="0"/>
              <a:t>Provides API to control and get access to the engines</a:t>
            </a:r>
          </a:p>
          <a:p>
            <a:endParaRPr lang="en-US" dirty="0"/>
          </a:p>
        </p:txBody>
      </p:sp>
      <p:pic>
        <p:nvPicPr>
          <p:cNvPr id="56" name="Picture 55">
            <a:extLst>
              <a:ext uri="{FF2B5EF4-FFF2-40B4-BE49-F238E27FC236}">
                <a16:creationId xmlns:a16="http://schemas.microsoft.com/office/drawing/2014/main" id="{E37F51C1-7A11-48E9-8658-4D80E9CDB5F4}"/>
              </a:ext>
            </a:extLst>
          </p:cNvPr>
          <p:cNvPicPr>
            <a:picLocks noChangeAspect="1"/>
          </p:cNvPicPr>
          <p:nvPr/>
        </p:nvPicPr>
        <p:blipFill>
          <a:blip r:embed="rId2"/>
          <a:stretch>
            <a:fillRect/>
          </a:stretch>
        </p:blipFill>
        <p:spPr>
          <a:xfrm>
            <a:off x="4034367" y="3161105"/>
            <a:ext cx="4114800" cy="2724150"/>
          </a:xfrm>
          <a:prstGeom prst="rect">
            <a:avLst/>
          </a:prstGeom>
        </p:spPr>
      </p:pic>
      <p:sp>
        <p:nvSpPr>
          <p:cNvPr id="10" name="Rounded Rectangle 6">
            <a:extLst>
              <a:ext uri="{FF2B5EF4-FFF2-40B4-BE49-F238E27FC236}">
                <a16:creationId xmlns:a16="http://schemas.microsoft.com/office/drawing/2014/main" id="{E84A77CD-5B1D-431D-A4ED-C13E28EA3D10}"/>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C4A0A6D6-0CD1-4783-94CD-66571AAF9F7F}"/>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32577421-3DF6-47CA-99D6-E45F52D0DC31}"/>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202557E6-E1FD-40A7-BD38-366981CD143A}"/>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D84F9DD4-3BBC-4051-8E93-845E201D5DD4}"/>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087974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F4D-E039-4D41-AD2F-DEAA12B9CC73}"/>
              </a:ext>
            </a:extLst>
          </p:cNvPr>
          <p:cNvSpPr>
            <a:spLocks noGrp="1"/>
          </p:cNvSpPr>
          <p:nvPr>
            <p:ph type="title"/>
          </p:nvPr>
        </p:nvSpPr>
        <p:spPr/>
        <p:txBody>
          <a:bodyPr/>
          <a:lstStyle/>
          <a:p>
            <a:r>
              <a:rPr lang="en-US" dirty="0"/>
              <a:t>DCAF Engine - Asynchronous Modules</a:t>
            </a:r>
          </a:p>
        </p:txBody>
      </p:sp>
      <p:pic>
        <p:nvPicPr>
          <p:cNvPr id="8" name="Content Placeholder 7">
            <a:extLst>
              <a:ext uri="{FF2B5EF4-FFF2-40B4-BE49-F238E27FC236}">
                <a16:creationId xmlns:a16="http://schemas.microsoft.com/office/drawing/2014/main" id="{E3C24D00-9DDC-4E06-BF0B-F9955E2925EF}"/>
              </a:ext>
            </a:extLst>
          </p:cNvPr>
          <p:cNvPicPr>
            <a:picLocks noGrp="1" noChangeAspect="1"/>
          </p:cNvPicPr>
          <p:nvPr>
            <p:ph idx="1"/>
          </p:nvPr>
        </p:nvPicPr>
        <p:blipFill>
          <a:blip r:embed="rId3"/>
          <a:stretch>
            <a:fillRect/>
          </a:stretch>
        </p:blipFill>
        <p:spPr>
          <a:xfrm>
            <a:off x="847483" y="1026039"/>
            <a:ext cx="10418929" cy="4365678"/>
          </a:xfrm>
          <a:prstGeom prst="rect">
            <a:avLst/>
          </a:prstGeom>
        </p:spPr>
      </p:pic>
      <p:sp>
        <p:nvSpPr>
          <p:cNvPr id="10" name="Rounded Rectangle 6">
            <a:extLst>
              <a:ext uri="{FF2B5EF4-FFF2-40B4-BE49-F238E27FC236}">
                <a16:creationId xmlns:a16="http://schemas.microsoft.com/office/drawing/2014/main" id="{E580EE00-4099-41D4-AF6E-D440447ABC2B}"/>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90DD6778-C08B-49DA-8CED-AFE21BAA1975}"/>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C34FFEEA-2802-489D-AFCD-BBAD2D762FD1}"/>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5BDB1431-0CDF-4AD0-B307-D5A0034AFEA7}"/>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4A0CC70A-0079-490E-98CB-FA34259E8565}"/>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4161417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4">
            <a:extLst>
              <a:ext uri="{FF2B5EF4-FFF2-40B4-BE49-F238E27FC236}">
                <a16:creationId xmlns:a16="http://schemas.microsoft.com/office/drawing/2014/main" id="{2A20007A-2ED5-4171-9F2D-046D219E5DF6}"/>
              </a:ext>
            </a:extLst>
          </p:cNvPr>
          <p:cNvSpPr/>
          <p:nvPr/>
        </p:nvSpPr>
        <p:spPr>
          <a:xfrm>
            <a:off x="910167" y="3308941"/>
            <a:ext cx="10015132" cy="1702803"/>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17" name="Rounded Rectangle 3">
            <a:extLst>
              <a:ext uri="{FF2B5EF4-FFF2-40B4-BE49-F238E27FC236}">
                <a16:creationId xmlns:a16="http://schemas.microsoft.com/office/drawing/2014/main" id="{4B4AC64A-7F1E-4BDA-9369-F2BB8061F427}"/>
              </a:ext>
            </a:extLst>
          </p:cNvPr>
          <p:cNvSpPr/>
          <p:nvPr/>
        </p:nvSpPr>
        <p:spPr>
          <a:xfrm>
            <a:off x="910167" y="1272526"/>
            <a:ext cx="10015132" cy="170280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 name="Title 1">
            <a:extLst>
              <a:ext uri="{FF2B5EF4-FFF2-40B4-BE49-F238E27FC236}">
                <a16:creationId xmlns:a16="http://schemas.microsoft.com/office/drawing/2014/main" id="{6FA70674-494F-4B65-AB8C-080D39AF70FF}"/>
              </a:ext>
            </a:extLst>
          </p:cNvPr>
          <p:cNvSpPr>
            <a:spLocks noGrp="1"/>
          </p:cNvSpPr>
          <p:nvPr>
            <p:ph type="title"/>
          </p:nvPr>
        </p:nvSpPr>
        <p:spPr>
          <a:xfrm>
            <a:off x="605367" y="365760"/>
            <a:ext cx="10972800" cy="609600"/>
          </a:xfrm>
        </p:spPr>
        <p:txBody>
          <a:bodyPr/>
          <a:lstStyle/>
          <a:p>
            <a:r>
              <a:rPr lang="en-US" dirty="0"/>
              <a:t>Asynchronous Module</a:t>
            </a:r>
          </a:p>
        </p:txBody>
      </p:sp>
      <p:sp>
        <p:nvSpPr>
          <p:cNvPr id="7" name="Rectangle: Rounded Corners 6">
            <a:extLst>
              <a:ext uri="{FF2B5EF4-FFF2-40B4-BE49-F238E27FC236}">
                <a16:creationId xmlns:a16="http://schemas.microsoft.com/office/drawing/2014/main" id="{DE546658-809B-4314-BA5E-C6A9B2D45796}"/>
              </a:ext>
            </a:extLst>
          </p:cNvPr>
          <p:cNvSpPr/>
          <p:nvPr/>
        </p:nvSpPr>
        <p:spPr>
          <a:xfrm>
            <a:off x="1163843" y="1796564"/>
            <a:ext cx="3388464" cy="860587"/>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Wait 0 ms on Input Buffer</a:t>
            </a:r>
          </a:p>
          <a:p>
            <a:pPr algn="ctr"/>
            <a:r>
              <a:rPr lang="en-US" dirty="0">
                <a:solidFill>
                  <a:schemeClr val="tx1"/>
                </a:solidFill>
              </a:rPr>
              <a:t>Get DVR</a:t>
            </a:r>
          </a:p>
          <a:p>
            <a:pPr algn="ctr"/>
            <a:r>
              <a:rPr lang="en-US" dirty="0">
                <a:solidFill>
                  <a:schemeClr val="tx1"/>
                </a:solidFill>
              </a:rPr>
              <a:t>Polling</a:t>
            </a:r>
          </a:p>
        </p:txBody>
      </p:sp>
      <p:sp>
        <p:nvSpPr>
          <p:cNvPr id="8" name="Rectangle: Rounded Corners 7">
            <a:extLst>
              <a:ext uri="{FF2B5EF4-FFF2-40B4-BE49-F238E27FC236}">
                <a16:creationId xmlns:a16="http://schemas.microsoft.com/office/drawing/2014/main" id="{D62EBC76-33C6-43A7-86B7-266E138F2D40}"/>
              </a:ext>
            </a:extLst>
          </p:cNvPr>
          <p:cNvSpPr/>
          <p:nvPr/>
        </p:nvSpPr>
        <p:spPr>
          <a:xfrm>
            <a:off x="5107030" y="1796563"/>
            <a:ext cx="2532475" cy="860587"/>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Lock DVR</a:t>
            </a:r>
          </a:p>
          <a:p>
            <a:pPr algn="ctr"/>
            <a:r>
              <a:rPr lang="en-US" dirty="0">
                <a:solidFill>
                  <a:schemeClr val="tx1"/>
                </a:solidFill>
              </a:rPr>
              <a:t>Transfer Data</a:t>
            </a:r>
          </a:p>
        </p:txBody>
      </p:sp>
      <p:sp>
        <p:nvSpPr>
          <p:cNvPr id="9" name="Rectangle: Rounded Corners 8">
            <a:extLst>
              <a:ext uri="{FF2B5EF4-FFF2-40B4-BE49-F238E27FC236}">
                <a16:creationId xmlns:a16="http://schemas.microsoft.com/office/drawing/2014/main" id="{75B869E2-94B0-4CD9-B7F6-ED25B8F3A5D4}"/>
              </a:ext>
            </a:extLst>
          </p:cNvPr>
          <p:cNvSpPr/>
          <p:nvPr/>
        </p:nvSpPr>
        <p:spPr>
          <a:xfrm>
            <a:off x="8178477" y="1796562"/>
            <a:ext cx="2532475" cy="860587"/>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Write DVR to</a:t>
            </a:r>
          </a:p>
          <a:p>
            <a:pPr algn="ctr"/>
            <a:r>
              <a:rPr lang="en-US" dirty="0">
                <a:solidFill>
                  <a:schemeClr val="tx1"/>
                </a:solidFill>
              </a:rPr>
              <a:t> Command FIFO</a:t>
            </a:r>
          </a:p>
          <a:p>
            <a:pPr algn="ctr"/>
            <a:r>
              <a:rPr lang="en-US" dirty="0">
                <a:solidFill>
                  <a:schemeClr val="tx1"/>
                </a:solidFill>
              </a:rPr>
              <a:t>Polling </a:t>
            </a:r>
          </a:p>
        </p:txBody>
      </p:sp>
      <p:sp>
        <p:nvSpPr>
          <p:cNvPr id="12" name="Rectangle: Rounded Corners 11">
            <a:extLst>
              <a:ext uri="{FF2B5EF4-FFF2-40B4-BE49-F238E27FC236}">
                <a16:creationId xmlns:a16="http://schemas.microsoft.com/office/drawing/2014/main" id="{0DFC4115-A66D-4044-9B0D-A5A365788B40}"/>
              </a:ext>
            </a:extLst>
          </p:cNvPr>
          <p:cNvSpPr/>
          <p:nvPr/>
        </p:nvSpPr>
        <p:spPr>
          <a:xfrm>
            <a:off x="1163843" y="3917810"/>
            <a:ext cx="3388464" cy="860587"/>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Wait -1 on Command FIFO</a:t>
            </a:r>
          </a:p>
          <a:p>
            <a:pPr algn="ctr"/>
            <a:r>
              <a:rPr lang="en-US" dirty="0">
                <a:solidFill>
                  <a:schemeClr val="tx1"/>
                </a:solidFill>
              </a:rPr>
              <a:t>Get DVR</a:t>
            </a:r>
          </a:p>
          <a:p>
            <a:pPr algn="ctr"/>
            <a:r>
              <a:rPr lang="en-US" dirty="0">
                <a:solidFill>
                  <a:schemeClr val="tx1"/>
                </a:solidFill>
              </a:rPr>
              <a:t>Blocking</a:t>
            </a:r>
          </a:p>
        </p:txBody>
      </p:sp>
      <p:sp>
        <p:nvSpPr>
          <p:cNvPr id="13" name="Rectangle: Rounded Corners 12">
            <a:extLst>
              <a:ext uri="{FF2B5EF4-FFF2-40B4-BE49-F238E27FC236}">
                <a16:creationId xmlns:a16="http://schemas.microsoft.com/office/drawing/2014/main" id="{28A067EF-268A-4997-84DC-CEA5CA7676C3}"/>
              </a:ext>
            </a:extLst>
          </p:cNvPr>
          <p:cNvSpPr/>
          <p:nvPr/>
        </p:nvSpPr>
        <p:spPr>
          <a:xfrm>
            <a:off x="5107030" y="3917809"/>
            <a:ext cx="2532475" cy="860587"/>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Lock DVR</a:t>
            </a:r>
          </a:p>
          <a:p>
            <a:pPr algn="ctr"/>
            <a:r>
              <a:rPr lang="en-US" dirty="0">
                <a:solidFill>
                  <a:schemeClr val="tx1"/>
                </a:solidFill>
              </a:rPr>
              <a:t>Run Module Input</a:t>
            </a:r>
          </a:p>
        </p:txBody>
      </p:sp>
      <p:sp>
        <p:nvSpPr>
          <p:cNvPr id="14" name="Rectangle: Rounded Corners 13">
            <a:extLst>
              <a:ext uri="{FF2B5EF4-FFF2-40B4-BE49-F238E27FC236}">
                <a16:creationId xmlns:a16="http://schemas.microsoft.com/office/drawing/2014/main" id="{409DC3EB-1542-4C44-AA6A-C985C948CBFA}"/>
              </a:ext>
            </a:extLst>
          </p:cNvPr>
          <p:cNvSpPr/>
          <p:nvPr/>
        </p:nvSpPr>
        <p:spPr>
          <a:xfrm>
            <a:off x="8178477" y="3917808"/>
            <a:ext cx="2532475" cy="860587"/>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Write DVR to</a:t>
            </a:r>
          </a:p>
          <a:p>
            <a:pPr algn="ctr"/>
            <a:r>
              <a:rPr lang="en-US" dirty="0">
                <a:solidFill>
                  <a:schemeClr val="tx1"/>
                </a:solidFill>
              </a:rPr>
              <a:t> Input Buffer</a:t>
            </a:r>
          </a:p>
          <a:p>
            <a:pPr algn="ctr"/>
            <a:r>
              <a:rPr lang="en-US" dirty="0">
                <a:solidFill>
                  <a:schemeClr val="tx1"/>
                </a:solidFill>
              </a:rPr>
              <a:t>Blocking</a:t>
            </a:r>
          </a:p>
        </p:txBody>
      </p:sp>
      <p:sp>
        <p:nvSpPr>
          <p:cNvPr id="15" name="TextBox 14">
            <a:extLst>
              <a:ext uri="{FF2B5EF4-FFF2-40B4-BE49-F238E27FC236}">
                <a16:creationId xmlns:a16="http://schemas.microsoft.com/office/drawing/2014/main" id="{E85AAE91-D932-4DA3-9D41-30E083DDE967}"/>
              </a:ext>
            </a:extLst>
          </p:cNvPr>
          <p:cNvSpPr txBox="1"/>
          <p:nvPr/>
        </p:nvSpPr>
        <p:spPr>
          <a:xfrm>
            <a:off x="1472877" y="1305492"/>
            <a:ext cx="1684796" cy="523220"/>
          </a:xfrm>
          <a:prstGeom prst="rect">
            <a:avLst/>
          </a:prstGeom>
          <a:noFill/>
        </p:spPr>
        <p:txBody>
          <a:bodyPr wrap="square" lIns="0" rIns="0" rtlCol="0">
            <a:spAutoFit/>
          </a:bodyPr>
          <a:lstStyle/>
          <a:p>
            <a:r>
              <a:rPr lang="en-US" sz="2800" b="1" dirty="0">
                <a:solidFill>
                  <a:schemeClr val="bg1"/>
                </a:solidFill>
              </a:rPr>
              <a:t>Engine</a:t>
            </a:r>
          </a:p>
        </p:txBody>
      </p:sp>
      <p:sp>
        <p:nvSpPr>
          <p:cNvPr id="16" name="TextBox 15">
            <a:extLst>
              <a:ext uri="{FF2B5EF4-FFF2-40B4-BE49-F238E27FC236}">
                <a16:creationId xmlns:a16="http://schemas.microsoft.com/office/drawing/2014/main" id="{67A7B4B6-F42E-48C0-8C36-1315A4F0CCDC}"/>
              </a:ext>
            </a:extLst>
          </p:cNvPr>
          <p:cNvSpPr txBox="1"/>
          <p:nvPr/>
        </p:nvSpPr>
        <p:spPr>
          <a:xfrm>
            <a:off x="1472877" y="3308941"/>
            <a:ext cx="3334106" cy="523220"/>
          </a:xfrm>
          <a:prstGeom prst="rect">
            <a:avLst/>
          </a:prstGeom>
          <a:noFill/>
        </p:spPr>
        <p:txBody>
          <a:bodyPr wrap="square" lIns="0" rIns="0" rtlCol="0">
            <a:spAutoFit/>
          </a:bodyPr>
          <a:lstStyle/>
          <a:p>
            <a:r>
              <a:rPr lang="en-US" sz="2800" b="1" dirty="0">
                <a:solidFill>
                  <a:schemeClr val="bg1"/>
                </a:solidFill>
              </a:rPr>
              <a:t>Async Worker</a:t>
            </a:r>
          </a:p>
        </p:txBody>
      </p:sp>
      <p:sp>
        <p:nvSpPr>
          <p:cNvPr id="24" name="Rounded Rectangle 6">
            <a:extLst>
              <a:ext uri="{FF2B5EF4-FFF2-40B4-BE49-F238E27FC236}">
                <a16:creationId xmlns:a16="http://schemas.microsoft.com/office/drawing/2014/main" id="{4294C4F4-E3CB-4BF2-9E6E-C2DED57A238A}"/>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25" name="Rounded Rectangle 7">
            <a:extLst>
              <a:ext uri="{FF2B5EF4-FFF2-40B4-BE49-F238E27FC236}">
                <a16:creationId xmlns:a16="http://schemas.microsoft.com/office/drawing/2014/main" id="{2EC2333B-65E1-4ECC-AA63-66F3850DE7CE}"/>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26" name="Rounded Rectangle 3">
            <a:extLst>
              <a:ext uri="{FF2B5EF4-FFF2-40B4-BE49-F238E27FC236}">
                <a16:creationId xmlns:a16="http://schemas.microsoft.com/office/drawing/2014/main" id="{155C0BFE-9C7F-45A5-84EB-1B783C5D17E9}"/>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7" name="Rounded Rectangle 5">
            <a:extLst>
              <a:ext uri="{FF2B5EF4-FFF2-40B4-BE49-F238E27FC236}">
                <a16:creationId xmlns:a16="http://schemas.microsoft.com/office/drawing/2014/main" id="{AF79DF78-43AD-453D-BC17-7DBBE322A5DD}"/>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8" name="Rounded Rectangle 4">
            <a:extLst>
              <a:ext uri="{FF2B5EF4-FFF2-40B4-BE49-F238E27FC236}">
                <a16:creationId xmlns:a16="http://schemas.microsoft.com/office/drawing/2014/main" id="{C3C66F7F-F01C-4D7B-841F-E752981E0FFE}"/>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634529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AB03-ECC0-4D6D-B88F-C0A113EB59F0}"/>
              </a:ext>
            </a:extLst>
          </p:cNvPr>
          <p:cNvSpPr>
            <a:spLocks noGrp="1"/>
          </p:cNvSpPr>
          <p:nvPr>
            <p:ph type="title"/>
          </p:nvPr>
        </p:nvSpPr>
        <p:spPr/>
        <p:txBody>
          <a:bodyPr/>
          <a:lstStyle/>
          <a:p>
            <a:r>
              <a:rPr lang="en-US" dirty="0"/>
              <a:t>Asynchronous Modules</a:t>
            </a:r>
          </a:p>
        </p:txBody>
      </p:sp>
      <p:sp>
        <p:nvSpPr>
          <p:cNvPr id="3" name="Content Placeholder 2">
            <a:extLst>
              <a:ext uri="{FF2B5EF4-FFF2-40B4-BE49-F238E27FC236}">
                <a16:creationId xmlns:a16="http://schemas.microsoft.com/office/drawing/2014/main" id="{A2E44007-1CD1-4FD4-B785-98126E88F47D}"/>
              </a:ext>
            </a:extLst>
          </p:cNvPr>
          <p:cNvSpPr>
            <a:spLocks noGrp="1"/>
          </p:cNvSpPr>
          <p:nvPr>
            <p:ph idx="1"/>
          </p:nvPr>
        </p:nvSpPr>
        <p:spPr>
          <a:xfrm>
            <a:off x="637778" y="3856383"/>
            <a:ext cx="5550237" cy="2922104"/>
          </a:xfrm>
        </p:spPr>
        <p:txBody>
          <a:bodyPr/>
          <a:lstStyle/>
          <a:p>
            <a:r>
              <a:rPr lang="en-US" dirty="0"/>
              <a:t>Creates DVRs</a:t>
            </a:r>
          </a:p>
          <a:p>
            <a:r>
              <a:rPr lang="en-US" dirty="0"/>
              <a:t>Creates RT FIFOs</a:t>
            </a:r>
          </a:p>
          <a:p>
            <a:pPr lvl="1"/>
            <a:r>
              <a:rPr lang="en-US" dirty="0"/>
              <a:t>Command FIFO</a:t>
            </a:r>
          </a:p>
          <a:p>
            <a:pPr lvl="1"/>
            <a:r>
              <a:rPr lang="en-US" dirty="0"/>
              <a:t>Input, Output and Process Buffer</a:t>
            </a:r>
          </a:p>
          <a:p>
            <a:r>
              <a:rPr lang="en-US" dirty="0"/>
              <a:t>Launches Asynchronous Worker</a:t>
            </a:r>
          </a:p>
        </p:txBody>
      </p:sp>
      <p:pic>
        <p:nvPicPr>
          <p:cNvPr id="5" name="Picture 4">
            <a:extLst>
              <a:ext uri="{FF2B5EF4-FFF2-40B4-BE49-F238E27FC236}">
                <a16:creationId xmlns:a16="http://schemas.microsoft.com/office/drawing/2014/main" id="{E945592E-9FAC-4D4A-B945-2AFA0AE49D1E}"/>
              </a:ext>
            </a:extLst>
          </p:cNvPr>
          <p:cNvPicPr>
            <a:picLocks noChangeAspect="1"/>
          </p:cNvPicPr>
          <p:nvPr/>
        </p:nvPicPr>
        <p:blipFill>
          <a:blip r:embed="rId3"/>
          <a:stretch>
            <a:fillRect/>
          </a:stretch>
        </p:blipFill>
        <p:spPr>
          <a:xfrm>
            <a:off x="10089639" y="4128951"/>
            <a:ext cx="1049547" cy="1049547"/>
          </a:xfrm>
          <a:prstGeom prst="rect">
            <a:avLst/>
          </a:prstGeom>
        </p:spPr>
      </p:pic>
      <p:pic>
        <p:nvPicPr>
          <p:cNvPr id="8" name="Picture 7">
            <a:extLst>
              <a:ext uri="{FF2B5EF4-FFF2-40B4-BE49-F238E27FC236}">
                <a16:creationId xmlns:a16="http://schemas.microsoft.com/office/drawing/2014/main" id="{FB5F4075-4109-4A50-9CAD-95A2D4897B9C}"/>
              </a:ext>
            </a:extLst>
          </p:cNvPr>
          <p:cNvPicPr>
            <a:picLocks noChangeAspect="1"/>
          </p:cNvPicPr>
          <p:nvPr/>
        </p:nvPicPr>
        <p:blipFill>
          <a:blip r:embed="rId4"/>
          <a:stretch>
            <a:fillRect/>
          </a:stretch>
        </p:blipFill>
        <p:spPr>
          <a:xfrm>
            <a:off x="272272" y="1362178"/>
            <a:ext cx="11582400" cy="2494205"/>
          </a:xfrm>
          <a:prstGeom prst="rect">
            <a:avLst/>
          </a:prstGeom>
        </p:spPr>
      </p:pic>
      <p:sp>
        <p:nvSpPr>
          <p:cNvPr id="12" name="Rounded Rectangle 6">
            <a:extLst>
              <a:ext uri="{FF2B5EF4-FFF2-40B4-BE49-F238E27FC236}">
                <a16:creationId xmlns:a16="http://schemas.microsoft.com/office/drawing/2014/main" id="{8550136F-6FE7-4C12-9B50-4CFD5F9D4496}"/>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3" name="Rounded Rectangle 7">
            <a:extLst>
              <a:ext uri="{FF2B5EF4-FFF2-40B4-BE49-F238E27FC236}">
                <a16:creationId xmlns:a16="http://schemas.microsoft.com/office/drawing/2014/main" id="{E4AD55CE-5FBA-43C5-AFEB-8F82BC85C100}"/>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4" name="Rounded Rectangle 3">
            <a:extLst>
              <a:ext uri="{FF2B5EF4-FFF2-40B4-BE49-F238E27FC236}">
                <a16:creationId xmlns:a16="http://schemas.microsoft.com/office/drawing/2014/main" id="{637780D1-C4DC-4D79-8EE8-FA7B11E6EE6A}"/>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5" name="Rounded Rectangle 5">
            <a:extLst>
              <a:ext uri="{FF2B5EF4-FFF2-40B4-BE49-F238E27FC236}">
                <a16:creationId xmlns:a16="http://schemas.microsoft.com/office/drawing/2014/main" id="{CEF85812-B562-4668-9890-5D1F257F4DCF}"/>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6" name="Rounded Rectangle 4">
            <a:extLst>
              <a:ext uri="{FF2B5EF4-FFF2-40B4-BE49-F238E27FC236}">
                <a16:creationId xmlns:a16="http://schemas.microsoft.com/office/drawing/2014/main" id="{547568B8-CBEE-4D0B-80F8-372D1B19044D}"/>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371036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4D4F6-B078-440E-A62C-88BAF7EB30E4}"/>
              </a:ext>
            </a:extLst>
          </p:cNvPr>
          <p:cNvSpPr>
            <a:spLocks noGrp="1"/>
          </p:cNvSpPr>
          <p:nvPr>
            <p:ph type="title"/>
          </p:nvPr>
        </p:nvSpPr>
        <p:spPr/>
        <p:txBody>
          <a:bodyPr/>
          <a:lstStyle/>
          <a:p>
            <a:r>
              <a:rPr lang="en-US" dirty="0"/>
              <a:t>Asynchronous Module</a:t>
            </a:r>
          </a:p>
        </p:txBody>
      </p:sp>
      <p:pic>
        <p:nvPicPr>
          <p:cNvPr id="12" name="Content Placeholder 11">
            <a:extLst>
              <a:ext uri="{FF2B5EF4-FFF2-40B4-BE49-F238E27FC236}">
                <a16:creationId xmlns:a16="http://schemas.microsoft.com/office/drawing/2014/main" id="{09277822-CD7A-4B4E-BBE3-F36CEC261002}"/>
              </a:ext>
            </a:extLst>
          </p:cNvPr>
          <p:cNvPicPr>
            <a:picLocks noGrp="1" noChangeAspect="1"/>
          </p:cNvPicPr>
          <p:nvPr>
            <p:ph idx="1"/>
          </p:nvPr>
        </p:nvPicPr>
        <p:blipFill>
          <a:blip r:embed="rId3"/>
          <a:stretch>
            <a:fillRect/>
          </a:stretch>
        </p:blipFill>
        <p:spPr>
          <a:xfrm>
            <a:off x="604838" y="1492878"/>
            <a:ext cx="10972800" cy="3861132"/>
          </a:xfrm>
          <a:prstGeom prst="rect">
            <a:avLst/>
          </a:prstGeom>
        </p:spPr>
      </p:pic>
      <p:sp>
        <p:nvSpPr>
          <p:cNvPr id="9" name="Rounded Rectangle 6">
            <a:extLst>
              <a:ext uri="{FF2B5EF4-FFF2-40B4-BE49-F238E27FC236}">
                <a16:creationId xmlns:a16="http://schemas.microsoft.com/office/drawing/2014/main" id="{44437719-5EB1-48A6-A574-9B2D08C163F4}"/>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AAE9E4B5-D91E-48EE-B739-224E310AA2A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463042F9-A794-4B6A-BD11-9391C263AAB3}"/>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6F6365BA-0C8C-4636-B574-40DEA0B1D1CA}"/>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CF722CB5-DCDA-4D92-89A1-59BB583F21EC}"/>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278545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6E31E7-2ECA-4A1A-B5D0-10527AF37607}"/>
              </a:ext>
            </a:extLst>
          </p:cNvPr>
          <p:cNvSpPr>
            <a:spLocks noGrp="1"/>
          </p:cNvSpPr>
          <p:nvPr>
            <p:ph type="body" sz="quarter" idx="10"/>
          </p:nvPr>
        </p:nvSpPr>
        <p:spPr/>
        <p:txBody>
          <a:bodyPr/>
          <a:lstStyle/>
          <a:p>
            <a:r>
              <a:rPr lang="en-US" dirty="0"/>
              <a:t>Modules</a:t>
            </a:r>
          </a:p>
        </p:txBody>
      </p:sp>
    </p:spTree>
    <p:extLst>
      <p:ext uri="{BB962C8B-B14F-4D97-AF65-F5344CB8AC3E}">
        <p14:creationId xmlns:p14="http://schemas.microsoft.com/office/powerpoint/2010/main" val="1576162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365760"/>
            <a:ext cx="10972800" cy="609600"/>
          </a:xfrm>
        </p:spPr>
        <p:txBody>
          <a:bodyPr>
            <a:normAutofit/>
          </a:bodyPr>
          <a:lstStyle/>
          <a:p>
            <a:r>
              <a:rPr lang="en-US" dirty="0"/>
              <a:t>Module Components</a:t>
            </a:r>
          </a:p>
        </p:txBody>
      </p:sp>
      <p:sp>
        <p:nvSpPr>
          <p:cNvPr id="3" name="Content Placeholder 2">
            <a:extLst>
              <a:ext uri="{FF2B5EF4-FFF2-40B4-BE49-F238E27FC236}">
                <a16:creationId xmlns:a16="http://schemas.microsoft.com/office/drawing/2014/main" id="{9E2C23AD-8821-4E73-89B1-ABC9E255F3E3}"/>
              </a:ext>
            </a:extLst>
          </p:cNvPr>
          <p:cNvSpPr>
            <a:spLocks noGrp="1"/>
          </p:cNvSpPr>
          <p:nvPr>
            <p:ph sz="half" idx="2"/>
          </p:nvPr>
        </p:nvSpPr>
        <p:spPr>
          <a:xfrm>
            <a:off x="6197600" y="975361"/>
            <a:ext cx="5696930" cy="5201073"/>
          </a:xfrm>
        </p:spPr>
        <p:txBody>
          <a:bodyPr>
            <a:normAutofit/>
          </a:bodyPr>
          <a:lstStyle/>
          <a:p>
            <a:r>
              <a:rPr lang="en-US" dirty="0"/>
              <a:t>Configuration</a:t>
            </a:r>
          </a:p>
          <a:p>
            <a:pPr marL="380990" indent="-380990"/>
            <a:r>
              <a:rPr lang="en-US" dirty="0"/>
              <a:t>Created on PC, passed to runtime system</a:t>
            </a:r>
          </a:p>
          <a:p>
            <a:pPr marL="380990" indent="-380990"/>
            <a:r>
              <a:rPr lang="en-US" dirty="0"/>
              <a:t>Provides data access and serialization/deserialization methods</a:t>
            </a:r>
          </a:p>
          <a:p>
            <a:pPr marL="380990" indent="-380990"/>
            <a:r>
              <a:rPr lang="en-US" dirty="0"/>
              <a:t>Data storage only, no editor or runtime logic</a:t>
            </a:r>
          </a:p>
          <a:p>
            <a:r>
              <a:rPr lang="en-US" dirty="0"/>
              <a:t>Runtime Node</a:t>
            </a:r>
          </a:p>
          <a:p>
            <a:pPr marL="380990" indent="-380990"/>
            <a:r>
              <a:rPr lang="en-US" dirty="0"/>
              <a:t>Initializes runtime based on configuration</a:t>
            </a:r>
          </a:p>
          <a:p>
            <a:pPr marL="380990" indent="-380990"/>
            <a:r>
              <a:rPr lang="en-US" dirty="0"/>
              <a:t>Provides execution logic</a:t>
            </a:r>
          </a:p>
          <a:p>
            <a:endParaRPr lang="en-US" dirty="0"/>
          </a:p>
        </p:txBody>
      </p:sp>
      <p:sp>
        <p:nvSpPr>
          <p:cNvPr id="11" name="Rounded Rectangle 6">
            <a:extLst>
              <a:ext uri="{FF2B5EF4-FFF2-40B4-BE49-F238E27FC236}">
                <a16:creationId xmlns:a16="http://schemas.microsoft.com/office/drawing/2014/main" id="{2B20C985-97C7-4BD2-9215-C7C3EDD19C0D}"/>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7">
            <a:extLst>
              <a:ext uri="{FF2B5EF4-FFF2-40B4-BE49-F238E27FC236}">
                <a16:creationId xmlns:a16="http://schemas.microsoft.com/office/drawing/2014/main" id="{25E6D5E9-7C7A-4C51-BBDB-DEE1863C57F1}"/>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3" name="Rounded Rectangle 3">
            <a:extLst>
              <a:ext uri="{FF2B5EF4-FFF2-40B4-BE49-F238E27FC236}">
                <a16:creationId xmlns:a16="http://schemas.microsoft.com/office/drawing/2014/main" id="{98A7F195-4500-4673-B7B1-0B48AF0363CF}"/>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4" name="Rounded Rectangle 5">
            <a:extLst>
              <a:ext uri="{FF2B5EF4-FFF2-40B4-BE49-F238E27FC236}">
                <a16:creationId xmlns:a16="http://schemas.microsoft.com/office/drawing/2014/main" id="{4D910288-5EF4-4D82-8158-E5423306FA22}"/>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5" name="Rounded Rectangle 4">
            <a:extLst>
              <a:ext uri="{FF2B5EF4-FFF2-40B4-BE49-F238E27FC236}">
                <a16:creationId xmlns:a16="http://schemas.microsoft.com/office/drawing/2014/main" id="{0D92C6D9-4ACA-446E-A755-FA0A0EEF7520}"/>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graphicFrame>
        <p:nvGraphicFramePr>
          <p:cNvPr id="16" name="Content Placeholder 4">
            <a:extLst>
              <a:ext uri="{FF2B5EF4-FFF2-40B4-BE49-F238E27FC236}">
                <a16:creationId xmlns:a16="http://schemas.microsoft.com/office/drawing/2014/main" id="{3ACADE37-2374-4916-B39A-43C0BF2903B6}"/>
              </a:ext>
            </a:extLst>
          </p:cNvPr>
          <p:cNvGraphicFramePr>
            <a:graphicFrameLocks/>
          </p:cNvGraphicFramePr>
          <p:nvPr>
            <p:extLst>
              <p:ext uri="{D42A27DB-BD31-4B8C-83A1-F6EECF244321}">
                <p14:modId xmlns:p14="http://schemas.microsoft.com/office/powerpoint/2010/main" val="129248783"/>
              </p:ext>
            </p:extLst>
          </p:nvPr>
        </p:nvGraphicFramePr>
        <p:xfrm>
          <a:off x="595095" y="1124774"/>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0580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sp>
        <p:nvSpPr>
          <p:cNvPr id="3" name="Content Placeholder 2">
            <a:extLst>
              <a:ext uri="{FF2B5EF4-FFF2-40B4-BE49-F238E27FC236}">
                <a16:creationId xmlns:a16="http://schemas.microsoft.com/office/drawing/2014/main" id="{7634A784-59FC-493E-B49A-2CB75A66321E}"/>
              </a:ext>
            </a:extLst>
          </p:cNvPr>
          <p:cNvSpPr>
            <a:spLocks noGrp="1"/>
          </p:cNvSpPr>
          <p:nvPr>
            <p:ph sz="half" idx="2"/>
          </p:nvPr>
        </p:nvSpPr>
        <p:spPr/>
        <p:txBody>
          <a:bodyPr/>
          <a:lstStyle/>
          <a:p>
            <a:r>
              <a:rPr lang="en-US" dirty="0"/>
              <a:t>Editor Node</a:t>
            </a:r>
          </a:p>
          <a:p>
            <a:pPr marL="380990" indent="-380990"/>
            <a:r>
              <a:rPr lang="en-US" dirty="0"/>
              <a:t>User interface</a:t>
            </a:r>
          </a:p>
          <a:p>
            <a:pPr marL="380990" indent="-380990"/>
            <a:r>
              <a:rPr lang="en-US" dirty="0"/>
              <a:t>Runs on PC</a:t>
            </a:r>
          </a:p>
          <a:p>
            <a:pPr marL="380990" indent="-380990"/>
            <a:r>
              <a:rPr lang="en-US" dirty="0"/>
              <a:t>Creates or modifies the configuration</a:t>
            </a:r>
          </a:p>
          <a:p>
            <a:pPr marL="380990" indent="-380990"/>
            <a:r>
              <a:rPr lang="en-US" dirty="0"/>
              <a:t>Contains the configuration class</a:t>
            </a:r>
          </a:p>
          <a:p>
            <a:endParaRPr lang="en-US" dirty="0"/>
          </a:p>
        </p:txBody>
      </p:sp>
      <p:graphicFrame>
        <p:nvGraphicFramePr>
          <p:cNvPr id="11" name="Content Placeholder 4">
            <a:extLst>
              <a:ext uri="{FF2B5EF4-FFF2-40B4-BE49-F238E27FC236}">
                <a16:creationId xmlns:a16="http://schemas.microsoft.com/office/drawing/2014/main" id="{E5BD9A78-76B0-4E4C-9AFA-F1CC00DD06FE}"/>
              </a:ext>
            </a:extLst>
          </p:cNvPr>
          <p:cNvGraphicFramePr>
            <a:graphicFrameLocks/>
          </p:cNvGraphicFramePr>
          <p:nvPr>
            <p:extLst>
              <p:ext uri="{D42A27DB-BD31-4B8C-83A1-F6EECF244321}">
                <p14:modId xmlns:p14="http://schemas.microsoft.com/office/powerpoint/2010/main" val="2224804044"/>
              </p:ext>
            </p:extLst>
          </p:nvPr>
        </p:nvGraphicFramePr>
        <p:xfrm>
          <a:off x="595095" y="1124774"/>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ounded Rectangle 6">
            <a:extLst>
              <a:ext uri="{FF2B5EF4-FFF2-40B4-BE49-F238E27FC236}">
                <a16:creationId xmlns:a16="http://schemas.microsoft.com/office/drawing/2014/main" id="{C2612EA3-533B-4983-BA3E-FDB326FF5B12}"/>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3" name="Rounded Rectangle 7">
            <a:extLst>
              <a:ext uri="{FF2B5EF4-FFF2-40B4-BE49-F238E27FC236}">
                <a16:creationId xmlns:a16="http://schemas.microsoft.com/office/drawing/2014/main" id="{AB3E312D-87AA-418F-8D2C-804AF057CD5B}"/>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4" name="Rounded Rectangle 3">
            <a:extLst>
              <a:ext uri="{FF2B5EF4-FFF2-40B4-BE49-F238E27FC236}">
                <a16:creationId xmlns:a16="http://schemas.microsoft.com/office/drawing/2014/main" id="{F4D46D05-108B-4C16-9638-2609DA9BB45F}"/>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5" name="Rounded Rectangle 5">
            <a:extLst>
              <a:ext uri="{FF2B5EF4-FFF2-40B4-BE49-F238E27FC236}">
                <a16:creationId xmlns:a16="http://schemas.microsoft.com/office/drawing/2014/main" id="{B7A61F4B-EF67-4642-B85B-5891115D0182}"/>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6" name="Rounded Rectangle 4">
            <a:extLst>
              <a:ext uri="{FF2B5EF4-FFF2-40B4-BE49-F238E27FC236}">
                <a16:creationId xmlns:a16="http://schemas.microsoft.com/office/drawing/2014/main" id="{396538E6-6F64-4E34-AD17-662863D2D318}"/>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400752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3CD179-C730-4EDC-A30C-364B17D88F96}"/>
              </a:ext>
            </a:extLst>
          </p:cNvPr>
          <p:cNvSpPr>
            <a:spLocks noGrp="1"/>
          </p:cNvSpPr>
          <p:nvPr>
            <p:ph type="title"/>
          </p:nvPr>
        </p:nvSpPr>
        <p:spPr/>
        <p:txBody>
          <a:bodyPr/>
          <a:lstStyle/>
          <a:p>
            <a:r>
              <a:rPr lang="en-US" dirty="0"/>
              <a:t>Module Runtime</a:t>
            </a:r>
          </a:p>
        </p:txBody>
      </p:sp>
      <p:pic>
        <p:nvPicPr>
          <p:cNvPr id="29" name="Picture 28">
            <a:extLst>
              <a:ext uri="{FF2B5EF4-FFF2-40B4-BE49-F238E27FC236}">
                <a16:creationId xmlns:a16="http://schemas.microsoft.com/office/drawing/2014/main" id="{2B6CBB2A-2E24-44DB-9858-C1ADD063A774}"/>
              </a:ext>
            </a:extLst>
          </p:cNvPr>
          <p:cNvPicPr>
            <a:picLocks noChangeAspect="1"/>
          </p:cNvPicPr>
          <p:nvPr/>
        </p:nvPicPr>
        <p:blipFill>
          <a:blip r:embed="rId3"/>
          <a:stretch>
            <a:fillRect/>
          </a:stretch>
        </p:blipFill>
        <p:spPr>
          <a:xfrm>
            <a:off x="659110" y="1776569"/>
            <a:ext cx="10873780" cy="3602954"/>
          </a:xfrm>
          <a:prstGeom prst="rect">
            <a:avLst/>
          </a:prstGeom>
        </p:spPr>
      </p:pic>
      <p:sp>
        <p:nvSpPr>
          <p:cNvPr id="10" name="Rounded Rectangle 6">
            <a:extLst>
              <a:ext uri="{FF2B5EF4-FFF2-40B4-BE49-F238E27FC236}">
                <a16:creationId xmlns:a16="http://schemas.microsoft.com/office/drawing/2014/main" id="{1A110B39-51C6-4B62-8A7A-AD4E8C7B16B8}"/>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C7631913-6F9A-4427-9E60-0E6ACB35193B}"/>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8CFC491E-1BE1-48D4-A198-9A50BD920FD3}"/>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88D9A6DE-FD45-4988-B4B4-21ED798F6C37}"/>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640EF912-CAC9-469F-A51A-E3A7CFA7A372}"/>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047117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C608-12F8-46E5-B352-CD1FDB57B09A}"/>
              </a:ext>
            </a:extLst>
          </p:cNvPr>
          <p:cNvSpPr>
            <a:spLocks noGrp="1"/>
          </p:cNvSpPr>
          <p:nvPr>
            <p:ph type="title"/>
          </p:nvPr>
        </p:nvSpPr>
        <p:spPr/>
        <p:txBody>
          <a:bodyPr/>
          <a:lstStyle/>
          <a:p>
            <a:r>
              <a:rPr lang="en-US" dirty="0"/>
              <a:t>Module Runtime Test Harness Example</a:t>
            </a:r>
          </a:p>
        </p:txBody>
      </p:sp>
      <p:pic>
        <p:nvPicPr>
          <p:cNvPr id="4" name="Content Placeholder 6">
            <a:extLst>
              <a:ext uri="{FF2B5EF4-FFF2-40B4-BE49-F238E27FC236}">
                <a16:creationId xmlns:a16="http://schemas.microsoft.com/office/drawing/2014/main" id="{AC999B3F-3466-485C-A45C-0B6C3881A67B}"/>
              </a:ext>
            </a:extLst>
          </p:cNvPr>
          <p:cNvPicPr>
            <a:picLocks noGrp="1" noChangeAspect="1"/>
          </p:cNvPicPr>
          <p:nvPr>
            <p:ph idx="1"/>
          </p:nvPr>
        </p:nvPicPr>
        <p:blipFill>
          <a:blip r:embed="rId3"/>
          <a:stretch>
            <a:fillRect/>
          </a:stretch>
        </p:blipFill>
        <p:spPr>
          <a:xfrm>
            <a:off x="2519363" y="1904206"/>
            <a:ext cx="7143750" cy="3038475"/>
          </a:xfrm>
          <a:prstGeom prst="rect">
            <a:avLst/>
          </a:prstGeom>
        </p:spPr>
      </p:pic>
      <p:sp>
        <p:nvSpPr>
          <p:cNvPr id="10" name="Rounded Rectangle 6">
            <a:extLst>
              <a:ext uri="{FF2B5EF4-FFF2-40B4-BE49-F238E27FC236}">
                <a16:creationId xmlns:a16="http://schemas.microsoft.com/office/drawing/2014/main" id="{ABCE2BE2-2628-49CB-A5D4-E30D40B5C6A9}"/>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F518037A-F706-47C3-92FA-682880D02961}"/>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4ED41023-F040-4592-BE40-41A52EEB8CDF}"/>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7A5F59B1-C8EB-41F1-BEA0-C2565DC865A2}"/>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A45265EB-821D-4771-8C8E-6743811E2B14}"/>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63098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12267"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7363026"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DCAF Components</a:t>
            </a:r>
          </a:p>
        </p:txBody>
      </p:sp>
      <p:sp>
        <p:nvSpPr>
          <p:cNvPr id="4" name="Rounded Rectangle 3"/>
          <p:cNvSpPr/>
          <p:nvPr/>
        </p:nvSpPr>
        <p:spPr>
          <a:xfrm>
            <a:off x="7847031" y="3166900"/>
            <a:ext cx="3146791" cy="745436"/>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2975797" y="3166900"/>
            <a:ext cx="3040298" cy="771788"/>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2912583" y="4398296"/>
            <a:ext cx="8081239" cy="771788"/>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ounded Rectangle 5">
            <a:extLst>
              <a:ext uri="{FF2B5EF4-FFF2-40B4-BE49-F238E27FC236}">
                <a16:creationId xmlns:a16="http://schemas.microsoft.com/office/drawing/2014/main" id="{57C38CE8-432D-4D98-B407-7BA4A56CFC2A}"/>
              </a:ext>
            </a:extLst>
          </p:cNvPr>
          <p:cNvSpPr/>
          <p:nvPr/>
        </p:nvSpPr>
        <p:spPr>
          <a:xfrm>
            <a:off x="317841" y="3166900"/>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Templates</a:t>
            </a:r>
          </a:p>
        </p:txBody>
      </p:sp>
      <p:sp>
        <p:nvSpPr>
          <p:cNvPr id="10" name="Rounded Rectangle 5">
            <a:extLst>
              <a:ext uri="{FF2B5EF4-FFF2-40B4-BE49-F238E27FC236}">
                <a16:creationId xmlns:a16="http://schemas.microsoft.com/office/drawing/2014/main" id="{5CA9D76B-CE32-4B67-902D-A4228EC01D85}"/>
              </a:ext>
            </a:extLst>
          </p:cNvPr>
          <p:cNvSpPr/>
          <p:nvPr/>
        </p:nvSpPr>
        <p:spPr>
          <a:xfrm>
            <a:off x="294053" y="4422371"/>
            <a:ext cx="1840338" cy="77178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Examples</a:t>
            </a:r>
          </a:p>
        </p:txBody>
      </p:sp>
      <p:sp>
        <p:nvSpPr>
          <p:cNvPr id="11" name="Rounded Rectangle 12">
            <a:extLst>
              <a:ext uri="{FF2B5EF4-FFF2-40B4-BE49-F238E27FC236}">
                <a16:creationId xmlns:a16="http://schemas.microsoft.com/office/drawing/2014/main" id="{0762EC31-AF29-4C75-B110-AD50EE69E1D7}"/>
              </a:ext>
            </a:extLst>
          </p:cNvPr>
          <p:cNvSpPr/>
          <p:nvPr/>
        </p:nvSpPr>
        <p:spPr>
          <a:xfrm>
            <a:off x="2512267" y="1262244"/>
            <a:ext cx="4167653" cy="652123"/>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Project Templates</a:t>
            </a:r>
          </a:p>
        </p:txBody>
      </p:sp>
    </p:spTree>
    <p:extLst>
      <p:ext uri="{BB962C8B-B14F-4D97-AF65-F5344CB8AC3E}">
        <p14:creationId xmlns:p14="http://schemas.microsoft.com/office/powerpoint/2010/main" val="860156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module doing?</a:t>
            </a:r>
          </a:p>
        </p:txBody>
      </p:sp>
      <p:sp>
        <p:nvSpPr>
          <p:cNvPr id="4" name="Rounded Rectangle 3"/>
          <p:cNvSpPr/>
          <p:nvPr/>
        </p:nvSpPr>
        <p:spPr>
          <a:xfrm>
            <a:off x="2910103" y="2841804"/>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19932" y="2841803"/>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154929" y="2841803"/>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851379" y="1367438"/>
            <a:ext cx="6165907"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8" name="Up Arrow 7"/>
          <p:cNvSpPr/>
          <p:nvPr/>
        </p:nvSpPr>
        <p:spPr>
          <a:xfrm>
            <a:off x="3637381"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Up Arrow 8"/>
          <p:cNvSpPr/>
          <p:nvPr/>
        </p:nvSpPr>
        <p:spPr>
          <a:xfrm rot="10800000">
            <a:off x="7916437" y="21536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270319"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157663" y="2139225"/>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loud 11"/>
          <p:cNvSpPr/>
          <p:nvPr/>
        </p:nvSpPr>
        <p:spPr>
          <a:xfrm>
            <a:off x="4951828" y="4146698"/>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3" name="Cloud 12"/>
          <p:cNvSpPr/>
          <p:nvPr/>
        </p:nvSpPr>
        <p:spPr>
          <a:xfrm>
            <a:off x="3076489"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4" name="Cloud 13"/>
          <p:cNvSpPr/>
          <p:nvPr/>
        </p:nvSpPr>
        <p:spPr>
          <a:xfrm>
            <a:off x="7355545"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5" name="Up Arrow 14"/>
          <p:cNvSpPr/>
          <p:nvPr/>
        </p:nvSpPr>
        <p:spPr>
          <a:xfrm>
            <a:off x="3634917"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rot="10800000">
            <a:off x="5281302"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Up Arrow 17"/>
          <p:cNvSpPr/>
          <p:nvPr/>
        </p:nvSpPr>
        <p:spPr>
          <a:xfrm>
            <a:off x="6168646" y="3599127"/>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 Arrow 16">
            <a:extLst>
              <a:ext uri="{FF2B5EF4-FFF2-40B4-BE49-F238E27FC236}">
                <a16:creationId xmlns:a16="http://schemas.microsoft.com/office/drawing/2014/main" id="{3673B92D-C9A5-4E6E-9E7F-1779517C50B8}"/>
              </a:ext>
            </a:extLst>
          </p:cNvPr>
          <p:cNvSpPr/>
          <p:nvPr/>
        </p:nvSpPr>
        <p:spPr>
          <a:xfrm rot="10800000">
            <a:off x="7979611" y="3546976"/>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6">
            <a:extLst>
              <a:ext uri="{FF2B5EF4-FFF2-40B4-BE49-F238E27FC236}">
                <a16:creationId xmlns:a16="http://schemas.microsoft.com/office/drawing/2014/main" id="{A8643B70-05BD-4974-8472-A14422B05ACA}"/>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26" name="Rounded Rectangle 7">
            <a:extLst>
              <a:ext uri="{FF2B5EF4-FFF2-40B4-BE49-F238E27FC236}">
                <a16:creationId xmlns:a16="http://schemas.microsoft.com/office/drawing/2014/main" id="{4C1CDFAA-B545-490C-9953-4994F964FD2B}"/>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27" name="Rounded Rectangle 3">
            <a:extLst>
              <a:ext uri="{FF2B5EF4-FFF2-40B4-BE49-F238E27FC236}">
                <a16:creationId xmlns:a16="http://schemas.microsoft.com/office/drawing/2014/main" id="{4B704169-5567-42AD-90C8-FF750C8C00CB}"/>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8" name="Rounded Rectangle 5">
            <a:extLst>
              <a:ext uri="{FF2B5EF4-FFF2-40B4-BE49-F238E27FC236}">
                <a16:creationId xmlns:a16="http://schemas.microsoft.com/office/drawing/2014/main" id="{7D7ACB46-DA38-43E6-85C2-A9FC83EDE53E}"/>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9" name="Rounded Rectangle 4">
            <a:extLst>
              <a:ext uri="{FF2B5EF4-FFF2-40B4-BE49-F238E27FC236}">
                <a16:creationId xmlns:a16="http://schemas.microsoft.com/office/drawing/2014/main" id="{D00CB272-2209-46CC-A948-89F87E8E921E}"/>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041483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module doing?</a:t>
            </a:r>
          </a:p>
        </p:txBody>
      </p:sp>
      <p:pic>
        <p:nvPicPr>
          <p:cNvPr id="19" name="Picture 18">
            <a:extLst>
              <a:ext uri="{FF2B5EF4-FFF2-40B4-BE49-F238E27FC236}">
                <a16:creationId xmlns:a16="http://schemas.microsoft.com/office/drawing/2014/main" id="{58FE26E9-02B3-41D8-9744-CBF4FB373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861" y="1271691"/>
            <a:ext cx="8212340" cy="4529449"/>
          </a:xfrm>
          <a:prstGeom prst="rect">
            <a:avLst/>
          </a:prstGeom>
        </p:spPr>
      </p:pic>
      <p:sp>
        <p:nvSpPr>
          <p:cNvPr id="9" name="Rounded Rectangle 6">
            <a:extLst>
              <a:ext uri="{FF2B5EF4-FFF2-40B4-BE49-F238E27FC236}">
                <a16:creationId xmlns:a16="http://schemas.microsoft.com/office/drawing/2014/main" id="{9AA1194D-E4B6-470A-9B68-9B3087407A00}"/>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0C0624F4-67DE-4F82-A3B5-FFADC53A749F}"/>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C5D337E9-313B-435B-B177-9215A83FA590}"/>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Rounded Rectangle 5">
            <a:extLst>
              <a:ext uri="{FF2B5EF4-FFF2-40B4-BE49-F238E27FC236}">
                <a16:creationId xmlns:a16="http://schemas.microsoft.com/office/drawing/2014/main" id="{FC9EF313-2603-4F11-A54F-B039C49C8D83}"/>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3" name="Rounded Rectangle 4">
            <a:extLst>
              <a:ext uri="{FF2B5EF4-FFF2-40B4-BE49-F238E27FC236}">
                <a16:creationId xmlns:a16="http://schemas.microsoft.com/office/drawing/2014/main" id="{C60D8480-90E3-49E9-8413-EB2184A79F45}"/>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618194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a:t>
            </a:r>
            <a:r>
              <a:rPr lang="en-US" baseline="0" dirty="0"/>
              <a:t> Module</a:t>
            </a:r>
            <a:endParaRPr lang="en-US" dirty="0"/>
          </a:p>
        </p:txBody>
      </p:sp>
      <p:sp>
        <p:nvSpPr>
          <p:cNvPr id="3" name="Content Placeholder 2"/>
          <p:cNvSpPr>
            <a:spLocks noGrp="1"/>
          </p:cNvSpPr>
          <p:nvPr>
            <p:ph idx="1"/>
          </p:nvPr>
        </p:nvSpPr>
        <p:spPr/>
        <p:txBody>
          <a:bodyPr/>
          <a:lstStyle/>
          <a:p>
            <a:r>
              <a:rPr lang="en-US" dirty="0"/>
              <a:t>Configuration</a:t>
            </a:r>
            <a:r>
              <a:rPr lang="en-US" baseline="0" dirty="0"/>
              <a:t> Class</a:t>
            </a:r>
          </a:p>
          <a:p>
            <a:pPr lvl="1"/>
            <a:r>
              <a:rPr lang="en-US" dirty="0"/>
              <a:t>Select module options (number of instances, allowable</a:t>
            </a:r>
            <a:r>
              <a:rPr lang="en-US" baseline="0" dirty="0"/>
              <a:t> targets)</a:t>
            </a:r>
          </a:p>
          <a:p>
            <a:pPr lvl="1"/>
            <a:r>
              <a:rPr lang="en-US" baseline="0" dirty="0"/>
              <a:t>Update validate.vi with validation rules</a:t>
            </a:r>
          </a:p>
          <a:p>
            <a:pPr lvl="1"/>
            <a:r>
              <a:rPr lang="en-US" baseline="0" dirty="0"/>
              <a:t>Update get default error list.vi</a:t>
            </a:r>
            <a:r>
              <a:rPr lang="en-US" dirty="0"/>
              <a:t> with </a:t>
            </a:r>
            <a:r>
              <a:rPr lang="en-US" baseline="0" dirty="0"/>
              <a:t>default error classifications</a:t>
            </a:r>
          </a:p>
          <a:p>
            <a:pPr lvl="0"/>
            <a:r>
              <a:rPr lang="en-US" dirty="0"/>
              <a:t>Editor Class</a:t>
            </a:r>
          </a:p>
          <a:p>
            <a:pPr lvl="1"/>
            <a:r>
              <a:rPr lang="en-US" dirty="0"/>
              <a:t>Select module glyph</a:t>
            </a:r>
          </a:p>
          <a:p>
            <a:pPr lvl="0"/>
            <a:r>
              <a:rPr lang="en-US" dirty="0"/>
              <a:t>Runtime</a:t>
            </a:r>
          </a:p>
          <a:p>
            <a:pPr lvl="1"/>
            <a:r>
              <a:rPr lang="en-US" dirty="0"/>
              <a:t>Implement User Input.vi,</a:t>
            </a:r>
            <a:r>
              <a:rPr lang="en-US" baseline="0" dirty="0"/>
              <a:t> User Process.vi, and/or User Output.vi with custom logic</a:t>
            </a:r>
            <a:endParaRPr lang="en-US" dirty="0"/>
          </a:p>
          <a:p>
            <a:pPr lvl="1"/>
            <a:endParaRPr lang="en-US" dirty="0"/>
          </a:p>
          <a:p>
            <a:pPr lvl="1"/>
            <a:endParaRPr lang="en-US" dirty="0"/>
          </a:p>
        </p:txBody>
      </p:sp>
      <p:sp>
        <p:nvSpPr>
          <p:cNvPr id="9" name="Rounded Rectangle 6">
            <a:extLst>
              <a:ext uri="{FF2B5EF4-FFF2-40B4-BE49-F238E27FC236}">
                <a16:creationId xmlns:a16="http://schemas.microsoft.com/office/drawing/2014/main" id="{4F54AE16-44B1-4554-824D-CFFFBAB89907}"/>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08452B97-F825-4E8D-A4C0-F39D117D2D4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31FF8391-228A-46C6-98CB-3A385AC4B253}"/>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Rounded Rectangle 5">
            <a:extLst>
              <a:ext uri="{FF2B5EF4-FFF2-40B4-BE49-F238E27FC236}">
                <a16:creationId xmlns:a16="http://schemas.microsoft.com/office/drawing/2014/main" id="{CA94C8AD-C2BB-45CE-A845-F389FA7DEA1A}"/>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3" name="Rounded Rectangle 4">
            <a:extLst>
              <a:ext uri="{FF2B5EF4-FFF2-40B4-BE49-F238E27FC236}">
                <a16:creationId xmlns:a16="http://schemas.microsoft.com/office/drawing/2014/main" id="{F26FCBAA-D2B4-4B18-9F51-DEDD657C291E}"/>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715638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a:t>
            </a:r>
            <a:r>
              <a:rPr lang="en-US" baseline="0" dirty="0"/>
              <a:t> Module</a:t>
            </a:r>
            <a:endParaRPr lang="en-US" dirty="0"/>
          </a:p>
        </p:txBody>
      </p:sp>
      <p:sp>
        <p:nvSpPr>
          <p:cNvPr id="3" name="Content Placeholder 2"/>
          <p:cNvSpPr>
            <a:spLocks noGrp="1"/>
          </p:cNvSpPr>
          <p:nvPr>
            <p:ph idx="1"/>
          </p:nvPr>
        </p:nvSpPr>
        <p:spPr/>
        <p:txBody>
          <a:bodyPr/>
          <a:lstStyle/>
          <a:p>
            <a:r>
              <a:rPr lang="en-US" dirty="0"/>
              <a:t>Configuration</a:t>
            </a:r>
            <a:r>
              <a:rPr lang="en-US" baseline="0" dirty="0"/>
              <a:t>:</a:t>
            </a:r>
          </a:p>
          <a:p>
            <a:pPr lvl="1"/>
            <a:r>
              <a:rPr lang="en-US" baseline="0" dirty="0"/>
              <a:t>Add parameters to the Window</a:t>
            </a:r>
          </a:p>
          <a:p>
            <a:pPr lvl="1"/>
            <a:r>
              <a:rPr lang="en-US" baseline="0" dirty="0"/>
              <a:t>Add parameters to Configuration Class</a:t>
            </a:r>
          </a:p>
          <a:p>
            <a:pPr lvl="1"/>
            <a:r>
              <a:rPr lang="en-US" dirty="0"/>
              <a:t>Implement To and From String</a:t>
            </a:r>
            <a:endParaRPr lang="en-US" baseline="0" dirty="0"/>
          </a:p>
          <a:p>
            <a:pPr lvl="0"/>
            <a:r>
              <a:rPr lang="en-US" dirty="0"/>
              <a:t>Editor Class</a:t>
            </a:r>
          </a:p>
          <a:p>
            <a:pPr lvl="1"/>
            <a:r>
              <a:rPr lang="en-US" dirty="0"/>
              <a:t>Define Lines to tie Channel information to Module </a:t>
            </a:r>
            <a:r>
              <a:rPr lang="en-US" dirty="0" err="1"/>
              <a:t>behaviour</a:t>
            </a:r>
            <a:endParaRPr lang="en-US" dirty="0"/>
          </a:p>
          <a:p>
            <a:pPr lvl="0"/>
            <a:r>
              <a:rPr lang="en-US" dirty="0"/>
              <a:t>Runtime</a:t>
            </a:r>
          </a:p>
          <a:p>
            <a:pPr lvl="1"/>
            <a:r>
              <a:rPr lang="en-US" dirty="0"/>
              <a:t>Implement User Input.vi, User Process.vi, and/or User Output.vi with custom logic</a:t>
            </a:r>
          </a:p>
          <a:p>
            <a:pPr lvl="1"/>
            <a:endParaRPr lang="en-US" dirty="0"/>
          </a:p>
          <a:p>
            <a:pPr lvl="1"/>
            <a:endParaRPr lang="en-US" dirty="0"/>
          </a:p>
        </p:txBody>
      </p:sp>
      <p:sp>
        <p:nvSpPr>
          <p:cNvPr id="9" name="Rounded Rectangle 6">
            <a:extLst>
              <a:ext uri="{FF2B5EF4-FFF2-40B4-BE49-F238E27FC236}">
                <a16:creationId xmlns:a16="http://schemas.microsoft.com/office/drawing/2014/main" id="{C55B5A04-1C12-43D2-9183-DE0F970B8AD1}"/>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59FC683F-42A7-40E4-BC41-7209478653AA}"/>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7CD17A4F-1EF0-405A-BF6A-2F0C19BD0489}"/>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Rounded Rectangle 5">
            <a:extLst>
              <a:ext uri="{FF2B5EF4-FFF2-40B4-BE49-F238E27FC236}">
                <a16:creationId xmlns:a16="http://schemas.microsoft.com/office/drawing/2014/main" id="{79253B03-A6D8-4A73-A9A6-C465767498E5}"/>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3" name="Rounded Rectangle 4">
            <a:extLst>
              <a:ext uri="{FF2B5EF4-FFF2-40B4-BE49-F238E27FC236}">
                <a16:creationId xmlns:a16="http://schemas.microsoft.com/office/drawing/2014/main" id="{847FD233-0894-437C-ABC2-29FFBF350DD9}"/>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767969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46678E-61AD-4F84-9755-BD10F72A5D75}"/>
              </a:ext>
            </a:extLst>
          </p:cNvPr>
          <p:cNvSpPr>
            <a:spLocks noGrp="1"/>
          </p:cNvSpPr>
          <p:nvPr>
            <p:ph type="body" sz="quarter" idx="10"/>
          </p:nvPr>
        </p:nvSpPr>
        <p:spPr/>
        <p:txBody>
          <a:bodyPr/>
          <a:lstStyle/>
          <a:p>
            <a:r>
              <a:rPr lang="en-US" dirty="0"/>
              <a:t>Configuration Editor</a:t>
            </a:r>
          </a:p>
        </p:txBody>
      </p:sp>
    </p:spTree>
    <p:extLst>
      <p:ext uri="{BB962C8B-B14F-4D97-AF65-F5344CB8AC3E}">
        <p14:creationId xmlns:p14="http://schemas.microsoft.com/office/powerpoint/2010/main" val="2524145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sp>
        <p:nvSpPr>
          <p:cNvPr id="10" name="Content Placeholder 9"/>
          <p:cNvSpPr>
            <a:spLocks noGrp="1"/>
          </p:cNvSpPr>
          <p:nvPr>
            <p:ph sz="half" idx="1"/>
          </p:nvPr>
        </p:nvSpPr>
        <p:spPr/>
        <p:txBody>
          <a:bodyPr/>
          <a:lstStyle/>
          <a:p>
            <a:r>
              <a:rPr lang="en-US" dirty="0"/>
              <a:t>Open Source Library</a:t>
            </a:r>
          </a:p>
          <a:p>
            <a:r>
              <a:rPr lang="en-US" dirty="0"/>
              <a:t>Tools to manage tree control and subpanels</a:t>
            </a:r>
          </a:p>
          <a:p>
            <a:r>
              <a:rPr lang="en-US" dirty="0"/>
              <a:t>Can be extended and customized</a:t>
            </a:r>
          </a:p>
          <a:p>
            <a:r>
              <a:rPr lang="en-US" dirty="0"/>
              <a:t>3 starting templates available</a:t>
            </a:r>
          </a:p>
        </p:txBody>
      </p:sp>
      <p:pic>
        <p:nvPicPr>
          <p:cNvPr id="12" name="Content Placeholder 11"/>
          <p:cNvPicPr>
            <a:picLocks noGrp="1" noChangeAspect="1"/>
          </p:cNvPicPr>
          <p:nvPr>
            <p:ph sz="half" idx="2"/>
          </p:nvPr>
        </p:nvPicPr>
        <p:blipFill>
          <a:blip r:embed="rId2"/>
          <a:stretch>
            <a:fillRect/>
          </a:stretch>
        </p:blipFill>
        <p:spPr>
          <a:xfrm>
            <a:off x="6188604" y="975360"/>
            <a:ext cx="5389563" cy="2984125"/>
          </a:xfrm>
          <a:prstGeom prst="rect">
            <a:avLst/>
          </a:prstGeom>
        </p:spPr>
      </p:pic>
      <p:sp>
        <p:nvSpPr>
          <p:cNvPr id="11" name="Rounded Rectangle 6">
            <a:extLst>
              <a:ext uri="{FF2B5EF4-FFF2-40B4-BE49-F238E27FC236}">
                <a16:creationId xmlns:a16="http://schemas.microsoft.com/office/drawing/2014/main" id="{2495BE28-EC20-458D-B9D9-FFDF557E12B8}"/>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3" name="Rounded Rectangle 7">
            <a:extLst>
              <a:ext uri="{FF2B5EF4-FFF2-40B4-BE49-F238E27FC236}">
                <a16:creationId xmlns:a16="http://schemas.microsoft.com/office/drawing/2014/main" id="{1E58CFB6-8826-4F26-BB9A-07C0601E4B32}"/>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4" name="Rounded Rectangle 3">
            <a:extLst>
              <a:ext uri="{FF2B5EF4-FFF2-40B4-BE49-F238E27FC236}">
                <a16:creationId xmlns:a16="http://schemas.microsoft.com/office/drawing/2014/main" id="{43039D54-8798-431C-A9C5-3150720F9436}"/>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5" name="Rounded Rectangle 5">
            <a:extLst>
              <a:ext uri="{FF2B5EF4-FFF2-40B4-BE49-F238E27FC236}">
                <a16:creationId xmlns:a16="http://schemas.microsoft.com/office/drawing/2014/main" id="{7301EE25-2807-445B-A659-334B6832DB8C}"/>
              </a:ext>
            </a:extLst>
          </p:cNvPr>
          <p:cNvSpPr/>
          <p:nvPr/>
        </p:nvSpPr>
        <p:spPr>
          <a:xfrm>
            <a:off x="9015238" y="5790808"/>
            <a:ext cx="1038549" cy="229913"/>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6" name="Rounded Rectangle 4">
            <a:extLst>
              <a:ext uri="{FF2B5EF4-FFF2-40B4-BE49-F238E27FC236}">
                <a16:creationId xmlns:a16="http://schemas.microsoft.com/office/drawing/2014/main" id="{ABEC0B7A-2520-4EBA-80A3-4E20AA8A1EA4}"/>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142575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pic>
        <p:nvPicPr>
          <p:cNvPr id="14" name="Content Placeholder 13">
            <a:extLst>
              <a:ext uri="{FF2B5EF4-FFF2-40B4-BE49-F238E27FC236}">
                <a16:creationId xmlns:a16="http://schemas.microsoft.com/office/drawing/2014/main" id="{F21E6B09-150A-4A84-9FF5-FC0ED6AEFB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2083" y="1176327"/>
            <a:ext cx="8185967" cy="4198808"/>
          </a:xfrm>
        </p:spPr>
      </p:pic>
      <p:sp>
        <p:nvSpPr>
          <p:cNvPr id="9" name="Rounded Rectangle 6">
            <a:extLst>
              <a:ext uri="{FF2B5EF4-FFF2-40B4-BE49-F238E27FC236}">
                <a16:creationId xmlns:a16="http://schemas.microsoft.com/office/drawing/2014/main" id="{FAD94B93-130E-4839-B3E1-983A9B09BDFC}"/>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6E87A073-3DF3-4453-9C62-F4189D37A416}"/>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E97D85E9-7032-434D-BE36-27852102FBD5}"/>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Rounded Rectangle 5">
            <a:extLst>
              <a:ext uri="{FF2B5EF4-FFF2-40B4-BE49-F238E27FC236}">
                <a16:creationId xmlns:a16="http://schemas.microsoft.com/office/drawing/2014/main" id="{A6B948D4-A971-4706-9689-68E5D040DB05}"/>
              </a:ext>
            </a:extLst>
          </p:cNvPr>
          <p:cNvSpPr/>
          <p:nvPr/>
        </p:nvSpPr>
        <p:spPr>
          <a:xfrm>
            <a:off x="9015238" y="5790808"/>
            <a:ext cx="1038549" cy="229913"/>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3" name="Rounded Rectangle 4">
            <a:extLst>
              <a:ext uri="{FF2B5EF4-FFF2-40B4-BE49-F238E27FC236}">
                <a16:creationId xmlns:a16="http://schemas.microsoft.com/office/drawing/2014/main" id="{269950BE-5052-4714-B4E6-7F9B22284BD3}"/>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909840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3723-B1E7-4D07-9A97-AF71B0471928}"/>
              </a:ext>
            </a:extLst>
          </p:cNvPr>
          <p:cNvSpPr>
            <a:spLocks noGrp="1"/>
          </p:cNvSpPr>
          <p:nvPr>
            <p:ph type="title"/>
          </p:nvPr>
        </p:nvSpPr>
        <p:spPr/>
        <p:txBody>
          <a:bodyPr/>
          <a:lstStyle/>
          <a:p>
            <a:r>
              <a:rPr lang="en-US" dirty="0"/>
              <a:t>Text to objects DVR</a:t>
            </a:r>
          </a:p>
        </p:txBody>
      </p:sp>
      <p:sp>
        <p:nvSpPr>
          <p:cNvPr id="3" name="Content Placeholder 2">
            <a:extLst>
              <a:ext uri="{FF2B5EF4-FFF2-40B4-BE49-F238E27FC236}">
                <a16:creationId xmlns:a16="http://schemas.microsoft.com/office/drawing/2014/main" id="{C0D6B184-09C1-4165-8B17-5C9EA6F903BA}"/>
              </a:ext>
            </a:extLst>
          </p:cNvPr>
          <p:cNvSpPr>
            <a:spLocks noGrp="1"/>
          </p:cNvSpPr>
          <p:nvPr>
            <p:ph idx="1"/>
          </p:nvPr>
        </p:nvSpPr>
        <p:spPr>
          <a:xfrm>
            <a:off x="637778" y="1121384"/>
            <a:ext cx="10739835" cy="1464654"/>
          </a:xfrm>
        </p:spPr>
        <p:txBody>
          <a:bodyPr/>
          <a:lstStyle/>
          <a:p>
            <a:r>
              <a:rPr lang="en-US" dirty="0"/>
              <a:t>This Feature is from CEF (Configuration Editor Framework)</a:t>
            </a:r>
          </a:p>
          <a:p>
            <a:r>
              <a:rPr lang="en-US" dirty="0"/>
              <a:t>Allows accessing objects from a string store on a tree</a:t>
            </a:r>
          </a:p>
        </p:txBody>
      </p:sp>
      <p:pic>
        <p:nvPicPr>
          <p:cNvPr id="4" name="Picture 3">
            <a:extLst>
              <a:ext uri="{FF2B5EF4-FFF2-40B4-BE49-F238E27FC236}">
                <a16:creationId xmlns:a16="http://schemas.microsoft.com/office/drawing/2014/main" id="{F7236613-2576-4583-AA2B-89840DFFCDAA}"/>
              </a:ext>
            </a:extLst>
          </p:cNvPr>
          <p:cNvPicPr>
            <a:picLocks noChangeAspect="1"/>
          </p:cNvPicPr>
          <p:nvPr/>
        </p:nvPicPr>
        <p:blipFill>
          <a:blip r:embed="rId3"/>
          <a:stretch>
            <a:fillRect/>
          </a:stretch>
        </p:blipFill>
        <p:spPr>
          <a:xfrm>
            <a:off x="5506771" y="2830499"/>
            <a:ext cx="6719698" cy="2360306"/>
          </a:xfrm>
          <a:prstGeom prst="rect">
            <a:avLst/>
          </a:prstGeom>
        </p:spPr>
      </p:pic>
      <p:pic>
        <p:nvPicPr>
          <p:cNvPr id="5" name="Picture 4">
            <a:extLst>
              <a:ext uri="{FF2B5EF4-FFF2-40B4-BE49-F238E27FC236}">
                <a16:creationId xmlns:a16="http://schemas.microsoft.com/office/drawing/2014/main" id="{A3D39C12-1E14-4A06-8F51-AB11F6B2D1F2}"/>
              </a:ext>
            </a:extLst>
          </p:cNvPr>
          <p:cNvPicPr>
            <a:picLocks noChangeAspect="1"/>
          </p:cNvPicPr>
          <p:nvPr/>
        </p:nvPicPr>
        <p:blipFill rotWithShape="1">
          <a:blip r:embed="rId4"/>
          <a:srcRect l="57595"/>
          <a:stretch/>
        </p:blipFill>
        <p:spPr>
          <a:xfrm>
            <a:off x="1609725" y="2574899"/>
            <a:ext cx="319087" cy="314325"/>
          </a:xfrm>
          <a:prstGeom prst="rect">
            <a:avLst/>
          </a:prstGeom>
        </p:spPr>
      </p:pic>
      <p:pic>
        <p:nvPicPr>
          <p:cNvPr id="6" name="Picture 5">
            <a:extLst>
              <a:ext uri="{FF2B5EF4-FFF2-40B4-BE49-F238E27FC236}">
                <a16:creationId xmlns:a16="http://schemas.microsoft.com/office/drawing/2014/main" id="{EAE75E9D-55B6-468F-AA3A-2582909059ED}"/>
              </a:ext>
            </a:extLst>
          </p:cNvPr>
          <p:cNvPicPr>
            <a:picLocks noChangeAspect="1"/>
          </p:cNvPicPr>
          <p:nvPr/>
        </p:nvPicPr>
        <p:blipFill>
          <a:blip r:embed="rId5"/>
          <a:stretch>
            <a:fillRect/>
          </a:stretch>
        </p:blipFill>
        <p:spPr>
          <a:xfrm>
            <a:off x="719667" y="3119548"/>
            <a:ext cx="3695700" cy="1543050"/>
          </a:xfrm>
          <a:prstGeom prst="rect">
            <a:avLst/>
          </a:prstGeom>
        </p:spPr>
      </p:pic>
      <p:pic>
        <p:nvPicPr>
          <p:cNvPr id="7" name="Picture 6">
            <a:extLst>
              <a:ext uri="{FF2B5EF4-FFF2-40B4-BE49-F238E27FC236}">
                <a16:creationId xmlns:a16="http://schemas.microsoft.com/office/drawing/2014/main" id="{87A399D5-41B0-44B6-9168-5823017AD9BF}"/>
              </a:ext>
            </a:extLst>
          </p:cNvPr>
          <p:cNvPicPr>
            <a:picLocks noChangeAspect="1"/>
          </p:cNvPicPr>
          <p:nvPr/>
        </p:nvPicPr>
        <p:blipFill rotWithShape="1">
          <a:blip r:embed="rId4"/>
          <a:srcRect r="51899"/>
          <a:stretch/>
        </p:blipFill>
        <p:spPr>
          <a:xfrm>
            <a:off x="7177087" y="2659856"/>
            <a:ext cx="361951" cy="314325"/>
          </a:xfrm>
          <a:prstGeom prst="rect">
            <a:avLst/>
          </a:prstGeom>
        </p:spPr>
      </p:pic>
      <p:pic>
        <p:nvPicPr>
          <p:cNvPr id="8" name="Picture 7">
            <a:extLst>
              <a:ext uri="{FF2B5EF4-FFF2-40B4-BE49-F238E27FC236}">
                <a16:creationId xmlns:a16="http://schemas.microsoft.com/office/drawing/2014/main" id="{FEC95388-F093-4A91-BB3E-4C3DDB51F3B9}"/>
              </a:ext>
            </a:extLst>
          </p:cNvPr>
          <p:cNvPicPr>
            <a:picLocks noChangeAspect="1"/>
          </p:cNvPicPr>
          <p:nvPr/>
        </p:nvPicPr>
        <p:blipFill>
          <a:blip r:embed="rId6"/>
          <a:stretch>
            <a:fillRect/>
          </a:stretch>
        </p:blipFill>
        <p:spPr>
          <a:xfrm>
            <a:off x="3776663" y="5486399"/>
            <a:ext cx="4305300" cy="733425"/>
          </a:xfrm>
          <a:prstGeom prst="rect">
            <a:avLst/>
          </a:prstGeom>
        </p:spPr>
      </p:pic>
    </p:spTree>
    <p:extLst>
      <p:ext uri="{BB962C8B-B14F-4D97-AF65-F5344CB8AC3E}">
        <p14:creationId xmlns:p14="http://schemas.microsoft.com/office/powerpoint/2010/main" val="156480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15F918-E73B-4AB7-AA1C-B8CBD4CF88C3}"/>
              </a:ext>
            </a:extLst>
          </p:cNvPr>
          <p:cNvSpPr>
            <a:spLocks noGrp="1"/>
          </p:cNvSpPr>
          <p:nvPr>
            <p:ph type="body" sz="quarter" idx="10"/>
          </p:nvPr>
        </p:nvSpPr>
        <p:spPr/>
        <p:txBody>
          <a:bodyPr/>
          <a:lstStyle/>
          <a:p>
            <a:r>
              <a:rPr lang="en-US" dirty="0"/>
              <a:t>Tag Bus</a:t>
            </a:r>
          </a:p>
        </p:txBody>
      </p:sp>
    </p:spTree>
    <p:extLst>
      <p:ext uri="{BB962C8B-B14F-4D97-AF65-F5344CB8AC3E}">
        <p14:creationId xmlns:p14="http://schemas.microsoft.com/office/powerpoint/2010/main" val="3734952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Package Dependency Diagram</a:t>
            </a:r>
          </a:p>
        </p:txBody>
      </p:sp>
      <p:sp>
        <p:nvSpPr>
          <p:cNvPr id="4" name="Content Placeholder 3">
            <a:extLst>
              <a:ext uri="{FF2B5EF4-FFF2-40B4-BE49-F238E27FC236}">
                <a16:creationId xmlns:a16="http://schemas.microsoft.com/office/drawing/2014/main" id="{B048BDAB-5A13-4A81-BB9F-38C6533E6A60}"/>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B8AA84B4-0178-4650-B558-BC2EFEDD57DB}"/>
              </a:ext>
            </a:extLst>
          </p:cNvPr>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stretch>
            <a:fillRect/>
          </a:stretch>
        </p:blipFill>
        <p:spPr>
          <a:xfrm>
            <a:off x="0" y="975361"/>
            <a:ext cx="12192000" cy="5226444"/>
          </a:xfrm>
          <a:prstGeom prst="rect">
            <a:avLst/>
          </a:prstGeom>
        </p:spPr>
      </p:pic>
    </p:spTree>
    <p:extLst>
      <p:ext uri="{BB962C8B-B14F-4D97-AF65-F5344CB8AC3E}">
        <p14:creationId xmlns:p14="http://schemas.microsoft.com/office/powerpoint/2010/main" val="131716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54BF-0DCD-40E5-B09B-00D44198667E}"/>
              </a:ext>
            </a:extLst>
          </p:cNvPr>
          <p:cNvSpPr>
            <a:spLocks noGrp="1"/>
          </p:cNvSpPr>
          <p:nvPr>
            <p:ph type="title"/>
          </p:nvPr>
        </p:nvSpPr>
        <p:spPr/>
        <p:txBody>
          <a:bodyPr/>
          <a:lstStyle/>
          <a:p>
            <a:r>
              <a:rPr lang="en-US" dirty="0"/>
              <a:t>Tag Bus</a:t>
            </a:r>
          </a:p>
        </p:txBody>
      </p:sp>
      <p:sp>
        <p:nvSpPr>
          <p:cNvPr id="3" name="Content Placeholder 2">
            <a:extLst>
              <a:ext uri="{FF2B5EF4-FFF2-40B4-BE49-F238E27FC236}">
                <a16:creationId xmlns:a16="http://schemas.microsoft.com/office/drawing/2014/main" id="{B2C693C2-AA83-4377-8567-4E58C6CB65DE}"/>
              </a:ext>
            </a:extLst>
          </p:cNvPr>
          <p:cNvSpPr>
            <a:spLocks noGrp="1"/>
          </p:cNvSpPr>
          <p:nvPr>
            <p:ph sz="half" idx="1"/>
          </p:nvPr>
        </p:nvSpPr>
        <p:spPr/>
        <p:txBody>
          <a:bodyPr/>
          <a:lstStyle/>
          <a:p>
            <a:r>
              <a:rPr lang="en-US" b="1" dirty="0"/>
              <a:t>Current Options</a:t>
            </a:r>
          </a:p>
          <a:p>
            <a:r>
              <a:rPr lang="en-US" dirty="0"/>
              <a:t>Local Variable</a:t>
            </a:r>
          </a:p>
          <a:p>
            <a:r>
              <a:rPr lang="en-US" dirty="0"/>
              <a:t>Global Variable</a:t>
            </a:r>
          </a:p>
          <a:p>
            <a:r>
              <a:rPr lang="en-US" dirty="0"/>
              <a:t>Single </a:t>
            </a:r>
          </a:p>
          <a:p>
            <a:r>
              <a:rPr lang="en-US" dirty="0"/>
              <a:t>Functional Global Variable</a:t>
            </a:r>
          </a:p>
          <a:p>
            <a:r>
              <a:rPr lang="en-US" dirty="0"/>
              <a:t>Current Value Table (CVT)</a:t>
            </a:r>
          </a:p>
          <a:p>
            <a:endParaRPr lang="en-US" dirty="0"/>
          </a:p>
        </p:txBody>
      </p:sp>
      <p:sp>
        <p:nvSpPr>
          <p:cNvPr id="5" name="Content Placeholder 4">
            <a:extLst>
              <a:ext uri="{FF2B5EF4-FFF2-40B4-BE49-F238E27FC236}">
                <a16:creationId xmlns:a16="http://schemas.microsoft.com/office/drawing/2014/main" id="{583BC4A6-AEEA-483C-8872-3590A3E543EE}"/>
              </a:ext>
            </a:extLst>
          </p:cNvPr>
          <p:cNvSpPr>
            <a:spLocks noGrp="1"/>
          </p:cNvSpPr>
          <p:nvPr>
            <p:ph sz="half" idx="2"/>
          </p:nvPr>
        </p:nvSpPr>
        <p:spPr/>
        <p:txBody>
          <a:bodyPr/>
          <a:lstStyle/>
          <a:p>
            <a:r>
              <a:rPr lang="en-US" b="1" dirty="0"/>
              <a:t>Requirements</a:t>
            </a:r>
          </a:p>
          <a:p>
            <a:r>
              <a:rPr lang="en-US" dirty="0"/>
              <a:t>Flexibility</a:t>
            </a:r>
          </a:p>
          <a:p>
            <a:r>
              <a:rPr lang="en-US" dirty="0"/>
              <a:t>Scope</a:t>
            </a:r>
          </a:p>
          <a:p>
            <a:r>
              <a:rPr lang="en-US" dirty="0"/>
              <a:t>Performance</a:t>
            </a:r>
          </a:p>
          <a:p>
            <a:endParaRPr lang="en-US" dirty="0"/>
          </a:p>
        </p:txBody>
      </p:sp>
      <p:sp>
        <p:nvSpPr>
          <p:cNvPr id="6" name="Content Placeholder 4">
            <a:extLst>
              <a:ext uri="{FF2B5EF4-FFF2-40B4-BE49-F238E27FC236}">
                <a16:creationId xmlns:a16="http://schemas.microsoft.com/office/drawing/2014/main" id="{4AFD3C19-782B-4305-8DD3-85C7A8119C6D}"/>
              </a:ext>
            </a:extLst>
          </p:cNvPr>
          <p:cNvSpPr txBox="1">
            <a:spLocks/>
          </p:cNvSpPr>
          <p:nvPr/>
        </p:nvSpPr>
        <p:spPr>
          <a:xfrm>
            <a:off x="6277350" y="975360"/>
            <a:ext cx="5389033" cy="5201073"/>
          </a:xfrm>
          <a:prstGeom prst="rect">
            <a:avLst/>
          </a:prstGeom>
        </p:spPr>
        <p:txBody>
          <a:bodyPr vert="horz" lIns="0" tIns="45717" rIns="0" bIns="45717" rtlCol="0">
            <a:noAutofit/>
          </a:bodyPr>
          <a:lstStyle>
            <a:lvl1pPr marL="0" marR="0" indent="0"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None/>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079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630382" y="2831515"/>
            <a:ext cx="10561618" cy="4026485"/>
          </a:xfrm>
          <a:prstGeom prst="rect">
            <a:avLst/>
          </a:prstGeom>
        </p:spPr>
      </p:pic>
      <p:sp>
        <p:nvSpPr>
          <p:cNvPr id="2" name="Title 1"/>
          <p:cNvSpPr>
            <a:spLocks noGrp="1"/>
          </p:cNvSpPr>
          <p:nvPr>
            <p:ph type="title"/>
          </p:nvPr>
        </p:nvSpPr>
        <p:spPr/>
        <p:txBody>
          <a:bodyPr/>
          <a:lstStyle/>
          <a:p>
            <a:r>
              <a:rPr lang="en-US" dirty="0"/>
              <a:t>Tag Bus</a:t>
            </a:r>
          </a:p>
        </p:txBody>
      </p:sp>
      <p:sp>
        <p:nvSpPr>
          <p:cNvPr id="4" name="Content Placeholder 3"/>
          <p:cNvSpPr>
            <a:spLocks noGrp="1"/>
          </p:cNvSpPr>
          <p:nvPr>
            <p:ph sz="half" idx="1"/>
          </p:nvPr>
        </p:nvSpPr>
        <p:spPr/>
        <p:txBody>
          <a:bodyPr/>
          <a:lstStyle/>
          <a:p>
            <a:r>
              <a:rPr lang="en-US" dirty="0"/>
              <a:t>CVT on the wire</a:t>
            </a:r>
          </a:p>
          <a:p>
            <a:r>
              <a:rPr lang="en-US" dirty="0"/>
              <a:t>Controlled Scope</a:t>
            </a:r>
          </a:p>
          <a:p>
            <a:r>
              <a:rPr lang="en-US" dirty="0"/>
              <a:t>Data Protection</a:t>
            </a:r>
          </a:p>
          <a:p>
            <a:r>
              <a:rPr lang="en-US" dirty="0"/>
              <a:t>Fast</a:t>
            </a:r>
          </a:p>
          <a:p>
            <a:r>
              <a:rPr lang="en-US" dirty="0"/>
              <a:t>Reduced memory copies</a:t>
            </a:r>
          </a:p>
          <a:p>
            <a:r>
              <a:rPr lang="en-US" dirty="0"/>
              <a:t>Filtering</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3"/>
          <a:stretch>
            <a:fillRect/>
          </a:stretch>
        </p:blipFill>
        <p:spPr>
          <a:xfrm>
            <a:off x="4521585" y="841665"/>
            <a:ext cx="7315200" cy="866775"/>
          </a:xfrm>
          <a:prstGeom prst="rect">
            <a:avLst/>
          </a:prstGeom>
        </p:spPr>
      </p:pic>
    </p:spTree>
    <p:extLst>
      <p:ext uri="{BB962C8B-B14F-4D97-AF65-F5344CB8AC3E}">
        <p14:creationId xmlns:p14="http://schemas.microsoft.com/office/powerpoint/2010/main" val="259039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ADDA-5D85-403F-9ECC-0CC26EC52C64}"/>
              </a:ext>
            </a:extLst>
          </p:cNvPr>
          <p:cNvSpPr>
            <a:spLocks noGrp="1"/>
          </p:cNvSpPr>
          <p:nvPr>
            <p:ph type="title"/>
          </p:nvPr>
        </p:nvSpPr>
        <p:spPr/>
        <p:txBody>
          <a:bodyPr/>
          <a:lstStyle/>
          <a:p>
            <a:r>
              <a:rPr lang="en-US" dirty="0"/>
              <a:t>Tag Bus - Data Dictionary</a:t>
            </a:r>
          </a:p>
        </p:txBody>
      </p:sp>
      <p:pic>
        <p:nvPicPr>
          <p:cNvPr id="4" name="Content Placeholder 3">
            <a:extLst>
              <a:ext uri="{FF2B5EF4-FFF2-40B4-BE49-F238E27FC236}">
                <a16:creationId xmlns:a16="http://schemas.microsoft.com/office/drawing/2014/main" id="{D3CF67CA-0607-48A5-9CD6-F7AF36ACABE5}"/>
              </a:ext>
            </a:extLst>
          </p:cNvPr>
          <p:cNvPicPr>
            <a:picLocks noGrp="1" noChangeAspect="1"/>
          </p:cNvPicPr>
          <p:nvPr>
            <p:ph idx="4294967295"/>
          </p:nvPr>
        </p:nvPicPr>
        <p:blipFill>
          <a:blip r:embed="rId2"/>
          <a:stretch>
            <a:fillRect/>
          </a:stretch>
        </p:blipFill>
        <p:spPr>
          <a:xfrm>
            <a:off x="0" y="1970088"/>
            <a:ext cx="11844338" cy="4135437"/>
          </a:xfrm>
          <a:prstGeom prst="rect">
            <a:avLst/>
          </a:prstGeom>
        </p:spPr>
      </p:pic>
    </p:spTree>
    <p:extLst>
      <p:ext uri="{BB962C8B-B14F-4D97-AF65-F5344CB8AC3E}">
        <p14:creationId xmlns:p14="http://schemas.microsoft.com/office/powerpoint/2010/main" val="3852085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803567" y="3278777"/>
            <a:ext cx="9388433" cy="3579223"/>
          </a:xfrm>
          <a:prstGeom prst="rect">
            <a:avLst/>
          </a:prstGeom>
        </p:spPr>
      </p:pic>
      <p:sp>
        <p:nvSpPr>
          <p:cNvPr id="2" name="Title 1"/>
          <p:cNvSpPr>
            <a:spLocks noGrp="1"/>
          </p:cNvSpPr>
          <p:nvPr>
            <p:ph type="title"/>
          </p:nvPr>
        </p:nvSpPr>
        <p:spPr/>
        <p:txBody>
          <a:bodyPr/>
          <a:lstStyle/>
          <a:p>
            <a:r>
              <a:rPr lang="en-US" dirty="0"/>
              <a:t>Tag Bus</a:t>
            </a:r>
          </a:p>
        </p:txBody>
      </p:sp>
      <p:sp>
        <p:nvSpPr>
          <p:cNvPr id="4" name="Content Placeholder 3"/>
          <p:cNvSpPr>
            <a:spLocks noGrp="1"/>
          </p:cNvSpPr>
          <p:nvPr>
            <p:ph sz="half" idx="1"/>
          </p:nvPr>
        </p:nvSpPr>
        <p:spPr/>
        <p:txBody>
          <a:bodyPr/>
          <a:lstStyle/>
          <a:p>
            <a:r>
              <a:rPr lang="en-US" dirty="0"/>
              <a:t>CVT on the wire</a:t>
            </a:r>
          </a:p>
          <a:p>
            <a:r>
              <a:rPr lang="en-US" dirty="0"/>
              <a:t>Controlled Scope</a:t>
            </a:r>
          </a:p>
          <a:p>
            <a:r>
              <a:rPr lang="en-US" dirty="0"/>
              <a:t>Data Protection</a:t>
            </a:r>
          </a:p>
          <a:p>
            <a:r>
              <a:rPr lang="en-US" dirty="0"/>
              <a:t>Fast</a:t>
            </a:r>
          </a:p>
          <a:p>
            <a:r>
              <a:rPr lang="en-US" dirty="0"/>
              <a:t>Reduced memory copies</a:t>
            </a:r>
          </a:p>
          <a:p>
            <a:r>
              <a:rPr lang="en-US" dirty="0"/>
              <a:t>Filtering</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3"/>
          <a:stretch>
            <a:fillRect/>
          </a:stretch>
        </p:blipFill>
        <p:spPr>
          <a:xfrm>
            <a:off x="4876800" y="2163823"/>
            <a:ext cx="7315200" cy="866775"/>
          </a:xfrm>
          <a:prstGeom prst="rect">
            <a:avLst/>
          </a:prstGeom>
        </p:spPr>
      </p:pic>
    </p:spTree>
    <p:extLst>
      <p:ext uri="{BB962C8B-B14F-4D97-AF65-F5344CB8AC3E}">
        <p14:creationId xmlns:p14="http://schemas.microsoft.com/office/powerpoint/2010/main" val="24905478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A9BA016F-DE80-4F72-9DC9-6352109FDB92}_23.png&quot;/&gt;&lt;left val=&quot;24&quot;/&gt;&lt;top val=&quot;0&quot;/&gt;&lt;width val=&quot;656&quot;/&gt;&lt;height val=&quot;77&quot;/&gt;&lt;hasText val=&quot;1&quot;/&gt;&lt;/Image&gt;&lt;/ThreeDShapeInfo&gt;"/>
  <p:tag name="PRESENTER_SHAPETEXTINFO" val="&lt;ShapeTextInfo&gt;&lt;TableIndex row=&quot;-1&quot; col=&quot;-1&quot;&gt;&lt;linesCount val=&quot;1&quot;/&gt;&lt;lineCharCount val=&quot;37&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823620-2DAF-4909-AEE0-FD371ACC9B61}&quot;/&gt;&lt;isInvalidForFieldText val=&quot;0&quot;/&gt;&lt;Image&gt;&lt;filename val=&quot;C:\Users\bsnover\AppData\Local\Temp\PR\data\asimages\{7F823620-2DAF-4909-AEE0-FD371ACC9B61}_23.png&quot;/&gt;&lt;left val=&quot;375&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4B484A-9078-4C41-9502-B58638EC59F4}&quot;/&gt;&lt;isInvalidForFieldText val=&quot;0&quot;/&gt;&lt;Image&gt;&lt;filename val=&quot;C:\Users\bsnover\AppData\Local\Temp\PR\data\asimages\{BC4B484A-9078-4C41-9502-B58638EC59F4}_23.png&quot;/&gt;&lt;left val=&quot;471&quot;/&gt;&lt;top val=&quot;375&quot;/&gt;&lt;width val=&quot;99&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INFO" val="&lt;ThreeDShapeInfo&gt;&lt;uuid val=&quot;{4425FBB5-210E-4AE7-8797-CADC3F825888}&quot;/&gt;&lt;isInvalidForFieldText val=&quot;0&quot;/&gt;&lt;Image&gt;&lt;filename val=&quot;C:\Users\bsnover\AppData\Local\Temp\PR\data\asimages\{4425FBB5-210E-4AE7-8797-CADC3F825888}_23.png&quot;/&gt;&lt;left val=&quot;477&quot;/&gt;&lt;top val=&quot;405&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CD46A4-1941-4A14-9FFE-787FB71AE2F7}&quot;/&gt;&lt;isInvalidForFieldText val=&quot;0&quot;/&gt;&lt;Image&gt;&lt;filename val=&quot;C:\Users\bsnover\AppData\Local\Temp\PR\data\asimages\{BFCD46A4-1941-4A14-9FFE-787FB71AE2F7}_23.png&quot;/&gt;&lt;left val=&quot;477&quot;/&gt;&lt;top val=&quot;447&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262084-4C2F-41F1-BB98-E3AA72E64AC2}&quot;/&gt;&lt;isInvalidForFieldText val=&quot;0&quot;/&gt;&lt;Image&gt;&lt;filename val=&quot;C:\Users\bsnover\AppData\Local\Temp\PR\data\asimages\{B6262084-4C2F-41F1-BB98-E3AA72E64AC2}_23.png&quot;/&gt;&lt;left val=&quot;585&quot;/&gt;&lt;top val=&quot;375&quot;/&gt;&lt;width val=&quot;99&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INFO" val="&lt;ThreeDShapeInfo&gt;&lt;uuid val=&quot;{30CF9C12-401C-4BC6-9301-145CAC62B1B8}&quot;/&gt;&lt;isInvalidForFieldText val=&quot;0&quot;/&gt;&lt;Image&gt;&lt;filename val=&quot;C:\Users\bsnover\AppData\Local\Temp\PR\data\asimages\{30CF9C12-401C-4BC6-9301-145CAC62B1B8}_23.png&quot;/&gt;&lt;left val=&quot;591&quot;/&gt;&lt;top val=&quot;402&quot;/&gt;&lt;width val=&quot;87&quot;/&gt;&lt;height val=&quot;55&quot;/&gt;&lt;hasText val=&quot;1&quot;/&gt;&lt;/Image&gt;&lt;/ThreeDShapeInfo&gt;"/>
  <p:tag name="PRESENTER_SHAPETEXTINFO" val="&lt;ShapeTextInfo&gt;&lt;TableIndex row=&quot;-1&quot; col=&quot;-1&quot;&gt;&lt;linesCount val=&quot;2&quot;/&gt;&lt;lineCharCount val=&quot;6&quot;/&gt;&lt;lineCharCount val=&quot;8&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96A5EC2-CCBA-43BC-B82F-3DAEC542F118}_23.png&quot;/&gt;&lt;left val=&quot;232&quot;/&gt;&lt;top val=&quot;322&quot;/&gt;&lt;width val=&quot;79&quot;/&gt;&lt;height val=&quot;30&quot;/&gt;&lt;hasText val=&quot;1&quot;/&gt;&lt;/Image&gt;&lt;/ThreeDShapeInfo&gt;"/>
  <p:tag name="PRESENTER_SHAPETEXTINFO" val="&lt;ShapeTextInfo&gt;&lt;TableIndex row=&quot;-1&quot; col=&quot;-1&quot;&gt;&lt;linesCount val=&quot;1&quot;/&gt;&lt;lineCharCount val=&quot;9&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31FB0760-7F39-4FE9-BE5C-FF30BF64D08A}&quot;/&gt;&lt;isInvalidForFieldText val=&quot;0&quot;/&gt;&lt;Image&gt;&lt;filename val=&quot;C:\Users\bsnover\AppData\Local\Temp\PR\data\asimages\{31FB0760-7F39-4FE9-BE5C-FF30BF64D08A}_23.png&quot;/&gt;&lt;left val=&quot;591&quot;/&gt;&lt;top val=&quot;444&quot;/&gt;&lt;width val=&quot;87&quot;/&gt;&lt;height val=&quot;55&quot;/&gt;&lt;hasText val=&quot;1&quot;/&gt;&lt;/Image&gt;&lt;/ThreeDShapeInfo&gt;"/>
  <p:tag name="PRESENTER_SHAPETEXTINFO" val="&lt;ShapeTextInfo&gt;&lt;TableIndex row=&quot;-1&quot; col=&quot;-1&quot;&gt;&lt;linesCount val=&quot;2&quot;/&gt;&lt;lineCharCount val=&quot;6&quot;/&gt;&lt;lineCharCount val=&quot;7&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17BC88-2405-4B5C-81BE-D5B60BD3F1E3}&quot;/&gt;&lt;isInvalidForFieldText val=&quot;0&quot;/&gt;&lt;Image&gt;&lt;filename val=&quot;C:\Users\bsnover\AppData\Local\Temp\PR\data\asimages\{FB17BC88-2405-4B5C-81BE-D5B60BD3F1E3}_23.png&quot;/&gt;&lt;left val=&quot;27&quot;/&gt;&lt;top val=&quot;273&quot;/&gt;&lt;width val=&quot;675&quot;/&gt;&lt;height val=&quot;261&quot;/&gt;&lt;hasText val=&quot;1&quot;/&gt;&lt;/Image&gt;&lt;/ThreeDShapeInfo&gt;"/>
  <p:tag name="PRESENTER_SHAPETEXTINFO" val="&lt;ShapeTextInfo&gt;&lt;TableIndex row=&quot;-1&quot; col=&quot;-1&quot;&gt;&lt;linesCount val=&quot;1&quot;/&gt;&lt;lineCharCount val=&quot;2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CA61E4B2-2238-43C0-A8EE-8810130F1DF7}&quot;/&gt;&lt;isInvalidForFieldText val=&quot;0&quot;/&gt;&lt;Image&gt;&lt;filename val=&quot;C:\Users\bsnover\AppData\Local\Temp\PR\data\asimages\{CA61E4B2-2238-43C0-A8EE-8810130F1DF7}_23.png&quot;/&gt;&lt;left val=&quot;38&quot;/&gt;&lt;top val=&quot;344&quot;/&gt;&lt;width val=&quot;89&quot;/&gt;&lt;height val=&quot;53&quot;/&gt;&lt;hasText val=&quot;1&quot;/&gt;&lt;/Image&gt;&lt;/ThreeDShapeInfo&gt;"/>
  <p:tag name="PRESENTER_SHAPETEXTINFO" val="&lt;ShapeTextInfo&gt;&lt;TableIndex row=&quot;-1&quot; col=&quot;-1&quot;&gt;&lt;linesCount val=&quot;1&quot;/&gt;&lt;lineCharCount val=&quot;8&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8FAC6A-6D64-4B17-9CC8-EE625F57A2DA}&quot;/&gt;&lt;isInvalidForFieldText val=&quot;0&quot;/&gt;&lt;Image&gt;&lt;filename val=&quot;C:\Users\bsnover\AppData\Local\Temp\PR\data\asimages\{BE8FAC6A-6D64-4B17-9CC8-EE625F57A2DA}_23.png&quot;/&gt;&lt;left val=&quot;128&quot;/&gt;&lt;top val=&quot;344&quot;/&gt;&lt;width val=&quot;89&quot;/&gt;&lt;height val=&quot;53&quot;/&gt;&lt;hasText val=&quot;1&quot;/&gt;&lt;/Image&gt;&lt;/ThreeDShapeInfo&gt;"/>
  <p:tag name="PRESENTER_SHAPETEXTINFO" val="&lt;ShapeTextInfo&gt;&lt;TableIndex row=&quot;-1&quot; col=&quot;-1&quot;&gt;&lt;linesCount val=&quot;1&quot;/&gt;&lt;lineCharCount val=&quot;4&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59F23284-CD80-461E-99E1-7A57DC873D53}&quot;/&gt;&lt;isInvalidForFieldText val=&quot;0&quot;/&gt;&lt;Image&gt;&lt;filename val=&quot;C:\Users\bsnover\AppData\Local\Temp\PR\data\asimages\{59F23284-CD80-461E-99E1-7A57DC873D53}_23.png&quot;/&gt;&lt;left val=&quot;128&quot;/&gt;&lt;top val=&quot;404&quot;/&gt;&lt;width val=&quot;89&quot;/&gt;&lt;height val=&quot;53&quot;/&gt;&lt;hasText val=&quot;1&quot;/&gt;&lt;/Image&gt;&lt;/ThreeDShapeInfo&gt;"/>
  <p:tag name="PRESENTER_SHAPETEXTINFO" val="&lt;ShapeTextInfo&gt;&lt;TableIndex row=&quot;-1&quot; col=&quot;-1&quot;&gt;&lt;linesCount val=&quot;1&quot;/&gt;&lt;lineCharCount val=&quot;11&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720602-5F17-4EB3-A1E7-175ABDCEACB3}&quot;/&gt;&lt;isInvalidForFieldText val=&quot;0&quot;/&gt;&lt;Image&gt;&lt;filename val=&quot;C:\Users\bsnover\AppData\Local\Temp\PR\data\asimages\{35720602-5F17-4EB3-A1E7-175ABDCEACB3}_23.png&quot;/&gt;&lt;left val=&quot;128&quot;/&gt;&lt;top val=&quot;464&quot;/&gt;&lt;width val=&quot;89&quot;/&gt;&lt;height val=&quot;53&quot;/&gt;&lt;hasText val=&quot;1&quot;/&gt;&lt;/Image&gt;&lt;/ThreeDShapeInfo&gt;"/>
  <p:tag name="PRESENTER_SHAPETEXTINFO" val="&lt;ShapeTextInfo&gt;&lt;TableIndex row=&quot;-1&quot; col=&quot;-1&quot;&gt;&lt;linesCount val=&quot;1&quot;/&gt;&lt;lineCharCount val=&quot;1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968B72-BEFD-4D2C-9BB3-15B1131854F4}&quot;/&gt;&lt;isInvalidForFieldText val=&quot;0&quot;/&gt;&lt;Image&gt;&lt;filename val=&quot;C:\Users\bsnover\AppData\Local\Temp\PR\data\asimages\{5B968B72-BEFD-4D2C-9BB3-15B1131854F4}_23.png&quot;/&gt;&lt;left val=&quot;162&quot;/&gt;&lt;top val=&quot;327&quot;/&gt;&lt;width val=&quot;16&quot;/&gt;&lt;height val=&quot;29&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09B0FB-D952-4E79-859A-62DF3A638908}&quot;/&gt;&lt;isInvalidForFieldText val=&quot;0&quot;/&gt;&lt;Image&gt;&lt;filename val=&quot;C:\Users\bsnover\AppData\Local\Temp\PR\data\asimages\{4C09B0FB-D952-4E79-859A-62DF3A638908}_23.png&quot;/&gt;&lt;left val=&quot;162&quot;/&gt;&lt;top val=&quot;383&quot;/&gt;&lt;width val=&quot;16&quot;/&gt;&lt;height val=&quot;34&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ACB270-5833-4CDA-A646-040819659A95}&quot;/&gt;&lt;isInvalidForFieldText val=&quot;0&quot;/&gt;&lt;Image&gt;&lt;filename val=&quot;C:\Users\bsnover\AppData\Local\Temp\PR\data\asimages\{BCACB270-5833-4CDA-A646-040819659A95}_23.png&quot;/&gt;&lt;left val=&quot;162&quot;/&gt;&lt;top val=&quot;443&quot;/&gt;&lt;width val=&quot;16&quot;/&gt;&lt;height val=&quot;34&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INFO" val="&lt;ThreeDShapeInfo&gt;&lt;uuid val=&quot;{0B6FDD2F-F0AB-4573-8682-A72184C1773D}&quot;/&gt;&lt;isInvalidForFieldText val=&quot;0&quot;/&gt;&lt;Image&gt;&lt;filename val=&quot;C:\Users\bsnover\AppData\Local\Temp\PR\data\asimages\{0B6FDD2F-F0AB-4573-8682-A72184C1773D}_23.png&quot;/&gt;&lt;left val=&quot;111&quot;/&gt;&lt;top val=&quot;362&quot;/&gt;&lt;width val=&quot;24&quot;/&gt;&lt;height val=&quot;16&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79D65A-FA5F-4211-BD3A-91A3F0EE1BBB}&quot;/&gt;&lt;isInvalidForFieldText val=&quot;0&quot;/&gt;&lt;Image&gt;&lt;filename val=&quot;C:\Users\bsnover\AppData\Local\Temp\PR\data\asimages\{A279D65A-FA5F-4211-BD3A-91A3F0EE1BBB}_23.png&quot;/&gt;&lt;left val=&quot;72&quot;/&gt;&lt;top val=&quot;387&quot;/&gt;&lt;width val=&quot;16&quot;/&gt;&lt;height val=&quot;29&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3E93E1-C246-4C89-9472-A040A520A13E}&quot;/&gt;&lt;isInvalidForFieldText val=&quot;0&quot;/&gt;&lt;Image&gt;&lt;filename val=&quot;C:\Users\bsnover\AppData\Local\Temp\PR\data\asimages\{693E93E1-C246-4C89-9472-A040A520A13E}_23.png&quot;/&gt;&lt;left val=&quot;201&quot;/&gt;&lt;top val=&quot;410&quot;/&gt;&lt;width val=&quot;34&quot;/&gt;&lt;height val=&quot;88&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FA05CD7-F711-4EE5-A8AA-B0F6B6C12A09}_23.png&quot;/&gt;&lt;left val=&quot;311&quot;/&gt;&lt;top val=&quot;343&quot;/&gt;&lt;width val=&quot;174&quot;/&gt;&lt;height val=&quot;39&quot;/&gt;&lt;hasText val=&quot;1&quot;/&gt;&lt;/Image&gt;&lt;/ThreeDShapeInfo&gt;"/>
  <p:tag name="PRESENTER_SHAPETEXTINFO" val="&lt;ShapeTextInfo&gt;&lt;TableIndex row=&quot;-1&quot; col=&quot;-1&quot;&gt;&lt;linesCount val=&quot;1&quot;/&gt;&lt;lineCharCount val=&quot;7&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A057E1-197F-4EA5-9068-401F4397B633}&quot;/&gt;&lt;isInvalidForFieldText val=&quot;0&quot;/&gt;&lt;Image&gt;&lt;filename val=&quot;C:\Users\bsnover\AppData\Local\Temp\PR\data\asimages\{17A057E1-197F-4EA5-9068-401F4397B633}_23.png&quot;/&gt;&lt;left val=&quot;224&quot;/&gt;&lt;top val=&quot;320&quot;/&gt;&lt;width val=&quot;467&quot;/&gt;&lt;height val=&quot;197&quot;/&gt;&lt;hasText val=&quot;1&quot;/&gt;&lt;/Image&gt;&lt;/ThreeDShapeInfo&gt;"/>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94BFB2FD-1FAF-429B-BF2D-7024F320E454}&quot;/&gt;&lt;isInvalidForFieldText val=&quot;0&quot;/&gt;&lt;Image&gt;&lt;filename val=&quot;C:\Users\bsnover\AppData\Local\Temp\PR\data\asimages\{94BFB2FD-1FAF-429B-BF2D-7024F320E454}_23.png&quot;/&gt;&lt;left val=&quot;231&quot;/&gt;&lt;top val=&quot;375&quot;/&gt;&lt;width val=&quot;93&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864BBD-D269-4E8A-91E8-349AB830A226}&quot;/&gt;&lt;isInvalidForFieldText val=&quot;0&quot;/&gt;&lt;Image&gt;&lt;filename val=&quot;C:\Users\bsnover\AppData\Local\Temp\PR\data\asimages\{39864BBD-D269-4E8A-91E8-349AB830A226}_23.png&quot;/&gt;&lt;left val=&quot;237&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07C792-3775-4E51-922F-3F8DB34B3598}&quot;/&gt;&lt;isInvalidForFieldText val=&quot;0&quot;/&gt;&lt;Image&gt;&lt;filename val=&quot;C:\Users\bsnover\AppData\Local\Temp\PR\data\asimages\{3307C792-3775-4E51-922F-3F8DB34B3598}_23.png&quot;/&gt;&lt;left val=&quot;237&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4B23CF-D235-4694-89B2-322E50AF3CB6}&quot;/&gt;&lt;isInvalidForFieldText val=&quot;0&quot;/&gt;&lt;Image&gt;&lt;filename val=&quot;C:\Users\bsnover\AppData\Local\Temp\PR\data\asimages\{9F4B23CF-D235-4694-89B2-322E50AF3CB6}_23.png&quot;/&gt;&lt;left val=&quot;339&quot;/&gt;&lt;top val=&quot;375&quot;/&gt;&lt;width val=&quot;123&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8CAADE4-9E21-48C2-A6AB-83E577FFCA7A}&quot;/&gt;&lt;isInvalidForFieldText val=&quot;0&quot;/&gt;&lt;Image&gt;&lt;filename val=&quot;C:\Users\bsnover\AppData\Local\Temp\PR\data\asimages\{B8CAADE4-9E21-48C2-A6AB-83E577FFCA7A}_23.png&quot;/&gt;&lt;left val=&quot;345&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DCAF 5 min 2018</Template>
  <TotalTime>260</TotalTime>
  <Words>1601</Words>
  <Application>Microsoft Office PowerPoint</Application>
  <PresentationFormat>Widescreen</PresentationFormat>
  <Paragraphs>352</Paragraphs>
  <Slides>37</Slides>
  <Notes>24</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Helvetica Neue Light</vt:lpstr>
      <vt:lpstr>Univers LT Std 45 Light</vt:lpstr>
      <vt:lpstr>Wingdings</vt:lpstr>
      <vt:lpstr>NIExTemplate</vt:lpstr>
      <vt:lpstr>Distributed Control and Automation Framework (DCAF)</vt:lpstr>
      <vt:lpstr>Agenda</vt:lpstr>
      <vt:lpstr>DCAF Components</vt:lpstr>
      <vt:lpstr>PowerPoint Presentation</vt:lpstr>
      <vt:lpstr>DCAF Package Dependency Diagram</vt:lpstr>
      <vt:lpstr>Tag Bus</vt:lpstr>
      <vt:lpstr>Tag Bus</vt:lpstr>
      <vt:lpstr>Tag Bus - Data Dictionary</vt:lpstr>
      <vt:lpstr>Tag Bus</vt:lpstr>
      <vt:lpstr>Tag Bus - Duplication</vt:lpstr>
      <vt:lpstr>PowerPoint Presentation</vt:lpstr>
      <vt:lpstr>DCAF Engine</vt:lpstr>
      <vt:lpstr>DCAF Engine - Simplified</vt:lpstr>
      <vt:lpstr>DCAF Engine - Simplified</vt:lpstr>
      <vt:lpstr>DCAF Engine - Asynchronous Modules</vt:lpstr>
      <vt:lpstr>DCAF Engine</vt:lpstr>
      <vt:lpstr>Engine Execution Model</vt:lpstr>
      <vt:lpstr>DCAF Engine - Execution</vt:lpstr>
      <vt:lpstr>DCAF Execution Engine Interface</vt:lpstr>
      <vt:lpstr>DCAF Engine - Execution Interface</vt:lpstr>
      <vt:lpstr>DCAF Engine - Asynchronous Modules</vt:lpstr>
      <vt:lpstr>Asynchronous Module</vt:lpstr>
      <vt:lpstr>Asynchronous Modules</vt:lpstr>
      <vt:lpstr>Asynchronous Module</vt:lpstr>
      <vt:lpstr>PowerPoint Presentation</vt:lpstr>
      <vt:lpstr>Module Components</vt:lpstr>
      <vt:lpstr>Module Components</vt:lpstr>
      <vt:lpstr>Module Runtime</vt:lpstr>
      <vt:lpstr>Module Runtime Test Harness Example</vt:lpstr>
      <vt:lpstr>What is the module doing?</vt:lpstr>
      <vt:lpstr>What is the module doing?</vt:lpstr>
      <vt:lpstr>Static Module</vt:lpstr>
      <vt:lpstr>Dynamic Module</vt:lpstr>
      <vt:lpstr>PowerPoint Presentation</vt:lpstr>
      <vt:lpstr>Configuration Editor Framework (CEF)</vt:lpstr>
      <vt:lpstr>Configuration Editor Framework (CEF)</vt:lpstr>
      <vt:lpstr>Text to objects DVR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DCAF Components</dc:title>
  <dc:creator>Benjamin Celis</dc:creator>
  <cp:lastModifiedBy>Simon Perez Santa Maria</cp:lastModifiedBy>
  <cp:revision>49</cp:revision>
  <dcterms:created xsi:type="dcterms:W3CDTF">2018-06-06T22:58:36Z</dcterms:created>
  <dcterms:modified xsi:type="dcterms:W3CDTF">2018-07-10T19:05:43Z</dcterms:modified>
</cp:coreProperties>
</file>