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39"/>
  </p:notesMasterIdLst>
  <p:sldIdLst>
    <p:sldId id="259" r:id="rId2"/>
    <p:sldId id="367" r:id="rId3"/>
    <p:sldId id="381" r:id="rId4"/>
    <p:sldId id="362" r:id="rId5"/>
    <p:sldId id="331" r:id="rId6"/>
    <p:sldId id="368" r:id="rId7"/>
    <p:sldId id="369" r:id="rId8"/>
    <p:sldId id="370" r:id="rId9"/>
    <p:sldId id="341" r:id="rId10"/>
    <p:sldId id="371" r:id="rId11"/>
    <p:sldId id="372" r:id="rId12"/>
    <p:sldId id="382" r:id="rId13"/>
    <p:sldId id="328" r:id="rId14"/>
    <p:sldId id="357" r:id="rId15"/>
    <p:sldId id="356" r:id="rId16"/>
    <p:sldId id="377" r:id="rId17"/>
    <p:sldId id="326" r:id="rId18"/>
    <p:sldId id="329" r:id="rId19"/>
    <p:sldId id="268" r:id="rId20"/>
    <p:sldId id="349" r:id="rId21"/>
    <p:sldId id="383" r:id="rId22"/>
    <p:sldId id="359" r:id="rId23"/>
    <p:sldId id="355" r:id="rId24"/>
    <p:sldId id="358" r:id="rId25"/>
    <p:sldId id="373" r:id="rId26"/>
    <p:sldId id="318" r:id="rId27"/>
    <p:sldId id="338" r:id="rId28"/>
    <p:sldId id="337" r:id="rId29"/>
    <p:sldId id="342" r:id="rId30"/>
    <p:sldId id="324" r:id="rId31"/>
    <p:sldId id="378" r:id="rId32"/>
    <p:sldId id="325" r:id="rId33"/>
    <p:sldId id="380" r:id="rId34"/>
    <p:sldId id="376" r:id="rId35"/>
    <p:sldId id="333" r:id="rId36"/>
    <p:sldId id="379"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73333" autoAdjust="0"/>
  </p:normalViewPr>
  <p:slideViewPr>
    <p:cSldViewPr snapToGrid="0">
      <p:cViewPr varScale="1">
        <p:scale>
          <a:sx n="86" d="100"/>
          <a:sy n="86" d="100"/>
        </p:scale>
        <p:origin x="76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34E27-2790-4C5E-95E0-B5DE5ED24B15}"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7973-8969-4909-962E-7A773C79C2B0}" type="slidenum">
              <a:rPr lang="en-US" smtClean="0"/>
              <a:t>‹#›</a:t>
            </a:fld>
            <a:endParaRPr lang="en-US"/>
          </a:p>
        </p:txBody>
      </p:sp>
    </p:spTree>
    <p:extLst>
      <p:ext uri="{BB962C8B-B14F-4D97-AF65-F5344CB8AC3E}">
        <p14:creationId xmlns:p14="http://schemas.microsoft.com/office/powerpoint/2010/main" val="163684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3</a:t>
            </a:fld>
            <a:endParaRPr lang="en-US"/>
          </a:p>
        </p:txBody>
      </p:sp>
    </p:spTree>
    <p:extLst>
      <p:ext uri="{BB962C8B-B14F-4D97-AF65-F5344CB8AC3E}">
        <p14:creationId xmlns:p14="http://schemas.microsoft.com/office/powerpoint/2010/main" val="3252834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15</a:t>
            </a:fld>
            <a:endParaRPr lang="en-US"/>
          </a:p>
        </p:txBody>
      </p:sp>
    </p:spTree>
    <p:extLst>
      <p:ext uri="{BB962C8B-B14F-4D97-AF65-F5344CB8AC3E}">
        <p14:creationId xmlns:p14="http://schemas.microsoft.com/office/powerpoint/2010/main" val="178770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exactly is provided out of the Box? </a:t>
            </a:r>
          </a:p>
          <a:p>
            <a:endParaRPr lang="en-US" dirty="0"/>
          </a:p>
          <a:p>
            <a:r>
              <a:rPr lang="en-US" dirty="0"/>
              <a:t>The Engine runs the modules as we have previously seen, but this requires no direct user programming. Instead </a:t>
            </a:r>
          </a:p>
          <a:p>
            <a:endParaRPr lang="en-US" dirty="0"/>
          </a:p>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16</a:t>
            </a:fld>
            <a:endParaRPr lang="en-US"/>
          </a:p>
        </p:txBody>
      </p:sp>
    </p:spTree>
    <p:extLst>
      <p:ext uri="{BB962C8B-B14F-4D97-AF65-F5344CB8AC3E}">
        <p14:creationId xmlns:p14="http://schemas.microsoft.com/office/powerpoint/2010/main" val="102829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235080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18</a:t>
            </a:fld>
            <a:endParaRPr lang="en-US"/>
          </a:p>
        </p:txBody>
      </p:sp>
    </p:spTree>
    <p:extLst>
      <p:ext uri="{BB962C8B-B14F-4D97-AF65-F5344CB8AC3E}">
        <p14:creationId xmlns:p14="http://schemas.microsoft.com/office/powerpoint/2010/main" val="195796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21</a:t>
            </a:fld>
            <a:endParaRPr lang="en-US"/>
          </a:p>
        </p:txBody>
      </p:sp>
    </p:spTree>
    <p:extLst>
      <p:ext uri="{BB962C8B-B14F-4D97-AF65-F5344CB8AC3E}">
        <p14:creationId xmlns:p14="http://schemas.microsoft.com/office/powerpoint/2010/main" val="408209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data transfer, the only thing we are transferring is the DVR. We are using the FIFOs as a arbitration mechanism to protect the DVR. This is required because DVR, will always block and there are no timeouts. </a:t>
            </a:r>
          </a:p>
        </p:txBody>
      </p:sp>
      <p:sp>
        <p:nvSpPr>
          <p:cNvPr id="4" name="Slide Number Placeholder 3"/>
          <p:cNvSpPr>
            <a:spLocks noGrp="1"/>
          </p:cNvSpPr>
          <p:nvPr>
            <p:ph type="sldNum" sz="quarter" idx="10"/>
          </p:nvPr>
        </p:nvSpPr>
        <p:spPr/>
        <p:txBody>
          <a:bodyPr/>
          <a:lstStyle/>
          <a:p>
            <a:fld id="{851B3976-BA5C-4172-B420-FFE6D6004C76}" type="slidenum">
              <a:rPr lang="en-US" smtClean="0"/>
              <a:t>22</a:t>
            </a:fld>
            <a:endParaRPr lang="en-US" dirty="0"/>
          </a:p>
        </p:txBody>
      </p:sp>
    </p:spTree>
    <p:extLst>
      <p:ext uri="{BB962C8B-B14F-4D97-AF65-F5344CB8AC3E}">
        <p14:creationId xmlns:p14="http://schemas.microsoft.com/office/powerpoint/2010/main" val="119015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executor\start async worker.vi</a:t>
            </a:r>
          </a:p>
        </p:txBody>
      </p:sp>
      <p:sp>
        <p:nvSpPr>
          <p:cNvPr id="4" name="Slide Number Placeholder 3"/>
          <p:cNvSpPr>
            <a:spLocks noGrp="1"/>
          </p:cNvSpPr>
          <p:nvPr>
            <p:ph type="sldNum" sz="quarter" idx="10"/>
          </p:nvPr>
        </p:nvSpPr>
        <p:spPr/>
        <p:txBody>
          <a:bodyPr/>
          <a:lstStyle/>
          <a:p>
            <a:fld id="{851B3976-BA5C-4172-B420-FFE6D6004C76}" type="slidenum">
              <a:rPr lang="en-US" smtClean="0"/>
              <a:t>23</a:t>
            </a:fld>
            <a:endParaRPr lang="en-US" dirty="0"/>
          </a:p>
        </p:txBody>
      </p:sp>
    </p:spTree>
    <p:extLst>
      <p:ext uri="{BB962C8B-B14F-4D97-AF65-F5344CB8AC3E}">
        <p14:creationId xmlns:p14="http://schemas.microsoft.com/office/powerpoint/2010/main" val="64637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executor\async input data method.vi</a:t>
            </a:r>
          </a:p>
          <a:p>
            <a:r>
              <a:rPr lang="en-US" dirty="0"/>
              <a:t>C:\Program Files (x86)\National Instruments\LabVIEW 2018\vi.lib\NI\DCAF\Engines\Standard Engine\Execution Engine\async executor\async worker process.vi</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24</a:t>
            </a:fld>
            <a:endParaRPr lang="en-US" dirty="0"/>
          </a:p>
        </p:txBody>
      </p:sp>
    </p:spTree>
    <p:extLst>
      <p:ext uri="{BB962C8B-B14F-4D97-AF65-F5344CB8AC3E}">
        <p14:creationId xmlns:p14="http://schemas.microsoft.com/office/powerpoint/2010/main" val="58455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25</a:t>
            </a:fld>
            <a:endParaRPr lang="en-US"/>
          </a:p>
        </p:txBody>
      </p:sp>
    </p:spTree>
    <p:extLst>
      <p:ext uri="{BB962C8B-B14F-4D97-AF65-F5344CB8AC3E}">
        <p14:creationId xmlns:p14="http://schemas.microsoft.com/office/powerpoint/2010/main" val="3799215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26</a:t>
            </a:fld>
            <a:endParaRPr lang="en-US" dirty="0"/>
          </a:p>
        </p:txBody>
      </p:sp>
    </p:spTree>
    <p:extLst>
      <p:ext uri="{BB962C8B-B14F-4D97-AF65-F5344CB8AC3E}">
        <p14:creationId xmlns:p14="http://schemas.microsoft.com/office/powerpoint/2010/main" val="31018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a:t>
            </a:fld>
            <a:endParaRPr lang="en-US"/>
          </a:p>
        </p:txBody>
      </p:sp>
    </p:spTree>
    <p:extLst>
      <p:ext uri="{BB962C8B-B14F-4D97-AF65-F5344CB8AC3E}">
        <p14:creationId xmlns:p14="http://schemas.microsoft.com/office/powerpoint/2010/main" val="2224505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27</a:t>
            </a:fld>
            <a:endParaRPr lang="en-US" dirty="0"/>
          </a:p>
        </p:txBody>
      </p:sp>
    </p:spTree>
    <p:extLst>
      <p:ext uri="{BB962C8B-B14F-4D97-AF65-F5344CB8AC3E}">
        <p14:creationId xmlns:p14="http://schemas.microsoft.com/office/powerpoint/2010/main" val="639632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28</a:t>
            </a:fld>
            <a:endParaRPr lang="en-US" dirty="0"/>
          </a:p>
        </p:txBody>
      </p:sp>
    </p:spTree>
    <p:extLst>
      <p:ext uri="{BB962C8B-B14F-4D97-AF65-F5344CB8AC3E}">
        <p14:creationId xmlns:p14="http://schemas.microsoft.com/office/powerpoint/2010/main" val="174923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compare between expected and read values to demo test</a:t>
            </a:r>
          </a:p>
        </p:txBody>
      </p:sp>
      <p:sp>
        <p:nvSpPr>
          <p:cNvPr id="4" name="Slide Number Placeholder 3"/>
          <p:cNvSpPr>
            <a:spLocks noGrp="1"/>
          </p:cNvSpPr>
          <p:nvPr>
            <p:ph type="sldNum" sz="quarter" idx="10"/>
          </p:nvPr>
        </p:nvSpPr>
        <p:spPr/>
        <p:txBody>
          <a:bodyPr/>
          <a:lstStyle/>
          <a:p>
            <a:fld id="{851B3976-BA5C-4172-B420-FFE6D6004C76}" type="slidenum">
              <a:rPr lang="en-US" smtClean="0"/>
              <a:t>29</a:t>
            </a:fld>
            <a:endParaRPr lang="en-US" dirty="0"/>
          </a:p>
        </p:txBody>
      </p:sp>
    </p:spTree>
    <p:extLst>
      <p:ext uri="{BB962C8B-B14F-4D97-AF65-F5344CB8AC3E}">
        <p14:creationId xmlns:p14="http://schemas.microsoft.com/office/powerpoint/2010/main" val="394300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34</a:t>
            </a:fld>
            <a:endParaRPr lang="en-US"/>
          </a:p>
        </p:txBody>
      </p:sp>
    </p:spTree>
    <p:extLst>
      <p:ext uri="{BB962C8B-B14F-4D97-AF65-F5344CB8AC3E}">
        <p14:creationId xmlns:p14="http://schemas.microsoft.com/office/powerpoint/2010/main" val="2790762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37</a:t>
            </a:fld>
            <a:endParaRPr lang="en-US" dirty="0"/>
          </a:p>
        </p:txBody>
      </p:sp>
    </p:spTree>
    <p:extLst>
      <p:ext uri="{BB962C8B-B14F-4D97-AF65-F5344CB8AC3E}">
        <p14:creationId xmlns:p14="http://schemas.microsoft.com/office/powerpoint/2010/main" val="79359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5</a:t>
            </a:fld>
            <a:endParaRPr lang="en-US"/>
          </a:p>
        </p:txBody>
      </p:sp>
    </p:spTree>
    <p:extLst>
      <p:ext uri="{BB962C8B-B14F-4D97-AF65-F5344CB8AC3E}">
        <p14:creationId xmlns:p14="http://schemas.microsoft.com/office/powerpoint/2010/main" val="188738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6</a:t>
            </a:fld>
            <a:endParaRPr lang="en-US" dirty="0"/>
          </a:p>
        </p:txBody>
      </p:sp>
    </p:spTree>
    <p:extLst>
      <p:ext uri="{BB962C8B-B14F-4D97-AF65-F5344CB8AC3E}">
        <p14:creationId xmlns:p14="http://schemas.microsoft.com/office/powerpoint/2010/main" val="194114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10</a:t>
            </a:fld>
            <a:endParaRPr lang="en-US" dirty="0"/>
          </a:p>
        </p:txBody>
      </p:sp>
    </p:spTree>
    <p:extLst>
      <p:ext uri="{BB962C8B-B14F-4D97-AF65-F5344CB8AC3E}">
        <p14:creationId xmlns:p14="http://schemas.microsoft.com/office/powerpoint/2010/main" val="239852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11</a:t>
            </a:fld>
            <a:endParaRPr lang="en-US"/>
          </a:p>
        </p:txBody>
      </p:sp>
    </p:spTree>
    <p:extLst>
      <p:ext uri="{BB962C8B-B14F-4D97-AF65-F5344CB8AC3E}">
        <p14:creationId xmlns:p14="http://schemas.microsoft.com/office/powerpoint/2010/main" val="22625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DCAF Engine takes care of </a:t>
            </a:r>
            <a:r>
              <a:rPr lang="en-US" dirty="0" err="1"/>
              <a:t>initiailizing</a:t>
            </a:r>
            <a:r>
              <a:rPr lang="en-US" dirty="0"/>
              <a:t>, running and closing the modules set up by the Editor. Each module will have an Init, some kind of runtime behavior (Input, Process, Output, or some combination thereof) and Close. </a:t>
            </a:r>
          </a:p>
          <a:p>
            <a:endParaRPr lang="en-US" dirty="0"/>
          </a:p>
          <a:p>
            <a:r>
              <a:rPr lang="en-US" dirty="0"/>
              <a:t>Note that the Input modules are al called first, then all the process modules, and finally all the output modules. Let’s look at a simplified version of what the engine is running </a:t>
            </a:r>
          </a:p>
        </p:txBody>
      </p:sp>
      <p:sp>
        <p:nvSpPr>
          <p:cNvPr id="4" name="Slide Number Placeholder 3"/>
          <p:cNvSpPr>
            <a:spLocks noGrp="1"/>
          </p:cNvSpPr>
          <p:nvPr>
            <p:ph type="sldNum" sz="quarter" idx="10"/>
          </p:nvPr>
        </p:nvSpPr>
        <p:spPr/>
        <p:txBody>
          <a:bodyPr/>
          <a:lstStyle/>
          <a:p>
            <a:fld id="{9C567973-8969-4909-962E-7A773C79C2B0}" type="slidenum">
              <a:rPr lang="en-US" smtClean="0"/>
              <a:t>12</a:t>
            </a:fld>
            <a:endParaRPr lang="en-US"/>
          </a:p>
        </p:txBody>
      </p:sp>
    </p:spTree>
    <p:extLst>
      <p:ext uri="{BB962C8B-B14F-4D97-AF65-F5344CB8AC3E}">
        <p14:creationId xmlns:p14="http://schemas.microsoft.com/office/powerpoint/2010/main" val="85797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simplified look at the engine. </a:t>
            </a:r>
          </a:p>
          <a:p>
            <a:endParaRPr lang="en-US" dirty="0"/>
          </a:p>
          <a:p>
            <a:r>
              <a:rPr lang="en-US" dirty="0"/>
              <a:t>The engine calls all the modules’ Input VIs, then all the Process VIs, and finally all the Output </a:t>
            </a:r>
            <a:r>
              <a:rPr lang="en-US" dirty="0" err="1"/>
              <a:t>VIs.</a:t>
            </a:r>
            <a:r>
              <a:rPr lang="en-US" dirty="0"/>
              <a:t> </a:t>
            </a:r>
          </a:p>
        </p:txBody>
      </p:sp>
      <p:sp>
        <p:nvSpPr>
          <p:cNvPr id="4" name="Slide Number Placeholder 3"/>
          <p:cNvSpPr>
            <a:spLocks noGrp="1"/>
          </p:cNvSpPr>
          <p:nvPr>
            <p:ph type="sldNum" sz="quarter" idx="10"/>
          </p:nvPr>
        </p:nvSpPr>
        <p:spPr/>
        <p:txBody>
          <a:bodyPr/>
          <a:lstStyle/>
          <a:p>
            <a:fld id="{9C567973-8969-4909-962E-7A773C79C2B0}" type="slidenum">
              <a:rPr lang="en-US" smtClean="0"/>
              <a:t>13</a:t>
            </a:fld>
            <a:endParaRPr lang="en-US"/>
          </a:p>
        </p:txBody>
      </p:sp>
    </p:spTree>
    <p:extLst>
      <p:ext uri="{BB962C8B-B14F-4D97-AF65-F5344CB8AC3E}">
        <p14:creationId xmlns:p14="http://schemas.microsoft.com/office/powerpoint/2010/main" val="44914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slightly less simplified look now that demonstrates that the modules do not talk to each other directly. Instead, each one reads and writes to the Tag Bus table. The Tag Bus then ferries the data to the other modules. </a:t>
            </a: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14</a:t>
            </a:fld>
            <a:endParaRPr lang="en-US"/>
          </a:p>
        </p:txBody>
      </p:sp>
    </p:spTree>
    <p:extLst>
      <p:ext uri="{BB962C8B-B14F-4D97-AF65-F5344CB8AC3E}">
        <p14:creationId xmlns:p14="http://schemas.microsoft.com/office/powerpoint/2010/main" val="255112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08442976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59202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19504739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5026709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53888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7956377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733700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62607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8224080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6891184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AF116-C4F1-40C7-B0A7-E9F919C6FA99}"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EEE53-453A-4892-9A82-5BC724B35983}" type="slidenum">
              <a:rPr lang="en-US" smtClean="0"/>
              <a:t>‹#›</a:t>
            </a:fld>
            <a:endParaRPr lang="en-US"/>
          </a:p>
        </p:txBody>
      </p:sp>
    </p:spTree>
    <p:extLst>
      <p:ext uri="{BB962C8B-B14F-4D97-AF65-F5344CB8AC3E}">
        <p14:creationId xmlns:p14="http://schemas.microsoft.com/office/powerpoint/2010/main" val="419273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5790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2487357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7/10/2018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95215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Tree>
    <p:extLst>
      <p:ext uri="{BB962C8B-B14F-4D97-AF65-F5344CB8AC3E}">
        <p14:creationId xmlns:p14="http://schemas.microsoft.com/office/powerpoint/2010/main" val="380547187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8876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416093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47031855"/>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037693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8422484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82908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1014199"/>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18334530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9" r:id="rId20"/>
    <p:sldLayoutId id="2147483920" r:id="rId21"/>
    <p:sldLayoutId id="2147483921"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13.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notesSlide" Target="../notesSlides/notesSlide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19.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Components</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254343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98BE7A-3AC8-48B2-B605-568CD5B1A18B}"/>
              </a:ext>
            </a:extLst>
          </p:cNvPr>
          <p:cNvSpPr>
            <a:spLocks noGrp="1"/>
          </p:cNvSpPr>
          <p:nvPr>
            <p:ph type="body" sz="quarter" idx="10"/>
          </p:nvPr>
        </p:nvSpPr>
        <p:spPr/>
        <p:txBody>
          <a:bodyPr/>
          <a:lstStyle/>
          <a:p>
            <a:r>
              <a:rPr lang="en-US" dirty="0"/>
              <a:t>Engine</a:t>
            </a:r>
          </a:p>
        </p:txBody>
      </p:sp>
    </p:spTree>
    <p:extLst>
      <p:ext uri="{BB962C8B-B14F-4D97-AF65-F5344CB8AC3E}">
        <p14:creationId xmlns:p14="http://schemas.microsoft.com/office/powerpoint/2010/main" val="355635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36324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28753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38714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295511"/>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387155"/>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303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21183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211834"/>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21183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737469"/>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5237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50925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51672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98362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96915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211834"/>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190141"/>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ounded Rectangle 6">
            <a:extLst>
              <a:ext uri="{FF2B5EF4-FFF2-40B4-BE49-F238E27FC236}">
                <a16:creationId xmlns:a16="http://schemas.microsoft.com/office/drawing/2014/main" id="{5CEBD7B0-76E7-4328-9430-7F84E49A5A0E}"/>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7">
            <a:extLst>
              <a:ext uri="{FF2B5EF4-FFF2-40B4-BE49-F238E27FC236}">
                <a16:creationId xmlns:a16="http://schemas.microsoft.com/office/drawing/2014/main" id="{912E8E8A-4D75-4F56-A5CC-1CA480CB3C5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3" name="Rounded Rectangle 3">
            <a:extLst>
              <a:ext uri="{FF2B5EF4-FFF2-40B4-BE49-F238E27FC236}">
                <a16:creationId xmlns:a16="http://schemas.microsoft.com/office/drawing/2014/main" id="{65CC9622-0968-45EC-9620-428A9EED0196}"/>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4" name="Rounded Rectangle 5">
            <a:extLst>
              <a:ext uri="{FF2B5EF4-FFF2-40B4-BE49-F238E27FC236}">
                <a16:creationId xmlns:a16="http://schemas.microsoft.com/office/drawing/2014/main" id="{3F8EFF92-EA23-44A4-B64F-492FA552C87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5" name="Rounded Rectangle 4">
            <a:extLst>
              <a:ext uri="{FF2B5EF4-FFF2-40B4-BE49-F238E27FC236}">
                <a16:creationId xmlns:a16="http://schemas.microsoft.com/office/drawing/2014/main" id="{81B557BB-D6E5-4137-9754-73D0830C6FCB}"/>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31241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Simplified</a:t>
            </a:r>
          </a:p>
        </p:txBody>
      </p:sp>
      <p:pic>
        <p:nvPicPr>
          <p:cNvPr id="4" name="Content Placeholder 3"/>
          <p:cNvPicPr>
            <a:picLocks noGrp="1" noChangeAspect="1"/>
          </p:cNvPicPr>
          <p:nvPr>
            <p:ph idx="1"/>
          </p:nvPr>
        </p:nvPicPr>
        <p:blipFill>
          <a:blip r:embed="rId3"/>
          <a:stretch>
            <a:fillRect/>
          </a:stretch>
        </p:blipFill>
        <p:spPr>
          <a:xfrm>
            <a:off x="212302" y="1540933"/>
            <a:ext cx="11365865" cy="3978945"/>
          </a:xfrm>
          <a:prstGeom prst="rect">
            <a:avLst/>
          </a:prstGeom>
        </p:spPr>
      </p:pic>
      <p:sp>
        <p:nvSpPr>
          <p:cNvPr id="15" name="Rounded Rectangle 6">
            <a:extLst>
              <a:ext uri="{FF2B5EF4-FFF2-40B4-BE49-F238E27FC236}">
                <a16:creationId xmlns:a16="http://schemas.microsoft.com/office/drawing/2014/main" id="{143DFC2F-B24C-4776-98CD-8E4FADCD1F4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80EA1EE5-ABB8-429F-9801-77D6D2791FD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344A215A-1150-48F1-BE7F-8FCD413AA97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152567E5-42E4-4C7C-B6B0-21AFB2CB0CC9}"/>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886F6A12-D884-498D-8AFE-10AE299B658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22207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DCAF Engine - Simplified</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3"/>
          <a:stretch>
            <a:fillRect/>
          </a:stretch>
        </p:blipFill>
        <p:spPr>
          <a:xfrm>
            <a:off x="605366" y="1852246"/>
            <a:ext cx="10039187" cy="2572318"/>
          </a:xfrm>
          <a:prstGeom prst="rect">
            <a:avLst/>
          </a:prstGeom>
        </p:spPr>
      </p:pic>
      <p:sp>
        <p:nvSpPr>
          <p:cNvPr id="10" name="Rounded Rectangle 6">
            <a:extLst>
              <a:ext uri="{FF2B5EF4-FFF2-40B4-BE49-F238E27FC236}">
                <a16:creationId xmlns:a16="http://schemas.microsoft.com/office/drawing/2014/main" id="{C0AADA52-9CA9-4DD1-A5AE-4DDC72EDF4A5}"/>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857D1F2B-D764-4908-B0B5-1C790F44BB97}"/>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0230AC07-A935-4361-96FF-7B75B7F675D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BD8485E2-03EF-4B98-909D-10884B77E11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3A37312-50ED-4B55-96F3-25DF4CB7BA7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80922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a:t>
            </a:r>
          </a:p>
        </p:txBody>
      </p:sp>
      <p:sp>
        <p:nvSpPr>
          <p:cNvPr id="15" name="Content Placeholder 14">
            <a:extLst>
              <a:ext uri="{FF2B5EF4-FFF2-40B4-BE49-F238E27FC236}">
                <a16:creationId xmlns:a16="http://schemas.microsoft.com/office/drawing/2014/main" id="{EA7677DB-88D2-4B9B-8CF2-9CD2EB59AF72}"/>
              </a:ext>
            </a:extLst>
          </p:cNvPr>
          <p:cNvSpPr>
            <a:spLocks noGrp="1"/>
          </p:cNvSpPr>
          <p:nvPr>
            <p:ph sz="half" idx="1"/>
          </p:nvPr>
        </p:nvSpPr>
        <p:spPr>
          <a:xfrm>
            <a:off x="7585398" y="1044782"/>
            <a:ext cx="4251087" cy="3976902"/>
          </a:xfrm>
        </p:spPr>
        <p:txBody>
          <a:bodyPr/>
          <a:lstStyle/>
          <a:p>
            <a:r>
              <a:rPr lang="en-US" dirty="0"/>
              <a:t>Blue: Provided out of the box</a:t>
            </a:r>
          </a:p>
          <a:p>
            <a:r>
              <a:rPr lang="en-US" dirty="0"/>
              <a:t>Yellow: Modules to customize behavior</a:t>
            </a:r>
          </a:p>
          <a:p>
            <a:r>
              <a:rPr lang="en-US" dirty="0"/>
              <a:t>Green: Parallel to the framework</a:t>
            </a:r>
          </a:p>
          <a:p>
            <a:endParaRPr lang="en-US" dirty="0"/>
          </a:p>
        </p:txBody>
      </p:sp>
      <p:pic>
        <p:nvPicPr>
          <p:cNvPr id="9" name="Picture 8">
            <a:extLst>
              <a:ext uri="{FF2B5EF4-FFF2-40B4-BE49-F238E27FC236}">
                <a16:creationId xmlns:a16="http://schemas.microsoft.com/office/drawing/2014/main" id="{B710667C-C96F-4E93-A13E-74087E8A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94" y="926279"/>
            <a:ext cx="7229883" cy="5388997"/>
          </a:xfrm>
          <a:prstGeom prst="rect">
            <a:avLst/>
          </a:prstGeom>
        </p:spPr>
      </p:pic>
      <p:sp>
        <p:nvSpPr>
          <p:cNvPr id="18" name="Rounded Rectangle 6">
            <a:extLst>
              <a:ext uri="{FF2B5EF4-FFF2-40B4-BE49-F238E27FC236}">
                <a16:creationId xmlns:a16="http://schemas.microsoft.com/office/drawing/2014/main" id="{998C234D-AC05-4246-9A3D-9CFCF519837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7">
            <a:extLst>
              <a:ext uri="{FF2B5EF4-FFF2-40B4-BE49-F238E27FC236}">
                <a16:creationId xmlns:a16="http://schemas.microsoft.com/office/drawing/2014/main" id="{056B43FF-640F-4BD1-86D5-9F1E6F6C5CB8}"/>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0" name="Rounded Rectangle 3">
            <a:extLst>
              <a:ext uri="{FF2B5EF4-FFF2-40B4-BE49-F238E27FC236}">
                <a16:creationId xmlns:a16="http://schemas.microsoft.com/office/drawing/2014/main" id="{915080D3-7A64-47B7-B7C1-9A4163EBEC14}"/>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1" name="Rounded Rectangle 5">
            <a:extLst>
              <a:ext uri="{FF2B5EF4-FFF2-40B4-BE49-F238E27FC236}">
                <a16:creationId xmlns:a16="http://schemas.microsoft.com/office/drawing/2014/main" id="{9D76D933-D4E1-4F87-A641-5B4DB9ED03F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2" name="Rounded Rectangle 4">
            <a:extLst>
              <a:ext uri="{FF2B5EF4-FFF2-40B4-BE49-F238E27FC236}">
                <a16:creationId xmlns:a16="http://schemas.microsoft.com/office/drawing/2014/main" id="{1D614A59-1134-4AC3-A189-B9917214ABC8}"/>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74908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Execution</a:t>
            </a:r>
          </a:p>
        </p:txBody>
      </p:sp>
      <p:pic>
        <p:nvPicPr>
          <p:cNvPr id="3" name="Picture 2"/>
          <p:cNvPicPr>
            <a:picLocks noChangeAspect="1"/>
          </p:cNvPicPr>
          <p:nvPr/>
        </p:nvPicPr>
        <p:blipFill>
          <a:blip r:embed="rId3"/>
          <a:stretch>
            <a:fillRect/>
          </a:stretch>
        </p:blipFill>
        <p:spPr>
          <a:xfrm>
            <a:off x="830902" y="864955"/>
            <a:ext cx="10684565" cy="4505865"/>
          </a:xfrm>
          <a:prstGeom prst="rect">
            <a:avLst/>
          </a:prstGeom>
        </p:spPr>
      </p:pic>
      <p:sp>
        <p:nvSpPr>
          <p:cNvPr id="14" name="Rounded Rectangle 6">
            <a:extLst>
              <a:ext uri="{FF2B5EF4-FFF2-40B4-BE49-F238E27FC236}">
                <a16:creationId xmlns:a16="http://schemas.microsoft.com/office/drawing/2014/main" id="{AAAC9414-E122-4197-974C-6F25A7E46A93}"/>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7">
            <a:extLst>
              <a:ext uri="{FF2B5EF4-FFF2-40B4-BE49-F238E27FC236}">
                <a16:creationId xmlns:a16="http://schemas.microsoft.com/office/drawing/2014/main" id="{305B3313-8179-49B4-A5CB-D97DD6A3803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3">
            <a:extLst>
              <a:ext uri="{FF2B5EF4-FFF2-40B4-BE49-F238E27FC236}">
                <a16:creationId xmlns:a16="http://schemas.microsoft.com/office/drawing/2014/main" id="{44A375D3-87D5-44E1-AF92-A266D290CE6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7" name="Rounded Rectangle 5">
            <a:extLst>
              <a:ext uri="{FF2B5EF4-FFF2-40B4-BE49-F238E27FC236}">
                <a16:creationId xmlns:a16="http://schemas.microsoft.com/office/drawing/2014/main" id="{6132329A-9306-43E8-96FB-B8394400CD6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8" name="Rounded Rectangle 4">
            <a:extLst>
              <a:ext uri="{FF2B5EF4-FFF2-40B4-BE49-F238E27FC236}">
                <a16:creationId xmlns:a16="http://schemas.microsoft.com/office/drawing/2014/main" id="{7CDCE2CF-43A9-4F5F-9E23-90D5C902F5C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 Engine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5" name="Picture 54">
            <a:extLst>
              <a:ext uri="{FF2B5EF4-FFF2-40B4-BE49-F238E27FC236}">
                <a16:creationId xmlns:a16="http://schemas.microsoft.com/office/drawing/2014/main" id="{82BF823A-59D3-48A0-BA8B-3A2327C8DD74}"/>
              </a:ext>
            </a:extLst>
          </p:cNvPr>
          <p:cNvPicPr>
            <a:picLocks noChangeAspect="1"/>
          </p:cNvPicPr>
          <p:nvPr/>
        </p:nvPicPr>
        <p:blipFill>
          <a:blip r:embed="rId2"/>
          <a:stretch>
            <a:fillRect/>
          </a:stretch>
        </p:blipFill>
        <p:spPr>
          <a:xfrm>
            <a:off x="259402" y="3350907"/>
            <a:ext cx="11978674" cy="2606893"/>
          </a:xfrm>
          <a:prstGeom prst="rect">
            <a:avLst/>
          </a:prstGeom>
        </p:spPr>
      </p:pic>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3"/>
          <a:stretch>
            <a:fillRect/>
          </a:stretch>
        </p:blipFill>
        <p:spPr>
          <a:xfrm>
            <a:off x="8235753" y="311959"/>
            <a:ext cx="4114800" cy="2724150"/>
          </a:xfrm>
          <a:prstGeom prst="rect">
            <a:avLst/>
          </a:prstGeom>
        </p:spPr>
      </p:pic>
    </p:spTree>
    <p:extLst>
      <p:ext uri="{BB962C8B-B14F-4D97-AF65-F5344CB8AC3E}">
        <p14:creationId xmlns:p14="http://schemas.microsoft.com/office/powerpoint/2010/main" val="323479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The Tag Bus</a:t>
            </a:r>
          </a:p>
          <a:p>
            <a:r>
              <a:rPr lang="en-US" sz="2000" dirty="0"/>
              <a:t>Engine Architecture</a:t>
            </a:r>
          </a:p>
          <a:p>
            <a:r>
              <a:rPr lang="en-US" sz="2000" dirty="0"/>
              <a:t>Module Architectures</a:t>
            </a:r>
          </a:p>
          <a:p>
            <a:r>
              <a:rPr lang="en-US" sz="2000" dirty="0"/>
              <a:t>The Configuration Editor Framework</a:t>
            </a:r>
          </a:p>
          <a:p>
            <a:endParaRPr lang="en-US" sz="2000" dirty="0"/>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Engine - Execution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have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2"/>
          <a:stretch>
            <a:fillRect/>
          </a:stretch>
        </p:blipFill>
        <p:spPr>
          <a:xfrm>
            <a:off x="4034367" y="3161105"/>
            <a:ext cx="4114800" cy="2724150"/>
          </a:xfrm>
          <a:prstGeom prst="rect">
            <a:avLst/>
          </a:prstGeom>
        </p:spPr>
      </p:pic>
      <p:sp>
        <p:nvSpPr>
          <p:cNvPr id="10" name="Rounded Rectangle 6">
            <a:extLst>
              <a:ext uri="{FF2B5EF4-FFF2-40B4-BE49-F238E27FC236}">
                <a16:creationId xmlns:a16="http://schemas.microsoft.com/office/drawing/2014/main" id="{E84A77CD-5B1D-431D-A4ED-C13E28EA3D1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4A0A6D6-0CD1-4783-94CD-66571AAF9F7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32577421-3DF6-47CA-99D6-E45F52D0DC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202557E6-E1FD-40A7-BD38-366981CD143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D84F9DD4-3BBC-4051-8E93-845E201D5DD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8797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416141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4">
            <a:extLst>
              <a:ext uri="{FF2B5EF4-FFF2-40B4-BE49-F238E27FC236}">
                <a16:creationId xmlns:a16="http://schemas.microsoft.com/office/drawing/2014/main" id="{2A20007A-2ED5-4171-9F2D-046D219E5DF6}"/>
              </a:ext>
            </a:extLst>
          </p:cNvPr>
          <p:cNvSpPr/>
          <p:nvPr/>
        </p:nvSpPr>
        <p:spPr>
          <a:xfrm>
            <a:off x="910167" y="3308941"/>
            <a:ext cx="10015132" cy="1702803"/>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7" name="Rounded Rectangle 3">
            <a:extLst>
              <a:ext uri="{FF2B5EF4-FFF2-40B4-BE49-F238E27FC236}">
                <a16:creationId xmlns:a16="http://schemas.microsoft.com/office/drawing/2014/main" id="{4B4AC64A-7F1E-4BDA-9369-F2BB8061F427}"/>
              </a:ext>
            </a:extLst>
          </p:cNvPr>
          <p:cNvSpPr/>
          <p:nvPr/>
        </p:nvSpPr>
        <p:spPr>
          <a:xfrm>
            <a:off x="910167" y="1272526"/>
            <a:ext cx="10015132" cy="170280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 name="Title 1">
            <a:extLst>
              <a:ext uri="{FF2B5EF4-FFF2-40B4-BE49-F238E27FC236}">
                <a16:creationId xmlns:a16="http://schemas.microsoft.com/office/drawing/2014/main" id="{6FA70674-494F-4B65-AB8C-080D39AF70FF}"/>
              </a:ext>
            </a:extLst>
          </p:cNvPr>
          <p:cNvSpPr>
            <a:spLocks noGrp="1"/>
          </p:cNvSpPr>
          <p:nvPr>
            <p:ph type="title"/>
          </p:nvPr>
        </p:nvSpPr>
        <p:spPr>
          <a:xfrm>
            <a:off x="605367" y="365760"/>
            <a:ext cx="10972800" cy="609600"/>
          </a:xfrm>
        </p:spPr>
        <p:txBody>
          <a:bodyPr/>
          <a:lstStyle/>
          <a:p>
            <a:r>
              <a:rPr lang="en-US" dirty="0"/>
              <a:t>Asynchronous Module</a:t>
            </a:r>
          </a:p>
        </p:txBody>
      </p:sp>
      <p:sp>
        <p:nvSpPr>
          <p:cNvPr id="7" name="Rectangle: Rounded Corners 6">
            <a:extLst>
              <a:ext uri="{FF2B5EF4-FFF2-40B4-BE49-F238E27FC236}">
                <a16:creationId xmlns:a16="http://schemas.microsoft.com/office/drawing/2014/main" id="{DE546658-809B-4314-BA5E-C6A9B2D45796}"/>
              </a:ext>
            </a:extLst>
          </p:cNvPr>
          <p:cNvSpPr/>
          <p:nvPr/>
        </p:nvSpPr>
        <p:spPr>
          <a:xfrm>
            <a:off x="1163843" y="1796564"/>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0 ms on Input Buffer</a:t>
            </a:r>
          </a:p>
          <a:p>
            <a:pPr algn="ctr"/>
            <a:r>
              <a:rPr lang="en-US" dirty="0">
                <a:solidFill>
                  <a:schemeClr val="tx1"/>
                </a:solidFill>
              </a:rPr>
              <a:t>Get DVR</a:t>
            </a:r>
          </a:p>
          <a:p>
            <a:pPr algn="ctr"/>
            <a:r>
              <a:rPr lang="en-US" dirty="0">
                <a:solidFill>
                  <a:schemeClr val="tx1"/>
                </a:solidFill>
              </a:rPr>
              <a:t>Polling</a:t>
            </a:r>
          </a:p>
        </p:txBody>
      </p:sp>
      <p:sp>
        <p:nvSpPr>
          <p:cNvPr id="8" name="Rectangle: Rounded Corners 7">
            <a:extLst>
              <a:ext uri="{FF2B5EF4-FFF2-40B4-BE49-F238E27FC236}">
                <a16:creationId xmlns:a16="http://schemas.microsoft.com/office/drawing/2014/main" id="{D62EBC76-33C6-43A7-86B7-266E138F2D40}"/>
              </a:ext>
            </a:extLst>
          </p:cNvPr>
          <p:cNvSpPr/>
          <p:nvPr/>
        </p:nvSpPr>
        <p:spPr>
          <a:xfrm>
            <a:off x="5107030" y="1796563"/>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Transfer Data</a:t>
            </a:r>
          </a:p>
        </p:txBody>
      </p:sp>
      <p:sp>
        <p:nvSpPr>
          <p:cNvPr id="9" name="Rectangle: Rounded Corners 8">
            <a:extLst>
              <a:ext uri="{FF2B5EF4-FFF2-40B4-BE49-F238E27FC236}">
                <a16:creationId xmlns:a16="http://schemas.microsoft.com/office/drawing/2014/main" id="{75B869E2-94B0-4CD9-B7F6-ED25B8F3A5D4}"/>
              </a:ext>
            </a:extLst>
          </p:cNvPr>
          <p:cNvSpPr/>
          <p:nvPr/>
        </p:nvSpPr>
        <p:spPr>
          <a:xfrm>
            <a:off x="8178477" y="1796562"/>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Command FIFO</a:t>
            </a:r>
          </a:p>
          <a:p>
            <a:pPr algn="ctr"/>
            <a:r>
              <a:rPr lang="en-US" dirty="0">
                <a:solidFill>
                  <a:schemeClr val="tx1"/>
                </a:solidFill>
              </a:rPr>
              <a:t>Polling </a:t>
            </a:r>
          </a:p>
        </p:txBody>
      </p:sp>
      <p:sp>
        <p:nvSpPr>
          <p:cNvPr id="12" name="Rectangle: Rounded Corners 11">
            <a:extLst>
              <a:ext uri="{FF2B5EF4-FFF2-40B4-BE49-F238E27FC236}">
                <a16:creationId xmlns:a16="http://schemas.microsoft.com/office/drawing/2014/main" id="{0DFC4115-A66D-4044-9B0D-A5A365788B40}"/>
              </a:ext>
            </a:extLst>
          </p:cNvPr>
          <p:cNvSpPr/>
          <p:nvPr/>
        </p:nvSpPr>
        <p:spPr>
          <a:xfrm>
            <a:off x="1163843" y="3917810"/>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-1 on Command FIFO</a:t>
            </a:r>
          </a:p>
          <a:p>
            <a:pPr algn="ctr"/>
            <a:r>
              <a:rPr lang="en-US" dirty="0">
                <a:solidFill>
                  <a:schemeClr val="tx1"/>
                </a:solidFill>
              </a:rPr>
              <a:t>Get DVR</a:t>
            </a:r>
          </a:p>
          <a:p>
            <a:pPr algn="ctr"/>
            <a:r>
              <a:rPr lang="en-US" dirty="0">
                <a:solidFill>
                  <a:schemeClr val="tx1"/>
                </a:solidFill>
              </a:rPr>
              <a:t>Blocking</a:t>
            </a:r>
          </a:p>
        </p:txBody>
      </p:sp>
      <p:sp>
        <p:nvSpPr>
          <p:cNvPr id="13" name="Rectangle: Rounded Corners 12">
            <a:extLst>
              <a:ext uri="{FF2B5EF4-FFF2-40B4-BE49-F238E27FC236}">
                <a16:creationId xmlns:a16="http://schemas.microsoft.com/office/drawing/2014/main" id="{28A067EF-268A-4997-84DC-CEA5CA7676C3}"/>
              </a:ext>
            </a:extLst>
          </p:cNvPr>
          <p:cNvSpPr/>
          <p:nvPr/>
        </p:nvSpPr>
        <p:spPr>
          <a:xfrm>
            <a:off x="5107030" y="3917809"/>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Run Module Input</a:t>
            </a:r>
          </a:p>
        </p:txBody>
      </p:sp>
      <p:sp>
        <p:nvSpPr>
          <p:cNvPr id="14" name="Rectangle: Rounded Corners 13">
            <a:extLst>
              <a:ext uri="{FF2B5EF4-FFF2-40B4-BE49-F238E27FC236}">
                <a16:creationId xmlns:a16="http://schemas.microsoft.com/office/drawing/2014/main" id="{409DC3EB-1542-4C44-AA6A-C985C948CBFA}"/>
              </a:ext>
            </a:extLst>
          </p:cNvPr>
          <p:cNvSpPr/>
          <p:nvPr/>
        </p:nvSpPr>
        <p:spPr>
          <a:xfrm>
            <a:off x="8178477" y="3917808"/>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Input Buffer</a:t>
            </a:r>
          </a:p>
          <a:p>
            <a:pPr algn="ctr"/>
            <a:r>
              <a:rPr lang="en-US" dirty="0">
                <a:solidFill>
                  <a:schemeClr val="tx1"/>
                </a:solidFill>
              </a:rPr>
              <a:t>Blocking</a:t>
            </a:r>
          </a:p>
        </p:txBody>
      </p:sp>
      <p:sp>
        <p:nvSpPr>
          <p:cNvPr id="15" name="TextBox 14">
            <a:extLst>
              <a:ext uri="{FF2B5EF4-FFF2-40B4-BE49-F238E27FC236}">
                <a16:creationId xmlns:a16="http://schemas.microsoft.com/office/drawing/2014/main" id="{E85AAE91-D932-4DA3-9D41-30E083DDE967}"/>
              </a:ext>
            </a:extLst>
          </p:cNvPr>
          <p:cNvSpPr txBox="1"/>
          <p:nvPr/>
        </p:nvSpPr>
        <p:spPr>
          <a:xfrm>
            <a:off x="1472877" y="1305492"/>
            <a:ext cx="1684796" cy="523220"/>
          </a:xfrm>
          <a:prstGeom prst="rect">
            <a:avLst/>
          </a:prstGeom>
          <a:noFill/>
        </p:spPr>
        <p:txBody>
          <a:bodyPr wrap="square" lIns="0" rIns="0" rtlCol="0">
            <a:spAutoFit/>
          </a:bodyPr>
          <a:lstStyle/>
          <a:p>
            <a:r>
              <a:rPr lang="en-US" sz="2800" b="1" dirty="0">
                <a:solidFill>
                  <a:schemeClr val="bg1"/>
                </a:solidFill>
              </a:rPr>
              <a:t>Engine</a:t>
            </a:r>
          </a:p>
        </p:txBody>
      </p:sp>
      <p:sp>
        <p:nvSpPr>
          <p:cNvPr id="16" name="TextBox 15">
            <a:extLst>
              <a:ext uri="{FF2B5EF4-FFF2-40B4-BE49-F238E27FC236}">
                <a16:creationId xmlns:a16="http://schemas.microsoft.com/office/drawing/2014/main" id="{67A7B4B6-F42E-48C0-8C36-1315A4F0CCDC}"/>
              </a:ext>
            </a:extLst>
          </p:cNvPr>
          <p:cNvSpPr txBox="1"/>
          <p:nvPr/>
        </p:nvSpPr>
        <p:spPr>
          <a:xfrm>
            <a:off x="1472877" y="3308941"/>
            <a:ext cx="3334106" cy="523220"/>
          </a:xfrm>
          <a:prstGeom prst="rect">
            <a:avLst/>
          </a:prstGeom>
          <a:noFill/>
        </p:spPr>
        <p:txBody>
          <a:bodyPr wrap="square" lIns="0" rIns="0" rtlCol="0">
            <a:spAutoFit/>
          </a:bodyPr>
          <a:lstStyle/>
          <a:p>
            <a:r>
              <a:rPr lang="en-US" sz="2800" b="1" dirty="0">
                <a:solidFill>
                  <a:schemeClr val="bg1"/>
                </a:solidFill>
              </a:rPr>
              <a:t>Async Worker</a:t>
            </a:r>
          </a:p>
        </p:txBody>
      </p:sp>
      <p:sp>
        <p:nvSpPr>
          <p:cNvPr id="24" name="Rounded Rectangle 6">
            <a:extLst>
              <a:ext uri="{FF2B5EF4-FFF2-40B4-BE49-F238E27FC236}">
                <a16:creationId xmlns:a16="http://schemas.microsoft.com/office/drawing/2014/main" id="{4294C4F4-E3CB-4BF2-9E6E-C2DED57A238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5" name="Rounded Rectangle 7">
            <a:extLst>
              <a:ext uri="{FF2B5EF4-FFF2-40B4-BE49-F238E27FC236}">
                <a16:creationId xmlns:a16="http://schemas.microsoft.com/office/drawing/2014/main" id="{2EC2333B-65E1-4ECC-AA63-66F3850DE7C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3">
            <a:extLst>
              <a:ext uri="{FF2B5EF4-FFF2-40B4-BE49-F238E27FC236}">
                <a16:creationId xmlns:a16="http://schemas.microsoft.com/office/drawing/2014/main" id="{155C0BFE-9C7F-45A5-84EB-1B783C5D17E9}"/>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7" name="Rounded Rectangle 5">
            <a:extLst>
              <a:ext uri="{FF2B5EF4-FFF2-40B4-BE49-F238E27FC236}">
                <a16:creationId xmlns:a16="http://schemas.microsoft.com/office/drawing/2014/main" id="{AF79DF78-43AD-453D-BC17-7DBBE322A5DD}"/>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8" name="Rounded Rectangle 4">
            <a:extLst>
              <a:ext uri="{FF2B5EF4-FFF2-40B4-BE49-F238E27FC236}">
                <a16:creationId xmlns:a16="http://schemas.microsoft.com/office/drawing/2014/main" id="{C3C66F7F-F01C-4D7B-841F-E752981E0FFE}"/>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452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AB03-ECC0-4D6D-B88F-C0A113EB59F0}"/>
              </a:ext>
            </a:extLst>
          </p:cNvPr>
          <p:cNvSpPr>
            <a:spLocks noGrp="1"/>
          </p:cNvSpPr>
          <p:nvPr>
            <p:ph type="title"/>
          </p:nvPr>
        </p:nvSpPr>
        <p:spPr/>
        <p:txBody>
          <a:bodyPr/>
          <a:lstStyle/>
          <a:p>
            <a:r>
              <a:rPr lang="en-US" dirty="0"/>
              <a:t>Asynchronous Modules</a:t>
            </a:r>
          </a:p>
        </p:txBody>
      </p:sp>
      <p:sp>
        <p:nvSpPr>
          <p:cNvPr id="3" name="Content Placeholder 2">
            <a:extLst>
              <a:ext uri="{FF2B5EF4-FFF2-40B4-BE49-F238E27FC236}">
                <a16:creationId xmlns:a16="http://schemas.microsoft.com/office/drawing/2014/main" id="{A2E44007-1CD1-4FD4-B785-98126E88F47D}"/>
              </a:ext>
            </a:extLst>
          </p:cNvPr>
          <p:cNvSpPr>
            <a:spLocks noGrp="1"/>
          </p:cNvSpPr>
          <p:nvPr>
            <p:ph idx="1"/>
          </p:nvPr>
        </p:nvSpPr>
        <p:spPr>
          <a:xfrm>
            <a:off x="637778" y="3856383"/>
            <a:ext cx="5550237" cy="2922104"/>
          </a:xfrm>
        </p:spPr>
        <p:txBody>
          <a:bodyPr/>
          <a:lstStyle/>
          <a:p>
            <a:r>
              <a:rPr lang="en-US" dirty="0"/>
              <a:t>Creates DVRs</a:t>
            </a:r>
          </a:p>
          <a:p>
            <a:r>
              <a:rPr lang="en-US" dirty="0"/>
              <a:t>Creates RT FIFOs</a:t>
            </a:r>
          </a:p>
          <a:p>
            <a:pPr lvl="1"/>
            <a:r>
              <a:rPr lang="en-US" dirty="0"/>
              <a:t>Command FIFO</a:t>
            </a:r>
          </a:p>
          <a:p>
            <a:pPr lvl="1"/>
            <a:r>
              <a:rPr lang="en-US" dirty="0"/>
              <a:t>Input, Output and Process Buffer</a:t>
            </a:r>
          </a:p>
          <a:p>
            <a:r>
              <a:rPr lang="en-US" dirty="0"/>
              <a:t>Launches Asynchronous Worker</a:t>
            </a:r>
          </a:p>
        </p:txBody>
      </p:sp>
      <p:pic>
        <p:nvPicPr>
          <p:cNvPr id="5" name="Picture 4">
            <a:extLst>
              <a:ext uri="{FF2B5EF4-FFF2-40B4-BE49-F238E27FC236}">
                <a16:creationId xmlns:a16="http://schemas.microsoft.com/office/drawing/2014/main" id="{E945592E-9FAC-4D4A-B945-2AFA0AE49D1E}"/>
              </a:ext>
            </a:extLst>
          </p:cNvPr>
          <p:cNvPicPr>
            <a:picLocks noChangeAspect="1"/>
          </p:cNvPicPr>
          <p:nvPr/>
        </p:nvPicPr>
        <p:blipFill>
          <a:blip r:embed="rId3"/>
          <a:stretch>
            <a:fillRect/>
          </a:stretch>
        </p:blipFill>
        <p:spPr>
          <a:xfrm>
            <a:off x="10089639" y="4128951"/>
            <a:ext cx="1049547" cy="1049547"/>
          </a:xfrm>
          <a:prstGeom prst="rect">
            <a:avLst/>
          </a:prstGeom>
        </p:spPr>
      </p:pic>
      <p:pic>
        <p:nvPicPr>
          <p:cNvPr id="8" name="Picture 7">
            <a:extLst>
              <a:ext uri="{FF2B5EF4-FFF2-40B4-BE49-F238E27FC236}">
                <a16:creationId xmlns:a16="http://schemas.microsoft.com/office/drawing/2014/main" id="{FB5F4075-4109-4A50-9CAD-95A2D4897B9C}"/>
              </a:ext>
            </a:extLst>
          </p:cNvPr>
          <p:cNvPicPr>
            <a:picLocks noChangeAspect="1"/>
          </p:cNvPicPr>
          <p:nvPr/>
        </p:nvPicPr>
        <p:blipFill>
          <a:blip r:embed="rId4"/>
          <a:stretch>
            <a:fillRect/>
          </a:stretch>
        </p:blipFill>
        <p:spPr>
          <a:xfrm>
            <a:off x="272272" y="1362178"/>
            <a:ext cx="11582400" cy="2494205"/>
          </a:xfrm>
          <a:prstGeom prst="rect">
            <a:avLst/>
          </a:prstGeom>
        </p:spPr>
      </p:pic>
      <p:sp>
        <p:nvSpPr>
          <p:cNvPr id="12" name="Rounded Rectangle 6">
            <a:extLst>
              <a:ext uri="{FF2B5EF4-FFF2-40B4-BE49-F238E27FC236}">
                <a16:creationId xmlns:a16="http://schemas.microsoft.com/office/drawing/2014/main" id="{8550136F-6FE7-4C12-9B50-4CFD5F9D449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E4AD55CE-5FBA-43C5-AFEB-8F82BC85C100}"/>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637780D1-C4DC-4D79-8EE8-FA7B11E6EE6A}"/>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CEF85812-B562-4668-9890-5D1F257F4DCF}"/>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547568B8-CBEE-4D0B-80F8-372D1B19044D}"/>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37103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4F6-B078-440E-A62C-88BAF7EB30E4}"/>
              </a:ext>
            </a:extLst>
          </p:cNvPr>
          <p:cNvSpPr>
            <a:spLocks noGrp="1"/>
          </p:cNvSpPr>
          <p:nvPr>
            <p:ph type="title"/>
          </p:nvPr>
        </p:nvSpPr>
        <p:spPr/>
        <p:txBody>
          <a:bodyPr/>
          <a:lstStyle/>
          <a:p>
            <a:r>
              <a:rPr lang="en-US" dirty="0"/>
              <a:t>Asynchronous Module</a:t>
            </a:r>
          </a:p>
        </p:txBody>
      </p:sp>
      <p:pic>
        <p:nvPicPr>
          <p:cNvPr id="12" name="Content Placeholder 11">
            <a:extLst>
              <a:ext uri="{FF2B5EF4-FFF2-40B4-BE49-F238E27FC236}">
                <a16:creationId xmlns:a16="http://schemas.microsoft.com/office/drawing/2014/main" id="{09277822-CD7A-4B4E-BBE3-F36CEC261002}"/>
              </a:ext>
            </a:extLst>
          </p:cNvPr>
          <p:cNvPicPr>
            <a:picLocks noGrp="1" noChangeAspect="1"/>
          </p:cNvPicPr>
          <p:nvPr>
            <p:ph idx="1"/>
          </p:nvPr>
        </p:nvPicPr>
        <p:blipFill>
          <a:blip r:embed="rId3"/>
          <a:stretch>
            <a:fillRect/>
          </a:stretch>
        </p:blipFill>
        <p:spPr>
          <a:xfrm>
            <a:off x="604838" y="1492878"/>
            <a:ext cx="10972800" cy="3861132"/>
          </a:xfrm>
          <a:prstGeom prst="rect">
            <a:avLst/>
          </a:prstGeom>
        </p:spPr>
      </p:pic>
      <p:sp>
        <p:nvSpPr>
          <p:cNvPr id="9" name="Rounded Rectangle 6">
            <a:extLst>
              <a:ext uri="{FF2B5EF4-FFF2-40B4-BE49-F238E27FC236}">
                <a16:creationId xmlns:a16="http://schemas.microsoft.com/office/drawing/2014/main" id="{44437719-5EB1-48A6-A574-9B2D08C163F4}"/>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AAE9E4B5-D91E-48EE-B739-224E310AA2A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63042F9-A794-4B6A-BD11-9391C263AAB3}"/>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6F6365BA-0C8C-4636-B574-40DEA0B1D1C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CF722CB5-DCDA-4D92-89A1-59BB583F21E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7854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E31E7-2ECA-4A1A-B5D0-10527AF37607}"/>
              </a:ext>
            </a:extLst>
          </p:cNvPr>
          <p:cNvSpPr>
            <a:spLocks noGrp="1"/>
          </p:cNvSpPr>
          <p:nvPr>
            <p:ph type="body" sz="quarter" idx="10"/>
          </p:nvPr>
        </p:nvSpPr>
        <p:spPr/>
        <p:txBody>
          <a:bodyPr/>
          <a:lstStyle/>
          <a:p>
            <a:r>
              <a:rPr lang="en-US" dirty="0"/>
              <a:t>Modules</a:t>
            </a:r>
          </a:p>
        </p:txBody>
      </p:sp>
    </p:spTree>
    <p:extLst>
      <p:ext uri="{BB962C8B-B14F-4D97-AF65-F5344CB8AC3E}">
        <p14:creationId xmlns:p14="http://schemas.microsoft.com/office/powerpoint/2010/main" val="1576162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1"/>
            <a:ext cx="5696930" cy="5201073"/>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11" name="Rounded Rectangle 6">
            <a:extLst>
              <a:ext uri="{FF2B5EF4-FFF2-40B4-BE49-F238E27FC236}">
                <a16:creationId xmlns:a16="http://schemas.microsoft.com/office/drawing/2014/main" id="{2B20C985-97C7-4BD2-9215-C7C3EDD19C0D}"/>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7">
            <a:extLst>
              <a:ext uri="{FF2B5EF4-FFF2-40B4-BE49-F238E27FC236}">
                <a16:creationId xmlns:a16="http://schemas.microsoft.com/office/drawing/2014/main" id="{25E6D5E9-7C7A-4C51-BBDB-DEE1863C57F1}"/>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3">
            <a:extLst>
              <a:ext uri="{FF2B5EF4-FFF2-40B4-BE49-F238E27FC236}">
                <a16:creationId xmlns:a16="http://schemas.microsoft.com/office/drawing/2014/main" id="{98A7F195-4500-4673-B7B1-0B48AF0363C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4" name="Rounded Rectangle 5">
            <a:extLst>
              <a:ext uri="{FF2B5EF4-FFF2-40B4-BE49-F238E27FC236}">
                <a16:creationId xmlns:a16="http://schemas.microsoft.com/office/drawing/2014/main" id="{4D910288-5EF4-4D82-8158-E5423306FA2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5" name="Rounded Rectangle 4">
            <a:extLst>
              <a:ext uri="{FF2B5EF4-FFF2-40B4-BE49-F238E27FC236}">
                <a16:creationId xmlns:a16="http://schemas.microsoft.com/office/drawing/2014/main" id="{0D92C6D9-4ACA-446E-A755-FA0A0EEF7520}"/>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graphicFrame>
        <p:nvGraphicFramePr>
          <p:cNvPr id="16" name="Content Placeholder 4">
            <a:extLst>
              <a:ext uri="{FF2B5EF4-FFF2-40B4-BE49-F238E27FC236}">
                <a16:creationId xmlns:a16="http://schemas.microsoft.com/office/drawing/2014/main" id="{3ACADE37-2374-4916-B39A-43C0BF2903B6}"/>
              </a:ext>
            </a:extLst>
          </p:cNvPr>
          <p:cNvGraphicFramePr>
            <a:graphicFrameLocks/>
          </p:cNvGraphicFramePr>
          <p:nvPr>
            <p:extLst>
              <p:ext uri="{D42A27DB-BD31-4B8C-83A1-F6EECF244321}">
                <p14:modId xmlns:p14="http://schemas.microsoft.com/office/powerpoint/2010/main" val="129248783"/>
              </p:ext>
            </p:extLst>
          </p:nvPr>
        </p:nvGraphicFramePr>
        <p:xfrm>
          <a:off x="595095" y="1124774"/>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58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graphicFrame>
        <p:nvGraphicFramePr>
          <p:cNvPr id="11" name="Content Placeholder 4">
            <a:extLst>
              <a:ext uri="{FF2B5EF4-FFF2-40B4-BE49-F238E27FC236}">
                <a16:creationId xmlns:a16="http://schemas.microsoft.com/office/drawing/2014/main" id="{E5BD9A78-76B0-4E4C-9AFA-F1CC00DD06FE}"/>
              </a:ext>
            </a:extLst>
          </p:cNvPr>
          <p:cNvGraphicFramePr>
            <a:graphicFrameLocks/>
          </p:cNvGraphicFramePr>
          <p:nvPr>
            <p:extLst>
              <p:ext uri="{D42A27DB-BD31-4B8C-83A1-F6EECF244321}">
                <p14:modId xmlns:p14="http://schemas.microsoft.com/office/powerpoint/2010/main" val="2224804044"/>
              </p:ext>
            </p:extLst>
          </p:nvPr>
        </p:nvGraphicFramePr>
        <p:xfrm>
          <a:off x="595095" y="1124774"/>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6">
            <a:extLst>
              <a:ext uri="{FF2B5EF4-FFF2-40B4-BE49-F238E27FC236}">
                <a16:creationId xmlns:a16="http://schemas.microsoft.com/office/drawing/2014/main" id="{C2612EA3-533B-4983-BA3E-FDB326FF5B1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AB3E312D-87AA-418F-8D2C-804AF057CD5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4D46D05-108B-4C16-9638-2609DA9BB45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B7A61F4B-EF67-4642-B85B-5891115D018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396538E6-6F64-4E34-AD17-662863D2D318}"/>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40075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1A110B39-51C6-4B62-8A7A-AD4E8C7B16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7631913-6F9A-4427-9E60-0E6ACB3519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8CFC491E-1BE1-48D4-A198-9A50BD920FD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88D9A6DE-FD45-4988-B4B4-21ED798F6C3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40EF912-CAC9-469F-A51A-E3A7CFA7A372}"/>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C608-12F8-46E5-B352-CD1FDB57B09A}"/>
              </a:ext>
            </a:extLst>
          </p:cNvPr>
          <p:cNvSpPr>
            <a:spLocks noGrp="1"/>
          </p:cNvSpPr>
          <p:nvPr>
            <p:ph type="title"/>
          </p:nvPr>
        </p:nvSpPr>
        <p:spPr/>
        <p:txBody>
          <a:bodyPr/>
          <a:lstStyle/>
          <a:p>
            <a:r>
              <a:rPr lang="en-US" dirty="0"/>
              <a:t>Module Runtime Test Harness Example</a:t>
            </a:r>
          </a:p>
        </p:txBody>
      </p:sp>
      <p:pic>
        <p:nvPicPr>
          <p:cNvPr id="4" name="Content Placeholder 6">
            <a:extLst>
              <a:ext uri="{FF2B5EF4-FFF2-40B4-BE49-F238E27FC236}">
                <a16:creationId xmlns:a16="http://schemas.microsoft.com/office/drawing/2014/main" id="{AC999B3F-3466-485C-A45C-0B6C3881A67B}"/>
              </a:ext>
            </a:extLst>
          </p:cNvPr>
          <p:cNvPicPr>
            <a:picLocks noGrp="1" noChangeAspect="1"/>
          </p:cNvPicPr>
          <p:nvPr>
            <p:ph idx="1"/>
          </p:nvPr>
        </p:nvPicPr>
        <p:blipFill>
          <a:blip r:embed="rId3"/>
          <a:stretch>
            <a:fillRect/>
          </a:stretch>
        </p:blipFill>
        <p:spPr>
          <a:xfrm>
            <a:off x="2519363" y="1904206"/>
            <a:ext cx="7143750" cy="3038475"/>
          </a:xfrm>
          <a:prstGeom prst="rect">
            <a:avLst/>
          </a:prstGeom>
        </p:spPr>
      </p:pic>
      <p:sp>
        <p:nvSpPr>
          <p:cNvPr id="10" name="Rounded Rectangle 6">
            <a:extLst>
              <a:ext uri="{FF2B5EF4-FFF2-40B4-BE49-F238E27FC236}">
                <a16:creationId xmlns:a16="http://schemas.microsoft.com/office/drawing/2014/main" id="{ABCE2BE2-2628-49CB-A5D4-E30D40B5C6A9}"/>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F518037A-F706-47C3-92FA-682880D02961}"/>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4ED41023-F040-4592-BE40-41A52EEB8CD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7A5F59B1-C8EB-41F1-BEA0-C2565DC865A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A45265EB-821D-4771-8C8E-6743811E2B14}"/>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09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16">
            <a:extLst>
              <a:ext uri="{FF2B5EF4-FFF2-40B4-BE49-F238E27FC236}">
                <a16:creationId xmlns:a16="http://schemas.microsoft.com/office/drawing/2014/main" id="{3673B92D-C9A5-4E6E-9E7F-1779517C50B8}"/>
              </a:ext>
            </a:extLst>
          </p:cNvPr>
          <p:cNvSpPr/>
          <p:nvPr/>
        </p:nvSpPr>
        <p:spPr>
          <a:xfrm rot="10800000">
            <a:off x="7979611" y="3546976"/>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6">
            <a:extLst>
              <a:ext uri="{FF2B5EF4-FFF2-40B4-BE49-F238E27FC236}">
                <a16:creationId xmlns:a16="http://schemas.microsoft.com/office/drawing/2014/main" id="{A8643B70-05BD-4974-8472-A14422B05AC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7">
            <a:extLst>
              <a:ext uri="{FF2B5EF4-FFF2-40B4-BE49-F238E27FC236}">
                <a16:creationId xmlns:a16="http://schemas.microsoft.com/office/drawing/2014/main" id="{4C1CDFAA-B545-490C-9953-4994F964FD2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7" name="Rounded Rectangle 3">
            <a:extLst>
              <a:ext uri="{FF2B5EF4-FFF2-40B4-BE49-F238E27FC236}">
                <a16:creationId xmlns:a16="http://schemas.microsoft.com/office/drawing/2014/main" id="{4B704169-5567-42AD-90C8-FF750C8C00CB}"/>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8" name="Rounded Rectangle 5">
            <a:extLst>
              <a:ext uri="{FF2B5EF4-FFF2-40B4-BE49-F238E27FC236}">
                <a16:creationId xmlns:a16="http://schemas.microsoft.com/office/drawing/2014/main" id="{7D7ACB46-DA38-43E6-85C2-A9FC83EDE53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9" name="Rounded Rectangle 4">
            <a:extLst>
              <a:ext uri="{FF2B5EF4-FFF2-40B4-BE49-F238E27FC236}">
                <a16:creationId xmlns:a16="http://schemas.microsoft.com/office/drawing/2014/main" id="{D00CB272-2209-46CC-A948-89F87E8E92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4148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pic>
        <p:nvPicPr>
          <p:cNvPr id="19" name="Picture 18">
            <a:extLst>
              <a:ext uri="{FF2B5EF4-FFF2-40B4-BE49-F238E27FC236}">
                <a16:creationId xmlns:a16="http://schemas.microsoft.com/office/drawing/2014/main" id="{58FE26E9-02B3-41D8-9744-CBF4FB373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61" y="1271691"/>
            <a:ext cx="8212340" cy="4529449"/>
          </a:xfrm>
          <a:prstGeom prst="rect">
            <a:avLst/>
          </a:prstGeom>
        </p:spPr>
      </p:pic>
      <p:sp>
        <p:nvSpPr>
          <p:cNvPr id="9" name="Rounded Rectangle 6">
            <a:extLst>
              <a:ext uri="{FF2B5EF4-FFF2-40B4-BE49-F238E27FC236}">
                <a16:creationId xmlns:a16="http://schemas.microsoft.com/office/drawing/2014/main" id="{9AA1194D-E4B6-470A-9B68-9B3087407A0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C0624F4-67DE-4F82-A3B5-FFADC53A749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C5D337E9-313B-435B-B177-9215A83FA590}"/>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FC9EF313-2603-4F11-A54F-B039C49C8D83}"/>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C60D8480-90E3-49E9-8413-EB2184A79F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618194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
        <p:nvSpPr>
          <p:cNvPr id="9" name="Rounded Rectangle 6">
            <a:extLst>
              <a:ext uri="{FF2B5EF4-FFF2-40B4-BE49-F238E27FC236}">
                <a16:creationId xmlns:a16="http://schemas.microsoft.com/office/drawing/2014/main" id="{4F54AE16-44B1-4554-824D-CFFFBAB89907}"/>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8452B97-F825-4E8D-A4C0-F39D117D2D4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31FF8391-228A-46C6-98CB-3A385AC4B25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CA94C8AD-C2BB-45CE-A845-F389FA7DEA1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F26FCBAA-D2B4-4B18-9F51-DEDD657C29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71563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a:t>
            </a:r>
          </a:p>
          <a:p>
            <a:pPr lvl="1"/>
            <a:r>
              <a:rPr lang="en-US" baseline="0" dirty="0"/>
              <a:t>Add parameters to the Window</a:t>
            </a:r>
          </a:p>
          <a:p>
            <a:pPr lvl="1"/>
            <a:r>
              <a:rPr lang="en-US" baseline="0" dirty="0"/>
              <a:t>Add parameters to Configuration Class</a:t>
            </a:r>
          </a:p>
          <a:p>
            <a:pPr lvl="1"/>
            <a:r>
              <a:rPr lang="en-US" dirty="0"/>
              <a:t>Implement To and From String</a:t>
            </a:r>
            <a:endParaRPr lang="en-US" baseline="0" dirty="0"/>
          </a:p>
          <a:p>
            <a:pPr lvl="0"/>
            <a:r>
              <a:rPr lang="en-US" dirty="0"/>
              <a:t>Editor Class</a:t>
            </a:r>
          </a:p>
          <a:p>
            <a:pPr lvl="1"/>
            <a:r>
              <a:rPr lang="en-US" dirty="0"/>
              <a:t>Define Lines to tie Channel information to Module </a:t>
            </a:r>
            <a:r>
              <a:rPr lang="en-US" dirty="0" err="1"/>
              <a:t>behaviour</a:t>
            </a:r>
            <a:endParaRPr lang="en-US" dirty="0"/>
          </a:p>
          <a:p>
            <a:pPr lvl="0"/>
            <a:r>
              <a:rPr lang="en-US" dirty="0"/>
              <a:t>Runtime</a:t>
            </a:r>
          </a:p>
          <a:p>
            <a:pPr lvl="1"/>
            <a:r>
              <a:rPr lang="en-US" dirty="0"/>
              <a:t>Implement User Input.vi, User Process.vi, and/or User Output.vi with custom logic</a:t>
            </a:r>
          </a:p>
          <a:p>
            <a:pPr lvl="1"/>
            <a:endParaRPr lang="en-US" dirty="0"/>
          </a:p>
          <a:p>
            <a:pPr lvl="1"/>
            <a:endParaRPr lang="en-US" dirty="0"/>
          </a:p>
        </p:txBody>
      </p:sp>
      <p:sp>
        <p:nvSpPr>
          <p:cNvPr id="9" name="Rounded Rectangle 6">
            <a:extLst>
              <a:ext uri="{FF2B5EF4-FFF2-40B4-BE49-F238E27FC236}">
                <a16:creationId xmlns:a16="http://schemas.microsoft.com/office/drawing/2014/main" id="{C55B5A04-1C12-43D2-9183-DE0F970B8AD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59FC683F-42A7-40E4-BC41-7209478653AA}"/>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7CD17A4F-1EF0-405A-BF6A-2F0C19BD0489}"/>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79253B03-A6D8-4A73-A9A6-C465767498E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847FD233-0894-437C-ABC2-29FFBF350DD9}"/>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76796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46678E-61AD-4F84-9755-BD10F72A5D75}"/>
              </a:ext>
            </a:extLst>
          </p:cNvPr>
          <p:cNvSpPr>
            <a:spLocks noGrp="1"/>
          </p:cNvSpPr>
          <p:nvPr>
            <p:ph type="body" sz="quarter" idx="10"/>
          </p:nvPr>
        </p:nvSpPr>
        <p:spPr/>
        <p:txBody>
          <a:bodyPr/>
          <a:lstStyle/>
          <a:p>
            <a:r>
              <a:rPr lang="en-US" dirty="0"/>
              <a:t>Configuration Editor</a:t>
            </a:r>
          </a:p>
        </p:txBody>
      </p:sp>
    </p:spTree>
    <p:extLst>
      <p:ext uri="{BB962C8B-B14F-4D97-AF65-F5344CB8AC3E}">
        <p14:creationId xmlns:p14="http://schemas.microsoft.com/office/powerpoint/2010/main" val="2524145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11" name="Rounded Rectangle 6">
            <a:extLst>
              <a:ext uri="{FF2B5EF4-FFF2-40B4-BE49-F238E27FC236}">
                <a16:creationId xmlns:a16="http://schemas.microsoft.com/office/drawing/2014/main" id="{2495BE28-EC20-458D-B9D9-FFDF557E12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E58CFB6-8826-4F26-BB9A-07C0601E4B32}"/>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43039D54-8798-431C-A9C5-3150720F9436}"/>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7301EE25-2807-445B-A659-334B6832DB8C}"/>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ABEC0B7A-2520-4EBA-80A3-4E20AA8A1EA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pic>
        <p:nvPicPr>
          <p:cNvPr id="14" name="Content Placeholder 13">
            <a:extLst>
              <a:ext uri="{FF2B5EF4-FFF2-40B4-BE49-F238E27FC236}">
                <a16:creationId xmlns:a16="http://schemas.microsoft.com/office/drawing/2014/main" id="{F21E6B09-150A-4A84-9FF5-FC0ED6AEF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083" y="1176327"/>
            <a:ext cx="8185967" cy="4198808"/>
          </a:xfrm>
        </p:spPr>
      </p:pic>
      <p:sp>
        <p:nvSpPr>
          <p:cNvPr id="9" name="Rounded Rectangle 6">
            <a:extLst>
              <a:ext uri="{FF2B5EF4-FFF2-40B4-BE49-F238E27FC236}">
                <a16:creationId xmlns:a16="http://schemas.microsoft.com/office/drawing/2014/main" id="{FAD94B93-130E-4839-B3E1-983A9B09BDF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6E87A073-3DF3-4453-9C62-F4189D37A416}"/>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E97D85E9-7032-434D-BE36-27852102FBD5}"/>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A6B948D4-A971-4706-9689-68E5D040DB05}"/>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269950BE-5052-4714-B4E6-7F9B22284BD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90984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723-B1E7-4D07-9A97-AF71B0471928}"/>
              </a:ext>
            </a:extLst>
          </p:cNvPr>
          <p:cNvSpPr>
            <a:spLocks noGrp="1"/>
          </p:cNvSpPr>
          <p:nvPr>
            <p:ph type="title"/>
          </p:nvPr>
        </p:nvSpPr>
        <p:spPr/>
        <p:txBody>
          <a:bodyPr/>
          <a:lstStyle/>
          <a:p>
            <a:r>
              <a:rPr lang="en-US" dirty="0"/>
              <a:t>Text to objects DVR</a:t>
            </a:r>
          </a:p>
        </p:txBody>
      </p:sp>
      <p:sp>
        <p:nvSpPr>
          <p:cNvPr id="3" name="Content Placeholder 2">
            <a:extLst>
              <a:ext uri="{FF2B5EF4-FFF2-40B4-BE49-F238E27FC236}">
                <a16:creationId xmlns:a16="http://schemas.microsoft.com/office/drawing/2014/main" id="{C0D6B184-09C1-4165-8B17-5C9EA6F903BA}"/>
              </a:ext>
            </a:extLst>
          </p:cNvPr>
          <p:cNvSpPr>
            <a:spLocks noGrp="1"/>
          </p:cNvSpPr>
          <p:nvPr>
            <p:ph idx="1"/>
          </p:nvPr>
        </p:nvSpPr>
        <p:spPr>
          <a:xfrm>
            <a:off x="637778" y="1121384"/>
            <a:ext cx="10739835" cy="1464654"/>
          </a:xfrm>
        </p:spPr>
        <p:txBody>
          <a:bodyPr/>
          <a:lstStyle/>
          <a:p>
            <a:r>
              <a:rPr lang="en-US" dirty="0"/>
              <a:t>This Feature is from CEF (Configuration Editor Framework)</a:t>
            </a:r>
          </a:p>
          <a:p>
            <a:r>
              <a:rPr lang="en-US" dirty="0"/>
              <a:t>Allows accessing objects from a string store on a tree</a:t>
            </a:r>
          </a:p>
        </p:txBody>
      </p:sp>
      <p:pic>
        <p:nvPicPr>
          <p:cNvPr id="4" name="Picture 3">
            <a:extLst>
              <a:ext uri="{FF2B5EF4-FFF2-40B4-BE49-F238E27FC236}">
                <a16:creationId xmlns:a16="http://schemas.microsoft.com/office/drawing/2014/main" id="{F7236613-2576-4583-AA2B-89840DFFCDAA}"/>
              </a:ext>
            </a:extLst>
          </p:cNvPr>
          <p:cNvPicPr>
            <a:picLocks noChangeAspect="1"/>
          </p:cNvPicPr>
          <p:nvPr/>
        </p:nvPicPr>
        <p:blipFill>
          <a:blip r:embed="rId3"/>
          <a:stretch>
            <a:fillRect/>
          </a:stretch>
        </p:blipFill>
        <p:spPr>
          <a:xfrm>
            <a:off x="5506771" y="2830499"/>
            <a:ext cx="6719698" cy="2360306"/>
          </a:xfrm>
          <a:prstGeom prst="rect">
            <a:avLst/>
          </a:prstGeom>
        </p:spPr>
      </p:pic>
      <p:pic>
        <p:nvPicPr>
          <p:cNvPr id="5" name="Picture 4">
            <a:extLst>
              <a:ext uri="{FF2B5EF4-FFF2-40B4-BE49-F238E27FC236}">
                <a16:creationId xmlns:a16="http://schemas.microsoft.com/office/drawing/2014/main" id="{A3D39C12-1E14-4A06-8F51-AB11F6B2D1F2}"/>
              </a:ext>
            </a:extLst>
          </p:cNvPr>
          <p:cNvPicPr>
            <a:picLocks noChangeAspect="1"/>
          </p:cNvPicPr>
          <p:nvPr/>
        </p:nvPicPr>
        <p:blipFill rotWithShape="1">
          <a:blip r:embed="rId4"/>
          <a:srcRect l="57595"/>
          <a:stretch/>
        </p:blipFill>
        <p:spPr>
          <a:xfrm>
            <a:off x="1609725" y="2574899"/>
            <a:ext cx="319087" cy="314325"/>
          </a:xfrm>
          <a:prstGeom prst="rect">
            <a:avLst/>
          </a:prstGeom>
        </p:spPr>
      </p:pic>
      <p:pic>
        <p:nvPicPr>
          <p:cNvPr id="6" name="Picture 5">
            <a:extLst>
              <a:ext uri="{FF2B5EF4-FFF2-40B4-BE49-F238E27FC236}">
                <a16:creationId xmlns:a16="http://schemas.microsoft.com/office/drawing/2014/main" id="{EAE75E9D-55B6-468F-AA3A-2582909059ED}"/>
              </a:ext>
            </a:extLst>
          </p:cNvPr>
          <p:cNvPicPr>
            <a:picLocks noChangeAspect="1"/>
          </p:cNvPicPr>
          <p:nvPr/>
        </p:nvPicPr>
        <p:blipFill>
          <a:blip r:embed="rId5"/>
          <a:stretch>
            <a:fillRect/>
          </a:stretch>
        </p:blipFill>
        <p:spPr>
          <a:xfrm>
            <a:off x="719667" y="3119548"/>
            <a:ext cx="3695700" cy="1543050"/>
          </a:xfrm>
          <a:prstGeom prst="rect">
            <a:avLst/>
          </a:prstGeom>
        </p:spPr>
      </p:pic>
      <p:pic>
        <p:nvPicPr>
          <p:cNvPr id="7" name="Picture 6">
            <a:extLst>
              <a:ext uri="{FF2B5EF4-FFF2-40B4-BE49-F238E27FC236}">
                <a16:creationId xmlns:a16="http://schemas.microsoft.com/office/drawing/2014/main" id="{87A399D5-41B0-44B6-9168-5823017AD9BF}"/>
              </a:ext>
            </a:extLst>
          </p:cNvPr>
          <p:cNvPicPr>
            <a:picLocks noChangeAspect="1"/>
          </p:cNvPicPr>
          <p:nvPr/>
        </p:nvPicPr>
        <p:blipFill rotWithShape="1">
          <a:blip r:embed="rId4"/>
          <a:srcRect r="51899"/>
          <a:stretch/>
        </p:blipFill>
        <p:spPr>
          <a:xfrm>
            <a:off x="7177087" y="2659856"/>
            <a:ext cx="361951" cy="314325"/>
          </a:xfrm>
          <a:prstGeom prst="rect">
            <a:avLst/>
          </a:prstGeom>
        </p:spPr>
      </p:pic>
      <p:pic>
        <p:nvPicPr>
          <p:cNvPr id="8" name="Picture 7">
            <a:extLst>
              <a:ext uri="{FF2B5EF4-FFF2-40B4-BE49-F238E27FC236}">
                <a16:creationId xmlns:a16="http://schemas.microsoft.com/office/drawing/2014/main" id="{FEC95388-F093-4A91-BB3E-4C3DDB51F3B9}"/>
              </a:ext>
            </a:extLst>
          </p:cNvPr>
          <p:cNvPicPr>
            <a:picLocks noChangeAspect="1"/>
          </p:cNvPicPr>
          <p:nvPr/>
        </p:nvPicPr>
        <p:blipFill>
          <a:blip r:embed="rId6"/>
          <a:stretch>
            <a:fillRect/>
          </a:stretch>
        </p:blipFill>
        <p:spPr>
          <a:xfrm>
            <a:off x="3776663" y="5486399"/>
            <a:ext cx="4305300" cy="733425"/>
          </a:xfrm>
          <a:prstGeom prst="rect">
            <a:avLst/>
          </a:prstGeom>
        </p:spPr>
      </p:pic>
    </p:spTree>
    <p:extLst>
      <p:ext uri="{BB962C8B-B14F-4D97-AF65-F5344CB8AC3E}">
        <p14:creationId xmlns:p14="http://schemas.microsoft.com/office/powerpoint/2010/main" val="156480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Tag Bus</a:t>
            </a:r>
          </a:p>
        </p:txBody>
      </p:sp>
    </p:spTree>
    <p:extLst>
      <p:ext uri="{BB962C8B-B14F-4D97-AF65-F5344CB8AC3E}">
        <p14:creationId xmlns:p14="http://schemas.microsoft.com/office/powerpoint/2010/main" val="373495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Package Dependency Diagram</a:t>
            </a:r>
          </a:p>
        </p:txBody>
      </p:sp>
      <p:sp>
        <p:nvSpPr>
          <p:cNvPr id="4" name="Content Placeholder 3">
            <a:extLst>
              <a:ext uri="{FF2B5EF4-FFF2-40B4-BE49-F238E27FC236}">
                <a16:creationId xmlns:a16="http://schemas.microsoft.com/office/drawing/2014/main" id="{B048BDAB-5A13-4A81-BB9F-38C6533E6A60}"/>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8AA84B4-0178-4650-B558-BC2EFEDD57DB}"/>
              </a:ext>
            </a:extLst>
          </p:cNvPr>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630382" y="2831515"/>
            <a:ext cx="10561618" cy="4026485"/>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59039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385208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03567" y="3278777"/>
            <a:ext cx="9388433" cy="3579223"/>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876800" y="2163823"/>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DCAF 5 min 2018</Template>
  <TotalTime>1508</TotalTime>
  <Words>1601</Words>
  <Application>Microsoft Office PowerPoint</Application>
  <PresentationFormat>Widescreen</PresentationFormat>
  <Paragraphs>352</Paragraphs>
  <Slides>37</Slides>
  <Notes>24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Helvetica Neue Light</vt:lpstr>
      <vt:lpstr>Univers LT Std 45 Light</vt:lpstr>
      <vt:lpstr>Wingdings</vt:lpstr>
      <vt:lpstr>NIExTemplate</vt:lpstr>
      <vt:lpstr>Distributed Control and Automation Framework (DCAF)</vt:lpstr>
      <vt:lpstr>Agenda</vt:lpstr>
      <vt:lpstr>DCAF Components</vt:lpstr>
      <vt:lpstr>PowerPoint Presentation</vt:lpstr>
      <vt:lpstr>DCAF Package Dependency Diagram</vt:lpstr>
      <vt:lpstr>Tag Bus</vt:lpstr>
      <vt:lpstr>Tag Bus</vt:lpstr>
      <vt:lpstr>Tag Bus - Data Dictionary</vt:lpstr>
      <vt:lpstr>Tag Bus</vt:lpstr>
      <vt:lpstr>Tag Bus - Duplication</vt:lpstr>
      <vt:lpstr>PowerPoint Presentation</vt:lpstr>
      <vt:lpstr>DCAF Engine</vt:lpstr>
      <vt:lpstr>DCAF Engine - Simplified</vt:lpstr>
      <vt:lpstr>DCAF Engine - Simplified</vt:lpstr>
      <vt:lpstr>DCAF Engine - Asynchronous Modules</vt:lpstr>
      <vt:lpstr>DCAF Engine</vt:lpstr>
      <vt:lpstr>Engine Execution Model</vt:lpstr>
      <vt:lpstr>DCAF Engine - Execution</vt:lpstr>
      <vt:lpstr>DCAF Execution Engine Interface</vt:lpstr>
      <vt:lpstr>DCAF Engine - Execution Interface</vt:lpstr>
      <vt:lpstr>DCAF Engine - Asynchronous Modules</vt:lpstr>
      <vt:lpstr>Asynchronous Module</vt:lpstr>
      <vt:lpstr>Asynchronous Modules</vt:lpstr>
      <vt:lpstr>Asynchronous Module</vt:lpstr>
      <vt:lpstr>PowerPoint Presentation</vt:lpstr>
      <vt:lpstr>Module Components</vt:lpstr>
      <vt:lpstr>Module Components</vt:lpstr>
      <vt:lpstr>Module Runtime</vt:lpstr>
      <vt:lpstr>Module Runtime Test Harness Example</vt:lpstr>
      <vt:lpstr>What is the module doing?</vt:lpstr>
      <vt:lpstr>What is the module doing?</vt:lpstr>
      <vt:lpstr>Static Module</vt:lpstr>
      <vt:lpstr>Dynamic Module</vt:lpstr>
      <vt:lpstr>PowerPoint Presentation</vt:lpstr>
      <vt:lpstr>Configuration Editor Framework (CEF)</vt:lpstr>
      <vt:lpstr>Configuration Editor Framework (CEF)</vt:lpstr>
      <vt:lpstr>Text to objects DVR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Components</dc:title>
  <dc:creator>Benjamin Celis</dc:creator>
  <cp:lastModifiedBy>Benjamin Celis</cp:lastModifiedBy>
  <cp:revision>50</cp:revision>
  <dcterms:created xsi:type="dcterms:W3CDTF">2018-06-06T22:58:36Z</dcterms:created>
  <dcterms:modified xsi:type="dcterms:W3CDTF">2018-07-11T19:48:42Z</dcterms:modified>
</cp:coreProperties>
</file>