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"/>
  </p:notesMasterIdLst>
  <p:sldIdLst>
    <p:sldId id="350" r:id="rId3"/>
    <p:sldId id="955" r:id="rId4"/>
    <p:sldId id="952" r:id="rId5"/>
    <p:sldId id="954" r:id="rId6"/>
    <p:sldId id="9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ido" id="{E75E278A-FF0E-49A4-B170-79828D63BBAD}">
          <p14:sldIdLst>
            <p14:sldId id="350"/>
            <p14:sldId id="955"/>
            <p14:sldId id="952"/>
            <p14:sldId id="954"/>
            <p14:sldId id="9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or" initials="A" lastIdx="0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A2"/>
    <a:srgbClr val="DD462F"/>
    <a:srgbClr val="D2B4A6"/>
    <a:srgbClr val="734F29"/>
    <a:srgbClr val="D24726"/>
    <a:srgbClr val="AEB785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49" autoAdjust="0"/>
    <p:restoredTop sz="95226" autoAdjust="0"/>
  </p:normalViewPr>
  <p:slideViewPr>
    <p:cSldViewPr snapToGrid="0">
      <p:cViewPr>
        <p:scale>
          <a:sx n="66" d="100"/>
          <a:sy n="66" d="100"/>
        </p:scale>
        <p:origin x="682" y="3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571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97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961914" cy="2387600"/>
          </a:xfrm>
        </p:spPr>
        <p:txBody>
          <a:bodyPr>
            <a:normAutofit/>
          </a:bodyPr>
          <a:lstStyle/>
          <a:p>
            <a:r>
              <a:rPr lang="es-ES" sz="4800" noProof="1"/>
              <a:t>Proyecto 1: Aprendizaje Automático</a:t>
            </a:r>
            <a:br>
              <a:rPr lang="es-ES" sz="4800" noProof="1"/>
            </a:br>
            <a:r>
              <a:rPr lang="es-ES" sz="4800" noProof="1"/>
              <a:t>(Indicar objetivo)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CL" dirty="0"/>
              <a:t>Primer Semestre 2024</a:t>
            </a:r>
          </a:p>
          <a:p>
            <a:r>
              <a:rPr lang="es-CL" dirty="0"/>
              <a:t>Integrantes: Diego </a:t>
            </a:r>
            <a:r>
              <a:rPr lang="es-CL" dirty="0" err="1"/>
              <a:t>Martinez</a:t>
            </a:r>
            <a:r>
              <a:rPr lang="es-CL" dirty="0"/>
              <a:t> y Diego Muñoz</a:t>
            </a:r>
          </a:p>
        </p:txBody>
      </p:sp>
      <p:pic>
        <p:nvPicPr>
          <p:cNvPr id="3" name="Imagen 5">
            <a:extLst>
              <a:ext uri="{FF2B5EF4-FFF2-40B4-BE49-F238E27FC236}">
                <a16:creationId xmlns:a16="http://schemas.microsoft.com/office/drawing/2014/main" id="{6777F07E-0BD7-7703-CC59-3CEA11562D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300" y="358463"/>
            <a:ext cx="2862134" cy="266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E233-111F-FDED-4416-A9239FDD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Desempeño del mejor modelo (Tabla y Figuras)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104FE5B-886B-F422-302F-5D9CAE93045F}"/>
              </a:ext>
            </a:extLst>
          </p:cNvPr>
          <p:cNvSpPr/>
          <p:nvPr/>
        </p:nvSpPr>
        <p:spPr>
          <a:xfrm>
            <a:off x="8305801" y="1698171"/>
            <a:ext cx="3048000" cy="30189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>
                <a:solidFill>
                  <a:schemeClr val="tx1"/>
                </a:solidFill>
              </a:rPr>
              <a:t>Métricas de Desempeño del Mejor Modelo</a:t>
            </a:r>
          </a:p>
          <a:p>
            <a:pPr algn="ctr"/>
            <a:r>
              <a:rPr lang="en-CL" dirty="0">
                <a:solidFill>
                  <a:schemeClr val="tx1"/>
                </a:solidFill>
              </a:rPr>
              <a:t>(Accuracy, Precision, Recall, F1, MAE, MSE, según modelo)</a:t>
            </a:r>
          </a:p>
          <a:p>
            <a:pPr algn="ctr"/>
            <a:r>
              <a:rPr lang="en-CL" dirty="0">
                <a:solidFill>
                  <a:schemeClr val="tx1"/>
                </a:solidFill>
              </a:rPr>
              <a:t>Matriz de Confusión/Curva ROC (si corresponde)</a:t>
            </a:r>
          </a:p>
          <a:p>
            <a:pPr algn="ctr"/>
            <a:r>
              <a:rPr lang="en-CL" dirty="0">
                <a:solidFill>
                  <a:schemeClr val="tx1"/>
                </a:solidFill>
              </a:rPr>
              <a:t>Gráfico Loss vs Epochs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AEFB823-C74A-C1B1-9A85-551EBEA66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50" y="5008220"/>
            <a:ext cx="4257675" cy="9810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BA33598-4624-51B1-3562-8F5FC8DD5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825" y="1680216"/>
            <a:ext cx="3606325" cy="267796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8CE29D9-8E99-650A-3847-4E1EB7FCC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42" y="1509713"/>
            <a:ext cx="4165133" cy="301897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C5D7C0D-D93D-EE94-B65A-B9B287717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6677" y="5289207"/>
            <a:ext cx="4953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6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E233-111F-FDED-4416-A9239FDD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Arquitectura del mejor modelo (Figura)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104FE5B-886B-F422-302F-5D9CAE93045F}"/>
              </a:ext>
            </a:extLst>
          </p:cNvPr>
          <p:cNvSpPr/>
          <p:nvPr/>
        </p:nvSpPr>
        <p:spPr>
          <a:xfrm>
            <a:off x="8305801" y="1698171"/>
            <a:ext cx="3048000" cy="30189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>
                <a:solidFill>
                  <a:schemeClr val="tx1"/>
                </a:solidFill>
              </a:rPr>
              <a:t>Indicar con un esquema</a:t>
            </a:r>
          </a:p>
          <a:p>
            <a:pPr algn="ctr"/>
            <a:r>
              <a:rPr lang="en-CL" dirty="0">
                <a:solidFill>
                  <a:schemeClr val="tx1"/>
                </a:solidFill>
              </a:rPr>
              <a:t>características de entrada y codificación usada, capas ocultas y neuronas de cada una, dimensión capa de salida, función de activación, función de costo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32FD8EE-51A6-9F23-D7D8-0BA84E29E1BB}"/>
              </a:ext>
            </a:extLst>
          </p:cNvPr>
          <p:cNvSpPr txBox="1"/>
          <p:nvPr/>
        </p:nvSpPr>
        <p:spPr>
          <a:xfrm>
            <a:off x="322002" y="1698171"/>
            <a:ext cx="7429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200" dirty="0"/>
              <a:t>Características de entrada y codificación usada: Las características de entrada son el año, mes, día y hora. No parece haber una codificación especial utilizada en este caso, ya que estas características son numéricas.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200" dirty="0"/>
              <a:t>Capas ocultas y neuronas de cada una: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200" dirty="0"/>
              <a:t>Capa 1: Capa completamente conectada (Dense) con 64 neuronas y activación </a:t>
            </a:r>
            <a:r>
              <a:rPr lang="es-ES" sz="1200" dirty="0" err="1"/>
              <a:t>ReLU</a:t>
            </a:r>
            <a:r>
              <a:rPr lang="es-ES" sz="1200" dirty="0"/>
              <a:t>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200" dirty="0"/>
              <a:t>Capa 2: Capa completamente conectada (Dense) con 64 neuronas y activación </a:t>
            </a:r>
            <a:r>
              <a:rPr lang="es-ES" sz="1200" dirty="0" err="1"/>
              <a:t>ReLU</a:t>
            </a:r>
            <a:r>
              <a:rPr lang="es-ES" sz="1200" dirty="0"/>
              <a:t>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200" dirty="0"/>
              <a:t>Capa de salida: Capa completamente conectada (Dense) con 1 neurona (ya que estamos realizando una regresión) sin función de activación específica.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200" dirty="0"/>
              <a:t>Función de activación: </a:t>
            </a:r>
            <a:r>
              <a:rPr lang="es-ES" sz="1200" dirty="0" err="1"/>
              <a:t>ReLU</a:t>
            </a:r>
            <a:r>
              <a:rPr lang="es-ES" sz="1200" dirty="0"/>
              <a:t> (</a:t>
            </a:r>
            <a:r>
              <a:rPr lang="es-ES" sz="1200" dirty="0" err="1"/>
              <a:t>Rectified</a:t>
            </a:r>
            <a:r>
              <a:rPr lang="es-ES" sz="1200" dirty="0"/>
              <a:t> Linear </a:t>
            </a:r>
            <a:r>
              <a:rPr lang="es-ES" sz="1200" dirty="0" err="1"/>
              <a:t>Unit</a:t>
            </a:r>
            <a:r>
              <a:rPr lang="es-ES" sz="1200" dirty="0"/>
              <a:t>) para las capas ocultas. No hay una función de activación específica para la capa de salida, ya que estamos realizando una regresión.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200" dirty="0"/>
              <a:t>Función de costo: MSE (Error Cuadrático Medio). Esta función de costo se utiliza comúnmente en problemas de regresión para medir la discrepancia entre los valores predichos y los valores observados.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EC8BE60-AC43-788E-CEE8-C2216D04C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92" y="4098024"/>
            <a:ext cx="4511053" cy="234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1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E233-111F-FDED-4416-A9239FDD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Explicación de los resultados del modelo</a:t>
            </a:r>
            <a:br>
              <a:rPr lang="en-CL" dirty="0"/>
            </a:br>
            <a:r>
              <a:rPr lang="en-CL" dirty="0"/>
              <a:t>(Tabla y Figura)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104FE5B-886B-F422-302F-5D9CAE93045F}"/>
              </a:ext>
            </a:extLst>
          </p:cNvPr>
          <p:cNvSpPr/>
          <p:nvPr/>
        </p:nvSpPr>
        <p:spPr>
          <a:xfrm>
            <a:off x="8305801" y="1698171"/>
            <a:ext cx="3048000" cy="30189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>
                <a:solidFill>
                  <a:schemeClr val="tx1"/>
                </a:solidFill>
              </a:rPr>
              <a:t>Ejemplo de una predicción o clasificación usando el modelo</a:t>
            </a:r>
          </a:p>
          <a:p>
            <a:pPr algn="ctr"/>
            <a:r>
              <a:rPr lang="en-CL" dirty="0">
                <a:solidFill>
                  <a:schemeClr val="tx1"/>
                </a:solidFill>
              </a:rPr>
              <a:t>Explicación del resultado obtenido usando SHAP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2E7FC2-8A45-F523-7E3D-5C26EC9D7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17" y="1577267"/>
            <a:ext cx="3975167" cy="19761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3CEBF81-D24E-D663-7059-50F330F95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34" y="4424462"/>
            <a:ext cx="3771118" cy="153933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EF6DA20-CBF1-FEDB-D98F-8C1FF44BD29B}"/>
              </a:ext>
            </a:extLst>
          </p:cNvPr>
          <p:cNvSpPr txBox="1"/>
          <p:nvPr/>
        </p:nvSpPr>
        <p:spPr>
          <a:xfrm>
            <a:off x="4687748" y="1698170"/>
            <a:ext cx="33219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/>
              <a:t>Una vez se haya entrenado el modelo, se puede utilizar para hacer predicciones sobre nuevos datos o sobre datos de prueba. Por ejemplo, si se tiene un conjunto de características de entrada (año, mes, día, hora) para una instancia específica y deseas predecir el consumo de energía correspondiente, puedes usar el método “</a:t>
            </a:r>
            <a:r>
              <a:rPr lang="es-ES" sz="1200" dirty="0" err="1"/>
              <a:t>predict</a:t>
            </a:r>
            <a:r>
              <a:rPr lang="es-ES" sz="1200" dirty="0"/>
              <a:t>” del modelo entrenado. </a:t>
            </a:r>
            <a:endParaRPr lang="es-CL" sz="1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095BB6D-9204-776F-E177-1C6B57003EF9}"/>
              </a:ext>
            </a:extLst>
          </p:cNvPr>
          <p:cNvSpPr txBox="1"/>
          <p:nvPr/>
        </p:nvSpPr>
        <p:spPr>
          <a:xfrm>
            <a:off x="4687747" y="4424462"/>
            <a:ext cx="33219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/>
              <a:t>SHAP (Shapley </a:t>
            </a:r>
            <a:r>
              <a:rPr lang="es-ES" sz="1200" dirty="0" err="1"/>
              <a:t>Additive</a:t>
            </a:r>
            <a:r>
              <a:rPr lang="es-ES" sz="1200" dirty="0"/>
              <a:t> </a:t>
            </a:r>
            <a:r>
              <a:rPr lang="es-ES" sz="1200" dirty="0" err="1"/>
              <a:t>exPlanations</a:t>
            </a:r>
            <a:r>
              <a:rPr lang="es-ES" sz="1200" dirty="0"/>
              <a:t>) es una técnica de </a:t>
            </a:r>
            <a:r>
              <a:rPr lang="es-ES" sz="1200" dirty="0" err="1"/>
              <a:t>explicabilidad</a:t>
            </a:r>
            <a:r>
              <a:rPr lang="es-ES" sz="1200" dirty="0"/>
              <a:t> de modelos que asigna valores a cada característica para explicar cómo contribuye cada una individualmente a las predicciones del modelo. Estos valores, basados en la teoría de juegos, proporcionan una comprensión intuitiva y detallada de la importancia de cada característica, facilitando la interpretación y explicación de los modelos de aprendizaje automático.</a:t>
            </a:r>
            <a:endParaRPr lang="es-CL" sz="1200" dirty="0"/>
          </a:p>
        </p:txBody>
      </p:sp>
    </p:spTree>
    <p:extLst>
      <p:ext uri="{BB962C8B-B14F-4D97-AF65-F5344CB8AC3E}">
        <p14:creationId xmlns:p14="http://schemas.microsoft.com/office/powerpoint/2010/main" val="420161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E233-111F-FDED-4416-A9239FDD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Conclusión (Frase)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104FE5B-886B-F422-302F-5D9CAE93045F}"/>
              </a:ext>
            </a:extLst>
          </p:cNvPr>
          <p:cNvSpPr/>
          <p:nvPr/>
        </p:nvSpPr>
        <p:spPr>
          <a:xfrm>
            <a:off x="8305801" y="1698171"/>
            <a:ext cx="3048000" cy="30189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>
                <a:solidFill>
                  <a:schemeClr val="tx1"/>
                </a:solidFill>
              </a:rPr>
              <a:t>Una Propuesta respecto a cómo podrían mejorarse los resultados</a:t>
            </a:r>
          </a:p>
          <a:p>
            <a:pPr algn="ctr"/>
            <a:endParaRPr lang="en-CL" dirty="0">
              <a:solidFill>
                <a:schemeClr val="tx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1A4431B-200E-37BE-6822-07AC4869F836}"/>
              </a:ext>
            </a:extLst>
          </p:cNvPr>
          <p:cNvSpPr txBox="1"/>
          <p:nvPr/>
        </p:nvSpPr>
        <p:spPr>
          <a:xfrm>
            <a:off x="393539" y="1709745"/>
            <a:ext cx="76161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/>
              <a:t>Después de completar el trabajo de entrenamiento de modelos de aprendizaje automático (Regresión Lineal, Árbol de Decisión y RNN) y realizar análisis de interpretabilidad utilizando SHAP, se pueden extraer varias conclusiones:</a:t>
            </a:r>
          </a:p>
          <a:p>
            <a:pPr algn="just"/>
            <a:endParaRPr lang="es-ES" sz="1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200" dirty="0"/>
              <a:t>Rendimiento del modelo: Se ha logrado entrenar tres modelos diferentes para predecir el consumo de energía eléctrica con diferentes enfoques. Cada modelo tiene sus propias fortalezas y debilidades en términos de métricas de desempeño como MAE y MSE.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200" dirty="0"/>
              <a:t>Interpretación de resultados: Mediante el uso de SHAP, se ha ganado una comprensión más profunda de cómo cada característica contribuye a las predicciones del modelo. Esto proporciona información valiosa sobre qué características son más influyentes en las predicciones y cómo afectan estas características a las salidas del modelo.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200" dirty="0"/>
              <a:t>Posibles mejoras: Para mejorar los resultados, se pueden considerar varias estrategias: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200" dirty="0"/>
              <a:t>Ingeniería de características: Explorar y agregar características relevantes que puedan mejorar la capacidad predictiva de los modelos.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200" dirty="0"/>
              <a:t>Ajuste de </a:t>
            </a:r>
            <a:r>
              <a:rPr lang="es-ES" sz="1200" dirty="0" err="1"/>
              <a:t>hiperparámetros</a:t>
            </a:r>
            <a:r>
              <a:rPr lang="es-ES" sz="1200" dirty="0"/>
              <a:t>: Optimizar los </a:t>
            </a:r>
            <a:r>
              <a:rPr lang="es-ES" sz="1200" dirty="0" err="1"/>
              <a:t>hiperparámetros</a:t>
            </a:r>
            <a:r>
              <a:rPr lang="es-ES" sz="1200" dirty="0"/>
              <a:t> de los modelos para mejorar el rendimiento y la generalización.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200" dirty="0"/>
              <a:t>Explorar otros algoritmos: Probar diferentes algoritmos de aprendizaje automático y técnicas avanzadas de modelado para determinar si se pueden obtener mejores resultados.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200" dirty="0"/>
              <a:t>Incorporación de datos externos: Incorporar datos externos relevantes, como información meteorológica o datos de consumo histórico adicionales, para mejorar la precisión de las predicciones.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EA1270A-D468-2FBF-EFED-C8E4B945E0E3}"/>
              </a:ext>
            </a:extLst>
          </p:cNvPr>
          <p:cNvSpPr txBox="1"/>
          <p:nvPr/>
        </p:nvSpPr>
        <p:spPr>
          <a:xfrm>
            <a:off x="393539" y="5680063"/>
            <a:ext cx="7616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/>
              <a:t>En resumen, la combinación de diferentes modelos y técnicas de interpretación ha permitido una comprensión más completa del problema y abre el camino para futuras investigaciones y mejoras en la predicción del consumo de energía.</a:t>
            </a:r>
          </a:p>
        </p:txBody>
      </p:sp>
    </p:spTree>
    <p:extLst>
      <p:ext uri="{BB962C8B-B14F-4D97-AF65-F5344CB8AC3E}">
        <p14:creationId xmlns:p14="http://schemas.microsoft.com/office/powerpoint/2010/main" val="183955593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Bienvenido a PowerPoint</Template>
  <TotalTime>0</TotalTime>
  <Words>724</Words>
  <Application>Microsoft Office PowerPoint</Application>
  <PresentationFormat>Panorámica</PresentationFormat>
  <Paragraphs>37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WelcomeDoc</vt:lpstr>
      <vt:lpstr>Proyecto 1: Aprendizaje Automático (Indicar objetivo)</vt:lpstr>
      <vt:lpstr>Desempeño del mejor modelo (Tabla y Figuras)</vt:lpstr>
      <vt:lpstr>Arquitectura del mejor modelo (Figura)</vt:lpstr>
      <vt:lpstr>Explicación de los resultados del modelo (Tabla y Figura)</vt:lpstr>
      <vt:lpstr>Conclusión (Frase)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2014-07-14T23:40:50Z</dcterms:created>
  <dcterms:modified xsi:type="dcterms:W3CDTF">2024-05-06T01:32:05Z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