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2" r:id="rId6"/>
    <p:sldId id="268" r:id="rId7"/>
    <p:sldId id="260" r:id="rId8"/>
    <p:sldId id="261" r:id="rId9"/>
    <p:sldId id="267" r:id="rId10"/>
    <p:sldId id="269" r:id="rId11"/>
    <p:sldId id="263" r:id="rId12"/>
    <p:sldId id="264" r:id="rId13"/>
    <p:sldId id="265" r:id="rId14"/>
    <p:sldId id="266"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AE7"/>
          </a:solidFill>
        </a:fill>
      </a:tcStyle>
    </a:wholeTbl>
    <a:band2H>
      <a:tcTxStyle/>
      <a:tcStyle>
        <a:tcBdr/>
        <a:fill>
          <a:solidFill>
            <a:srgbClr val="E6F5F3"/>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E4CF"/>
          </a:solidFill>
        </a:fill>
      </a:tcStyle>
    </a:wholeTbl>
    <a:band2H>
      <a:tcTxStyle/>
      <a:tcStyle>
        <a:tcBdr/>
        <a:fill>
          <a:solidFill>
            <a:srgbClr val="FCF2E8"/>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EEE7283C-3CF3-47DC-8721-378D4A62B228}"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F3D1"/>
          </a:solidFill>
        </a:fill>
      </a:tcStyle>
    </a:wholeTbl>
    <a:band2H>
      <a:tcTxStyle/>
      <a:tcStyle>
        <a:tcBdr/>
        <a:fill>
          <a:solidFill>
            <a:srgbClr val="F2F9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CFD1"/>
          </a:solidFill>
        </a:fill>
      </a:tcStyle>
    </a:wholeTbl>
    <a:band2H>
      <a:tcTxStyle/>
      <a:tcStyle>
        <a:tcBdr/>
        <a:fill>
          <a:solidFill>
            <a:srgbClr val="FCE8E9"/>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entury Gothic"/>
          <a:ea typeface="Century Gothic"/>
          <a:cs typeface="Century Gothic"/>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entury Gothic"/>
          <a:ea typeface="Century Gothic"/>
          <a:cs typeface="Century Gothic"/>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70"/>
  </p:normalViewPr>
  <p:slideViewPr>
    <p:cSldViewPr snapToGrid="0" snapToObjects="1" showGuides="1">
      <p:cViewPr varScale="1">
        <p:scale>
          <a:sx n="122" d="100"/>
          <a:sy n="122" d="100"/>
        </p:scale>
        <p:origin x="9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xfrm>
            <a:off x="381000" y="685800"/>
            <a:ext cx="6096000" cy="3429000"/>
          </a:xfrm>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pPr>
              <a:defRPr sz="1100"/>
            </a:pPr>
            <a:r>
              <a:t>**Limited dataset:**</a:t>
            </a:r>
          </a:p>
          <a:p>
            <a:pPr>
              <a:defRPr sz="1100"/>
            </a:pPr>
            <a:r>
              <a:t>    - The full dataset was filtered and scoped due to limited resources.  There were attributes (features) in the dataset that would have supported a more accurate and model.</a:t>
            </a:r>
          </a:p>
          <a:p>
            <a:pPr>
              <a:defRPr sz="1100"/>
            </a:pPr>
            <a:r>
              <a:t>    - Dataset does not take into account aesthietics. There are no features or pictures evaluating this aspect.</a:t>
            </a:r>
          </a:p>
          <a:p>
            <a:pPr>
              <a:defRPr sz="1100"/>
            </a:pPr>
            <a:r>
              <a:t>- **Unknown realistic "Condition" and "Grade" values:**</a:t>
            </a:r>
          </a:p>
          <a:p>
            <a:pPr>
              <a:defRPr sz="1100"/>
            </a:pPr>
            <a:r>
              <a:t>    - Lack of knowledge on knowing whata realistic increase in "condition" and "grade" would be from the baseline. All chosen instances in the dataset were increased to the same values. It may be unrealistic to have a home in poor condition and below minimum building stards actually increase to "good" in both.</a:t>
            </a:r>
          </a:p>
          <a:p>
            <a:pPr>
              <a:defRPr sz="1100"/>
            </a:pPr>
            <a:r>
              <a:t>- **Unknown affects on other variables:**</a:t>
            </a:r>
          </a:p>
          <a:p>
            <a:pPr>
              <a:defRPr sz="1100"/>
            </a:pPr>
            <a:r>
              <a:t>    - The "condition" and "grade" feeatures wree the only ones modified from the intial dataset. Home improvements would definitely affect those features. However, home improvements done on a home might also affect features like sqft_living, floors, bathrooms or bedrooms in some way. </a:t>
            </a:r>
          </a:p>
          <a:p>
            <a:pPr>
              <a:defRPr sz="1100"/>
            </a:pPr>
            <a:r>
              <a:t>- **Communal effects:**</a:t>
            </a:r>
          </a:p>
          <a:p>
            <a:pPr>
              <a:defRPr sz="1100"/>
            </a:pPr>
            <a:r>
              <a:t>    - The predictions were based on the modication of specific features for an individual home. The predicitons did not take into account how the home improvements would affect the surrounding comparible homes. This is common task done in real estate.   </a:t>
            </a:r>
          </a:p>
          <a:p>
            <a:pPr>
              <a:defRPr sz="1100"/>
            </a:pPr>
            <a:r>
              <a:t>- **Model approach fit for specific problem:**</a:t>
            </a:r>
          </a:p>
          <a:p>
            <a:pPr>
              <a:defRPr sz="1100"/>
            </a:pPr>
            <a:r>
              <a:t>    -  The model developed was for a specific problem. Understanding how home improvement how affect home values and the amount of the difference. Other usecases and problems were not taken into account. There may be insights to game from the model and predictions that  </a:t>
            </a:r>
          </a:p>
          <a:p>
            <a:pPr>
              <a:defRPr sz="1100"/>
            </a:pPr>
            <a:r>
              <a:t>- **Time/Resources:**</a:t>
            </a:r>
          </a:p>
          <a:p>
            <a:pPr>
              <a:defRPr sz="1100"/>
            </a:pPr>
            <a:r>
              <a:t>    - Because of limited time and skillset a "good enough" model was delivered. The datasets, techniquesm model robustness had to be scoped.</a:t>
            </a:r>
          </a:p>
          <a:p>
            <a:pPr>
              <a:defRPr sz="1100"/>
            </a:pPr>
            <a:r>
              <a:t>- **Actual market culture:**</a:t>
            </a:r>
          </a:p>
          <a:p>
            <a:pPr>
              <a:defRPr sz="1100"/>
            </a:pPr>
            <a:r>
              <a:t>    - The dataset used wasn't the most current. These last two years have had major shifts in the supply and demand of homes. Therefore a shift in the home value estimates shift as well.</a:t>
            </a:r>
          </a:p>
          <a:p>
            <a:pPr>
              <a:defRPr sz="1100"/>
            </a:pPr>
            <a:r>
              <a:t>- **External effects:**</a:t>
            </a:r>
          </a:p>
          <a:p>
            <a:pPr>
              <a:defRPr sz="1100"/>
            </a:pPr>
            <a:r>
              <a:t>    - The model and predictions did not account for external effects that were not attributes of the home and its property.</a:t>
            </a:r>
          </a:p>
          <a:p>
            <a:pPr>
              <a:defRPr sz="1100"/>
            </a:pPr>
            <a:r>
              <a:t>- **Data scientist skillset:**</a:t>
            </a:r>
          </a:p>
          <a:p>
            <a:pPr>
              <a:defRPr sz="1100"/>
            </a:pPr>
            <a:r>
              <a:t>    - As a new data scientist the the model robustness is limited due to experience and skills.</a:t>
            </a:r>
          </a:p>
          <a:p>
            <a:pPr>
              <a:defRPr sz="1100"/>
            </a:pPr>
            <a: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6"/>
          <p:cNvSpPr/>
          <p:nvPr/>
        </p:nvSpPr>
        <p:spPr>
          <a:xfrm>
            <a:off x="0" y="-238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0361"/>
                </a:lnTo>
                <a:lnTo>
                  <a:pt x="3536" y="20361"/>
                </a:lnTo>
                <a:lnTo>
                  <a:pt x="4211" y="21547"/>
                </a:lnTo>
                <a:lnTo>
                  <a:pt x="4271" y="21600"/>
                </a:lnTo>
                <a:lnTo>
                  <a:pt x="4312" y="21600"/>
                </a:lnTo>
                <a:lnTo>
                  <a:pt x="4331" y="21580"/>
                </a:lnTo>
                <a:lnTo>
                  <a:pt x="4369" y="21547"/>
                </a:lnTo>
                <a:lnTo>
                  <a:pt x="5044" y="20361"/>
                </a:lnTo>
                <a:lnTo>
                  <a:pt x="21600" y="20361"/>
                </a:lnTo>
                <a:lnTo>
                  <a:pt x="2160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3" name="Title Text"/>
          <p:cNvSpPr txBox="1">
            <a:spLocks noGrp="1"/>
          </p:cNvSpPr>
          <p:nvPr>
            <p:ph type="title"/>
          </p:nvPr>
        </p:nvSpPr>
        <p:spPr>
          <a:xfrm>
            <a:off x="607501" y="1086860"/>
            <a:ext cx="7929000" cy="2228290"/>
          </a:xfrm>
          <a:prstGeom prst="rect">
            <a:avLst/>
          </a:prstGeom>
        </p:spPr>
        <p:txBody>
          <a:bodyPr/>
          <a:lstStyle>
            <a:lvl1pPr>
              <a:defRPr sz="4000"/>
            </a:lvl1pPr>
          </a:lstStyle>
          <a:p>
            <a:r>
              <a:t>Title Text</a:t>
            </a:r>
          </a:p>
        </p:txBody>
      </p:sp>
      <p:sp>
        <p:nvSpPr>
          <p:cNvPr id="14" name="Body Level One…"/>
          <p:cNvSpPr txBox="1">
            <a:spLocks noGrp="1"/>
          </p:cNvSpPr>
          <p:nvPr>
            <p:ph type="body" sz="quarter" idx="1"/>
          </p:nvPr>
        </p:nvSpPr>
        <p:spPr>
          <a:xfrm>
            <a:off x="607501" y="3960634"/>
            <a:ext cx="7929000" cy="3262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sp>
        <p:nvSpPr>
          <p:cNvPr id="96" name="Title Text"/>
          <p:cNvSpPr txBox="1">
            <a:spLocks noGrp="1"/>
          </p:cNvSpPr>
          <p:nvPr>
            <p:ph type="title"/>
          </p:nvPr>
        </p:nvSpPr>
        <p:spPr>
          <a:xfrm>
            <a:off x="607499" y="3600450"/>
            <a:ext cx="7921065" cy="425054"/>
          </a:xfrm>
          <a:prstGeom prst="rect">
            <a:avLst/>
          </a:prstGeom>
        </p:spPr>
        <p:txBody>
          <a:bodyPr/>
          <a:lstStyle>
            <a:lvl1pPr>
              <a:defRPr sz="1800" b="0"/>
            </a:lvl1pPr>
          </a:lstStyle>
          <a:p>
            <a:r>
              <a:t>Title Text</a:t>
            </a:r>
          </a:p>
        </p:txBody>
      </p:sp>
      <p:sp>
        <p:nvSpPr>
          <p:cNvPr id="97" name="Picture Placeholder 14"/>
          <p:cNvSpPr>
            <a:spLocks noGrp="1"/>
          </p:cNvSpPr>
          <p:nvPr>
            <p:ph type="pic" idx="21"/>
          </p:nvPr>
        </p:nvSpPr>
        <p:spPr>
          <a:xfrm>
            <a:off x="0" y="0"/>
            <a:ext cx="9144000" cy="3600451"/>
          </a:xfrm>
          <a:prstGeom prst="rect">
            <a:avLst/>
          </a:prstGeom>
          <a:ln w="9525" cap="rnd">
            <a:solidFill>
              <a:srgbClr val="636363"/>
            </a:solidFill>
            <a:round/>
          </a:ln>
          <a:effectLst/>
        </p:spPr>
        <p:txBody>
          <a:bodyPr lIns="91439" rIns="91439" anchor="t">
            <a:noAutofit/>
          </a:bodyPr>
          <a:lstStyle/>
          <a:p>
            <a:endParaRPr/>
          </a:p>
        </p:txBody>
      </p:sp>
      <p:sp>
        <p:nvSpPr>
          <p:cNvPr id="98" name="Body Level One…"/>
          <p:cNvSpPr txBox="1">
            <a:spLocks noGrp="1"/>
          </p:cNvSpPr>
          <p:nvPr>
            <p:ph type="body" sz="quarter" idx="1"/>
          </p:nvPr>
        </p:nvSpPr>
        <p:spPr>
          <a:xfrm>
            <a:off x="607499" y="4025503"/>
            <a:ext cx="7921065" cy="370285"/>
          </a:xfrm>
          <a:prstGeom prst="rect">
            <a:avLst/>
          </a:prstGeom>
        </p:spPr>
        <p:txBody>
          <a:bodyPr/>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sp>
        <p:nvSpPr>
          <p:cNvPr id="106" name="Freeform 6"/>
          <p:cNvSpPr/>
          <p:nvPr/>
        </p:nvSpPr>
        <p:spPr>
          <a:xfrm>
            <a:off x="473773" y="811091"/>
            <a:ext cx="4749313" cy="2429393"/>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07" name="Title Text"/>
          <p:cNvSpPr txBox="1">
            <a:spLocks noGrp="1"/>
          </p:cNvSpPr>
          <p:nvPr>
            <p:ph type="title"/>
          </p:nvPr>
        </p:nvSpPr>
        <p:spPr>
          <a:xfrm>
            <a:off x="638238" y="928877"/>
            <a:ext cx="4420382" cy="1984434"/>
          </a:xfrm>
          <a:prstGeom prst="rect">
            <a:avLst/>
          </a:prstGeom>
        </p:spPr>
        <p:txBody>
          <a:bodyPr/>
          <a:lstStyle>
            <a:lvl1pPr>
              <a:defRPr sz="3100"/>
            </a:lvl1pPr>
          </a:lstStyle>
          <a:p>
            <a:r>
              <a:t>Title Text</a:t>
            </a:r>
          </a:p>
        </p:txBody>
      </p:sp>
      <p:sp>
        <p:nvSpPr>
          <p:cNvPr id="108" name="Body Level One…"/>
          <p:cNvSpPr txBox="1">
            <a:spLocks noGrp="1"/>
          </p:cNvSpPr>
          <p:nvPr>
            <p:ph type="body" sz="quarter" idx="1"/>
          </p:nvPr>
        </p:nvSpPr>
        <p:spPr>
          <a:xfrm>
            <a:off x="639893" y="3332760"/>
            <a:ext cx="4418728" cy="534932"/>
          </a:xfrm>
          <a:prstGeom prst="rect">
            <a:avLst/>
          </a:prstGeom>
        </p:spPr>
        <p:txBody>
          <a:bodyPr anchor="t"/>
          <a:lstStyle>
            <a:lvl1pPr marL="0" indent="0">
              <a:buClrTx/>
              <a:buSzTx/>
              <a:buNone/>
            </a:lvl1pPr>
            <a:lvl2pPr marL="0" indent="342900">
              <a:buClrTx/>
              <a:buSzTx/>
              <a:buNone/>
            </a:lvl2pPr>
            <a:lvl3pPr marL="0" indent="685800">
              <a:buClrTx/>
              <a:buSzTx/>
              <a:buNone/>
            </a:lvl3pPr>
            <a:lvl4pPr marL="0" indent="1028700">
              <a:buClrTx/>
              <a:buSzTx/>
              <a:buNone/>
            </a:lvl4pPr>
            <a:lvl5pPr marL="0" indent="13716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9" name="Text Placeholder 5"/>
          <p:cNvSpPr>
            <a:spLocks noGrp="1"/>
          </p:cNvSpPr>
          <p:nvPr>
            <p:ph type="body" sz="quarter" idx="21"/>
          </p:nvPr>
        </p:nvSpPr>
        <p:spPr>
          <a:xfrm>
            <a:off x="5680981" y="811091"/>
            <a:ext cx="2857502" cy="3056601"/>
          </a:xfrm>
          <a:prstGeom prst="rect">
            <a:avLst/>
          </a:prstGeom>
        </p:spPr>
        <p:txBody>
          <a:bodyPr anchor="t"/>
          <a:lstStyle/>
          <a:p>
            <a:pPr marL="0" indent="0">
              <a:buClrTx/>
              <a:buSzTx/>
              <a:buNone/>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sp>
        <p:nvSpPr>
          <p:cNvPr id="117" name="Freeform 6"/>
          <p:cNvSpPr/>
          <p:nvPr/>
        </p:nvSpPr>
        <p:spPr>
          <a:xfrm>
            <a:off x="855663" y="1714938"/>
            <a:ext cx="3671337" cy="1877980"/>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118" name="Title Text"/>
          <p:cNvSpPr txBox="1">
            <a:spLocks noGrp="1"/>
          </p:cNvSpPr>
          <p:nvPr>
            <p:ph type="title"/>
          </p:nvPr>
        </p:nvSpPr>
        <p:spPr>
          <a:xfrm>
            <a:off x="1017817" y="1826967"/>
            <a:ext cx="3286891" cy="1505843"/>
          </a:xfrm>
          <a:prstGeom prst="rect">
            <a:avLst/>
          </a:prstGeom>
        </p:spPr>
        <p:txBody>
          <a:bodyPr/>
          <a:lstStyle>
            <a:lvl1pPr>
              <a:defRPr sz="2400"/>
            </a:lvl1pPr>
          </a:lstStyle>
          <a:p>
            <a:r>
              <a:t>Title Text</a:t>
            </a:r>
          </a:p>
        </p:txBody>
      </p:sp>
      <p:sp>
        <p:nvSpPr>
          <p:cNvPr id="119" name="Body Level One…"/>
          <p:cNvSpPr txBox="1">
            <a:spLocks noGrp="1"/>
          </p:cNvSpPr>
          <p:nvPr>
            <p:ph type="body" sz="quarter" idx="1"/>
          </p:nvPr>
        </p:nvSpPr>
        <p:spPr>
          <a:xfrm>
            <a:off x="4616999" y="1714500"/>
            <a:ext cx="3660226" cy="1721644"/>
          </a:xfrm>
          <a:prstGeom prst="rect">
            <a:avLst/>
          </a:prstGeom>
        </p:spPr>
        <p:txBody>
          <a:bodyPr anchor="t"/>
          <a:lstStyle>
            <a:lvl1pPr marL="0" indent="0">
              <a:buClrTx/>
              <a:buSzTx/>
              <a:buNone/>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311699" y="445025"/>
            <a:ext cx="8520602" cy="572701"/>
          </a:xfrm>
          <a:prstGeom prst="rect">
            <a:avLst/>
          </a:prstGeom>
        </p:spPr>
        <p:txBody>
          <a:bodyPr lIns="91424" tIns="91424" rIns="91424" bIns="91424" anchor="t"/>
          <a:lstStyle/>
          <a:p>
            <a:r>
              <a:t>Title Text</a:t>
            </a:r>
          </a:p>
        </p:txBody>
      </p:sp>
      <p:sp>
        <p:nvSpPr>
          <p:cNvPr id="128" name="Body Level One…"/>
          <p:cNvSpPr txBox="1">
            <a:spLocks noGrp="1"/>
          </p:cNvSpPr>
          <p:nvPr>
            <p:ph type="body" idx="1"/>
          </p:nvPr>
        </p:nvSpPr>
        <p:spPr>
          <a:xfrm>
            <a:off x="311699" y="1152475"/>
            <a:ext cx="8520602" cy="3416400"/>
          </a:xfrm>
          <a:prstGeom prst="rect">
            <a:avLst/>
          </a:prstGeom>
        </p:spPr>
        <p:txBody>
          <a:bodyPr lIns="91424" tIns="91424" rIns="91424" bIns="91424" anchor="t"/>
          <a:lstStyle>
            <a:lvl1pPr marL="457200" indent="-342900">
              <a:spcBef>
                <a:spcPts val="0"/>
              </a:spcBef>
              <a:buSzPts val="1300"/>
              <a:buChar char="●"/>
            </a:lvl1pPr>
            <a:lvl2pPr marL="940858" indent="-343958">
              <a:spcBef>
                <a:spcPts val="0"/>
              </a:spcBef>
              <a:buSzPts val="1300"/>
              <a:buChar char="○"/>
            </a:lvl2pPr>
            <a:lvl3pPr marL="1466850" indent="-412750">
              <a:spcBef>
                <a:spcPts val="0"/>
              </a:spcBef>
              <a:buSzPts val="1300"/>
              <a:buChar char="■"/>
            </a:lvl3pPr>
            <a:lvl4pPr marL="1969911" indent="-458611">
              <a:spcBef>
                <a:spcPts val="0"/>
              </a:spcBef>
              <a:buSzPts val="1300"/>
              <a:buChar char="●"/>
            </a:lvl4pPr>
            <a:lvl5pPr marL="2427111" indent="-458611">
              <a:spcBef>
                <a:spcPts val="0"/>
              </a:spcBef>
              <a:buSzPts val="1300"/>
              <a:buChar char="○"/>
            </a:lvl5pPr>
          </a:lstStyle>
          <a:p>
            <a:r>
              <a:t>Body Level One</a:t>
            </a:r>
          </a:p>
          <a:p>
            <a:pPr lvl="1"/>
            <a:r>
              <a:t>Body Level Two</a:t>
            </a:r>
          </a:p>
          <a:p>
            <a:pPr lvl="2"/>
            <a:r>
              <a:t>Body Level Three</a:t>
            </a:r>
          </a:p>
          <a:p>
            <a:pPr lvl="3"/>
            <a:r>
              <a:t>Body Level Four</a:t>
            </a:r>
          </a:p>
          <a:p>
            <a:pPr lvl="4"/>
            <a:r>
              <a:t>Body Level Five</a:t>
            </a:r>
          </a:p>
        </p:txBody>
      </p:sp>
      <p:sp>
        <p:nvSpPr>
          <p:cNvPr id="129"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Main point">
    <p:bg>
      <p:bgPr>
        <a:solidFill>
          <a:srgbClr val="636363"/>
        </a:solidFill>
        <a:effectLst/>
      </p:bgPr>
    </p:bg>
    <p:spTree>
      <p:nvGrpSpPr>
        <p:cNvPr id="1" name=""/>
        <p:cNvGrpSpPr/>
        <p:nvPr/>
      </p:nvGrpSpPr>
      <p:grpSpPr>
        <a:xfrm>
          <a:off x="0" y="0"/>
          <a:ext cx="0" cy="0"/>
          <a:chOff x="0" y="0"/>
          <a:chExt cx="0" cy="0"/>
        </a:xfrm>
      </p:grpSpPr>
      <p:sp>
        <p:nvSpPr>
          <p:cNvPr id="136" name="Title Text"/>
          <p:cNvSpPr txBox="1">
            <a:spLocks noGrp="1"/>
          </p:cNvSpPr>
          <p:nvPr>
            <p:ph type="title"/>
          </p:nvPr>
        </p:nvSpPr>
        <p:spPr>
          <a:xfrm>
            <a:off x="490250" y="526349"/>
            <a:ext cx="5797501" cy="4090801"/>
          </a:xfrm>
          <a:prstGeom prst="rect">
            <a:avLst/>
          </a:prstGeom>
        </p:spPr>
        <p:txBody>
          <a:bodyPr lIns="91424" tIns="91424" rIns="91424" bIns="91424" anchor="ctr"/>
          <a:lstStyle>
            <a:lvl1pPr>
              <a:defRPr sz="4800"/>
            </a:lvl1pPr>
          </a:lstStyle>
          <a:p>
            <a:r>
              <a:t>Title Text</a:t>
            </a:r>
          </a:p>
        </p:txBody>
      </p:sp>
      <p:sp>
        <p:nvSpPr>
          <p:cNvPr id="137" name="Slide Number"/>
          <p:cNvSpPr txBox="1">
            <a:spLocks noGrp="1"/>
          </p:cNvSpPr>
          <p:nvPr>
            <p:ph type="sldNum" sz="quarter" idx="2"/>
          </p:nvPr>
        </p:nvSpPr>
        <p:spPr>
          <a:xfrm>
            <a:off x="8613713" y="4663758"/>
            <a:ext cx="407446" cy="392518"/>
          </a:xfrm>
          <a:prstGeom prst="rect">
            <a:avLst/>
          </a:prstGeom>
        </p:spPr>
        <p:txBody>
          <a:bodyPr lIns="91424" tIns="91424" rIns="91424" bIns="91424" anchor="ct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xfrm>
            <a:off x="614033" y="1666716"/>
            <a:ext cx="7915932" cy="272738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1" name="Freeform 7"/>
          <p:cNvSpPr/>
          <p:nvPr/>
        </p:nvSpPr>
        <p:spPr>
          <a:xfrm>
            <a:off x="0" y="1"/>
            <a:ext cx="9144001" cy="39028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0361"/>
                </a:lnTo>
                <a:lnTo>
                  <a:pt x="18064" y="20361"/>
                </a:lnTo>
                <a:lnTo>
                  <a:pt x="17389" y="21547"/>
                </a:lnTo>
                <a:lnTo>
                  <a:pt x="17329" y="21600"/>
                </a:lnTo>
                <a:lnTo>
                  <a:pt x="17288" y="21600"/>
                </a:lnTo>
                <a:lnTo>
                  <a:pt x="17269" y="21580"/>
                </a:lnTo>
                <a:lnTo>
                  <a:pt x="17231" y="21547"/>
                </a:lnTo>
                <a:lnTo>
                  <a:pt x="16556" y="20361"/>
                </a:lnTo>
                <a:lnTo>
                  <a:pt x="0" y="20361"/>
                </a:lnTo>
                <a:lnTo>
                  <a:pt x="0"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32" name="Title Text"/>
          <p:cNvSpPr txBox="1">
            <a:spLocks noGrp="1"/>
          </p:cNvSpPr>
          <p:nvPr>
            <p:ph type="title"/>
          </p:nvPr>
        </p:nvSpPr>
        <p:spPr>
          <a:xfrm>
            <a:off x="607499" y="2213547"/>
            <a:ext cx="7921065" cy="1101601"/>
          </a:xfrm>
          <a:prstGeom prst="rect">
            <a:avLst/>
          </a:prstGeom>
        </p:spPr>
        <p:txBody>
          <a:bodyPr/>
          <a:lstStyle>
            <a:lvl1pPr algn="r">
              <a:defRPr sz="3600"/>
            </a:lvl1pPr>
          </a:lstStyle>
          <a:p>
            <a:r>
              <a:t>Title Text</a:t>
            </a:r>
          </a:p>
        </p:txBody>
      </p:sp>
      <p:sp>
        <p:nvSpPr>
          <p:cNvPr id="33" name="Body Level One…"/>
          <p:cNvSpPr txBox="1">
            <a:spLocks noGrp="1"/>
          </p:cNvSpPr>
          <p:nvPr>
            <p:ph type="body" sz="quarter" idx="1"/>
          </p:nvPr>
        </p:nvSpPr>
        <p:spPr>
          <a:xfrm>
            <a:off x="607499" y="3960900"/>
            <a:ext cx="7921065" cy="325467"/>
          </a:xfrm>
          <a:prstGeom prst="rect">
            <a:avLst/>
          </a:prstGeom>
        </p:spPr>
        <p:txBody>
          <a:bodyPr anchor="t"/>
          <a:lstStyle>
            <a:lvl1pPr marL="0" indent="0" algn="r">
              <a:buClrTx/>
              <a:buSzTx/>
              <a:buNone/>
            </a:lvl1pPr>
            <a:lvl2pPr marL="0" indent="342900" algn="r">
              <a:buClrTx/>
              <a:buSzTx/>
              <a:buNone/>
            </a:lvl2pPr>
            <a:lvl3pPr marL="0" indent="685800" algn="r">
              <a:buClrTx/>
              <a:buSzTx/>
              <a:buNone/>
            </a:lvl3pPr>
            <a:lvl4pPr marL="0" indent="1028700" algn="r">
              <a:buClrTx/>
              <a:buSzTx/>
              <a:buNone/>
            </a:lvl4pPr>
            <a:lvl5pPr marL="0" indent="1371600" algn="r">
              <a:buClrTx/>
              <a:buSzTx/>
              <a:buNone/>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614033" y="1666716"/>
            <a:ext cx="3889406" cy="27290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611045" y="1631156"/>
            <a:ext cx="3892395" cy="432198"/>
          </a:xfrm>
          <a:prstGeom prst="rect">
            <a:avLst/>
          </a:prstGeom>
        </p:spPr>
        <p:txBody>
          <a:bodyPr anchor="b"/>
          <a:lstStyle>
            <a:lvl1pPr marL="0" indent="0" algn="ctr">
              <a:buClrTx/>
              <a:buSzTx/>
              <a:buNone/>
              <a:defRPr sz="1500"/>
            </a:lvl1pPr>
            <a:lvl2pPr marL="0" indent="342900" algn="ctr">
              <a:buClrTx/>
              <a:buSzTx/>
              <a:buNone/>
              <a:defRPr sz="1500"/>
            </a:lvl2pPr>
            <a:lvl3pPr marL="0" indent="685800" algn="ctr">
              <a:buClrTx/>
              <a:buSzTx/>
              <a:buNone/>
              <a:defRPr sz="1500"/>
            </a:lvl3pPr>
            <a:lvl4pPr marL="0" indent="1028700" algn="ctr">
              <a:buClrTx/>
              <a:buSzTx/>
              <a:buNone/>
              <a:defRPr sz="1500"/>
            </a:lvl4pPr>
            <a:lvl5pPr marL="0" indent="1371600" algn="ctr">
              <a:buClrTx/>
              <a:buSzTx/>
              <a:buNone/>
              <a:defRPr sz="1500"/>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21"/>
          </p:nvPr>
        </p:nvSpPr>
        <p:spPr>
          <a:xfrm>
            <a:off x="4640562" y="1631156"/>
            <a:ext cx="3895938" cy="432198"/>
          </a:xfrm>
          <a:prstGeom prst="rect">
            <a:avLst/>
          </a:prstGeom>
        </p:spPr>
        <p:txBody>
          <a:bodyPr anchor="b"/>
          <a:lstStyle/>
          <a:p>
            <a:pPr marL="0" indent="0" algn="ctr">
              <a:buClrTx/>
              <a:buSzTx/>
              <a:buNone/>
              <a:defRPr sz="1500"/>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5" name="Freeform 6"/>
          <p:cNvSpPr/>
          <p:nvPr/>
        </p:nvSpPr>
        <p:spPr>
          <a:xfrm>
            <a:off x="804863" y="334566"/>
            <a:ext cx="2660651" cy="1360988"/>
          </a:xfrm>
          <a:custGeom>
            <a:avLst/>
            <a:gdLst/>
            <a:ahLst/>
            <a:cxnLst>
              <a:cxn ang="0">
                <a:pos x="wd2" y="hd2"/>
              </a:cxn>
              <a:cxn ang="5400000">
                <a:pos x="wd2" y="hd2"/>
              </a:cxn>
              <a:cxn ang="10800000">
                <a:pos x="wd2" y="hd2"/>
              </a:cxn>
              <a:cxn ang="16200000">
                <a:pos x="wd2" y="hd2"/>
              </a:cxn>
            </a:cxnLst>
            <a:rect l="0" t="0" r="r" b="b"/>
            <a:pathLst>
              <a:path w="21600" h="21600" extrusionOk="0">
                <a:moveTo>
                  <a:pt x="21319" y="0"/>
                </a:moveTo>
                <a:lnTo>
                  <a:pt x="217" y="0"/>
                </a:lnTo>
                <a:lnTo>
                  <a:pt x="166" y="37"/>
                </a:lnTo>
                <a:lnTo>
                  <a:pt x="128" y="75"/>
                </a:lnTo>
                <a:lnTo>
                  <a:pt x="77" y="112"/>
                </a:lnTo>
                <a:lnTo>
                  <a:pt x="51" y="187"/>
                </a:lnTo>
                <a:lnTo>
                  <a:pt x="26" y="243"/>
                </a:lnTo>
                <a:lnTo>
                  <a:pt x="0" y="318"/>
                </a:lnTo>
                <a:lnTo>
                  <a:pt x="0" y="19522"/>
                </a:lnTo>
                <a:lnTo>
                  <a:pt x="26" y="19597"/>
                </a:lnTo>
                <a:lnTo>
                  <a:pt x="51" y="19653"/>
                </a:lnTo>
                <a:lnTo>
                  <a:pt x="77" y="19728"/>
                </a:lnTo>
                <a:lnTo>
                  <a:pt x="128" y="19766"/>
                </a:lnTo>
                <a:lnTo>
                  <a:pt x="166" y="19803"/>
                </a:lnTo>
                <a:lnTo>
                  <a:pt x="217" y="19841"/>
                </a:lnTo>
                <a:lnTo>
                  <a:pt x="3026" y="19841"/>
                </a:lnTo>
                <a:lnTo>
                  <a:pt x="4149" y="21488"/>
                </a:lnTo>
                <a:lnTo>
                  <a:pt x="4187" y="21525"/>
                </a:lnTo>
                <a:lnTo>
                  <a:pt x="4289" y="21600"/>
                </a:lnTo>
                <a:lnTo>
                  <a:pt x="4391" y="21600"/>
                </a:lnTo>
                <a:lnTo>
                  <a:pt x="4494" y="21525"/>
                </a:lnTo>
                <a:lnTo>
                  <a:pt x="4532" y="21488"/>
                </a:lnTo>
                <a:lnTo>
                  <a:pt x="5655" y="19841"/>
                </a:lnTo>
                <a:lnTo>
                  <a:pt x="21383" y="19841"/>
                </a:lnTo>
                <a:lnTo>
                  <a:pt x="21434" y="19803"/>
                </a:lnTo>
                <a:lnTo>
                  <a:pt x="21472" y="19766"/>
                </a:lnTo>
                <a:lnTo>
                  <a:pt x="21523" y="19728"/>
                </a:lnTo>
                <a:lnTo>
                  <a:pt x="21549" y="19653"/>
                </a:lnTo>
                <a:lnTo>
                  <a:pt x="21574" y="19597"/>
                </a:lnTo>
                <a:lnTo>
                  <a:pt x="21600" y="19522"/>
                </a:lnTo>
                <a:lnTo>
                  <a:pt x="21600" y="318"/>
                </a:lnTo>
                <a:lnTo>
                  <a:pt x="21574" y="243"/>
                </a:lnTo>
                <a:lnTo>
                  <a:pt x="21549" y="187"/>
                </a:lnTo>
                <a:lnTo>
                  <a:pt x="21523" y="112"/>
                </a:lnTo>
                <a:lnTo>
                  <a:pt x="21472" y="75"/>
                </a:lnTo>
                <a:lnTo>
                  <a:pt x="21434" y="37"/>
                </a:lnTo>
                <a:lnTo>
                  <a:pt x="21383" y="0"/>
                </a:lnTo>
                <a:lnTo>
                  <a:pt x="21319" y="0"/>
                </a:lnTo>
                <a:close/>
              </a:path>
            </a:pathLst>
          </a:custGeom>
          <a:blipFill>
            <a:blip r:embed="rId2"/>
          </a:blipFill>
          <a:ln cap="rnd">
            <a:solidFill>
              <a:schemeClr val="accent1"/>
            </a:solidFill>
          </a:ln>
        </p:spPr>
        <p:txBody>
          <a:bodyPr lIns="45719" rIns="45719"/>
          <a:lstStyle/>
          <a:p>
            <a:pPr>
              <a:defRPr>
                <a:latin typeface="+mj-lt"/>
                <a:ea typeface="+mj-ea"/>
                <a:cs typeface="+mj-cs"/>
                <a:sym typeface="Arial"/>
              </a:defRPr>
            </a:pPr>
            <a:endParaRPr/>
          </a:p>
        </p:txBody>
      </p:sp>
      <p:sp>
        <p:nvSpPr>
          <p:cNvPr id="76" name="Title Text"/>
          <p:cNvSpPr txBox="1">
            <a:spLocks noGrp="1"/>
          </p:cNvSpPr>
          <p:nvPr>
            <p:ph type="title"/>
          </p:nvPr>
        </p:nvSpPr>
        <p:spPr>
          <a:xfrm>
            <a:off x="804864" y="334565"/>
            <a:ext cx="2660651" cy="1213799"/>
          </a:xfrm>
          <a:prstGeom prst="rect">
            <a:avLst/>
          </a:prstGeom>
        </p:spPr>
        <p:txBody>
          <a:bodyPr/>
          <a:lstStyle>
            <a:lvl1pPr>
              <a:defRPr sz="1500"/>
            </a:lvl1pPr>
          </a:lstStyle>
          <a:p>
            <a:r>
              <a:t>Title Text</a:t>
            </a:r>
          </a:p>
        </p:txBody>
      </p:sp>
      <p:sp>
        <p:nvSpPr>
          <p:cNvPr id="77" name="Body Level One…"/>
          <p:cNvSpPr txBox="1">
            <a:spLocks noGrp="1"/>
          </p:cNvSpPr>
          <p:nvPr>
            <p:ph type="body" idx="1"/>
          </p:nvPr>
        </p:nvSpPr>
        <p:spPr>
          <a:xfrm>
            <a:off x="3641725" y="334567"/>
            <a:ext cx="4689475" cy="40612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quarter" idx="21"/>
          </p:nvPr>
        </p:nvSpPr>
        <p:spPr>
          <a:xfrm>
            <a:off x="804864" y="1695554"/>
            <a:ext cx="2660651" cy="2700234"/>
          </a:xfrm>
          <a:prstGeom prst="rect">
            <a:avLst/>
          </a:prstGeom>
        </p:spPr>
        <p:txBody>
          <a:bodyPr/>
          <a:lstStyle/>
          <a:p>
            <a:pPr marL="0" indent="0">
              <a:buClrTx/>
              <a:buSzTx/>
              <a:buNone/>
              <a:defRPr sz="10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6" name="Title Text"/>
          <p:cNvSpPr txBox="1">
            <a:spLocks noGrp="1"/>
          </p:cNvSpPr>
          <p:nvPr>
            <p:ph type="title"/>
          </p:nvPr>
        </p:nvSpPr>
        <p:spPr>
          <a:xfrm>
            <a:off x="611045" y="545641"/>
            <a:ext cx="3639742" cy="1212873"/>
          </a:xfrm>
          <a:prstGeom prst="rect">
            <a:avLst/>
          </a:prstGeom>
        </p:spPr>
        <p:txBody>
          <a:bodyPr/>
          <a:lstStyle>
            <a:lvl1pPr>
              <a:defRPr sz="1800" b="0"/>
            </a:lvl1pPr>
          </a:lstStyle>
          <a:p>
            <a:r>
              <a:t>Title Text</a:t>
            </a:r>
          </a:p>
        </p:txBody>
      </p:sp>
      <p:sp>
        <p:nvSpPr>
          <p:cNvPr id="87" name="Picture Placeholder 11"/>
          <p:cNvSpPr>
            <a:spLocks noGrp="1"/>
          </p:cNvSpPr>
          <p:nvPr>
            <p:ph type="pic" idx="21"/>
          </p:nvPr>
        </p:nvSpPr>
        <p:spPr>
          <a:xfrm>
            <a:off x="4573587" y="0"/>
            <a:ext cx="4570414" cy="5143500"/>
          </a:xfrm>
          <a:prstGeom prst="rect">
            <a:avLst/>
          </a:prstGeom>
          <a:ln w="9525">
            <a:solidFill>
              <a:srgbClr val="636363"/>
            </a:solidFill>
            <a:round/>
          </a:ln>
          <a:effectLst/>
        </p:spPr>
        <p:txBody>
          <a:bodyPr lIns="91439" rIns="91439" anchor="t">
            <a:noAutofit/>
          </a:bodyPr>
          <a:lstStyle/>
          <a:p>
            <a:endParaRPr/>
          </a:p>
        </p:txBody>
      </p:sp>
      <p:sp>
        <p:nvSpPr>
          <p:cNvPr id="88" name="Body Level One…"/>
          <p:cNvSpPr txBox="1">
            <a:spLocks noGrp="1"/>
          </p:cNvSpPr>
          <p:nvPr>
            <p:ph type="body" sz="half" idx="1"/>
          </p:nvPr>
        </p:nvSpPr>
        <p:spPr>
          <a:xfrm>
            <a:off x="611045" y="1758513"/>
            <a:ext cx="3639742" cy="2637274"/>
          </a:xfrm>
          <a:prstGeom prst="rect">
            <a:avLst/>
          </a:prstGeom>
        </p:spPr>
        <p:txBody>
          <a:bodyPr anchor="t"/>
          <a:lstStyle>
            <a:lvl1pPr marL="0" indent="0">
              <a:buClrTx/>
              <a:buSzTx/>
              <a:buNone/>
              <a:defRPr sz="900"/>
            </a:lvl1pPr>
            <a:lvl2pPr marL="0" indent="342900">
              <a:buClrTx/>
              <a:buSzTx/>
              <a:buNone/>
              <a:defRPr sz="900"/>
            </a:lvl2pPr>
            <a:lvl3pPr marL="0" indent="685800">
              <a:buClrTx/>
              <a:buSzTx/>
              <a:buNone/>
              <a:defRPr sz="900"/>
            </a:lvl3pPr>
            <a:lvl4pPr marL="0" indent="1028700">
              <a:buClrTx/>
              <a:buSzTx/>
              <a:buNone/>
              <a:defRPr sz="900"/>
            </a:lvl4pPr>
            <a:lvl5pPr marL="0" indent="1371600">
              <a:buClrTx/>
              <a:buSzTx/>
              <a:buNone/>
              <a:defRPr sz="9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4197438" y="4573598"/>
            <a:ext cx="246195" cy="231269"/>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Freeform 6"/>
          <p:cNvSpPr/>
          <p:nvPr/>
        </p:nvSpPr>
        <p:spPr>
          <a:xfrm>
            <a:off x="0" y="-1"/>
            <a:ext cx="9144001" cy="163949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18651"/>
                </a:lnTo>
                <a:lnTo>
                  <a:pt x="3536" y="18651"/>
                </a:lnTo>
                <a:lnTo>
                  <a:pt x="4211" y="21475"/>
                </a:lnTo>
                <a:lnTo>
                  <a:pt x="4271" y="21600"/>
                </a:lnTo>
                <a:lnTo>
                  <a:pt x="4312" y="21600"/>
                </a:lnTo>
                <a:lnTo>
                  <a:pt x="4331" y="21553"/>
                </a:lnTo>
                <a:lnTo>
                  <a:pt x="4369" y="21475"/>
                </a:lnTo>
                <a:lnTo>
                  <a:pt x="5044" y="18651"/>
                </a:lnTo>
                <a:lnTo>
                  <a:pt x="21600" y="18651"/>
                </a:lnTo>
                <a:lnTo>
                  <a:pt x="21600" y="0"/>
                </a:lnTo>
                <a:close/>
              </a:path>
            </a:pathLst>
          </a:custGeom>
          <a:blipFill>
            <a:blip r:embed="rId16"/>
          </a:blipFill>
          <a:ln cap="rnd">
            <a:solidFill>
              <a:schemeClr val="accent1"/>
            </a:solidFill>
          </a:ln>
        </p:spPr>
        <p:txBody>
          <a:bodyPr lIns="45719" rIns="45719"/>
          <a:lstStyle/>
          <a:p>
            <a:pPr>
              <a:defRPr>
                <a:latin typeface="+mj-lt"/>
                <a:ea typeface="+mj-ea"/>
                <a:cs typeface="+mj-cs"/>
                <a:sym typeface="Arial"/>
              </a:defRPr>
            </a:pPr>
            <a:endParaRPr/>
          </a:p>
        </p:txBody>
      </p:sp>
      <p:sp>
        <p:nvSpPr>
          <p:cNvPr id="3" name="Title Text"/>
          <p:cNvSpPr txBox="1">
            <a:spLocks noGrp="1"/>
          </p:cNvSpPr>
          <p:nvPr>
            <p:ph type="title"/>
          </p:nvPr>
        </p:nvSpPr>
        <p:spPr>
          <a:xfrm>
            <a:off x="607499" y="335391"/>
            <a:ext cx="7929000" cy="727838"/>
          </a:xfrm>
          <a:prstGeom prst="rect">
            <a:avLst/>
          </a:prstGeom>
          <a:ln w="12700">
            <a:miter lim="400000"/>
          </a:ln>
          <a:effectLst>
            <a:outerShdw blurRad="50800" dir="144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4" name="Body Level One…"/>
          <p:cNvSpPr txBox="1">
            <a:spLocks noGrp="1"/>
          </p:cNvSpPr>
          <p:nvPr>
            <p:ph type="body" idx="1"/>
          </p:nvPr>
        </p:nvSpPr>
        <p:spPr>
          <a:xfrm>
            <a:off x="457200" y="1063228"/>
            <a:ext cx="8229600" cy="3668315"/>
          </a:xfrm>
          <a:prstGeom prst="rect">
            <a:avLst/>
          </a:prstGeom>
          <a:ln w="12700">
            <a:miter lim="400000"/>
          </a:ln>
          <a:effectLst>
            <a:outerShdw blurRad="50800" dir="14400000" rotWithShape="0">
              <a:srgbClr val="000000">
                <a:alpha val="4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559171" y="4573598"/>
            <a:ext cx="246195" cy="231269"/>
          </a:xfrm>
          <a:prstGeom prst="rect">
            <a:avLst/>
          </a:prstGeom>
          <a:ln w="12700">
            <a:miter lim="400000"/>
          </a:ln>
        </p:spPr>
        <p:txBody>
          <a:bodyPr wrap="none" lIns="10800" tIns="10800" rIns="10800" bIns="10800" anchor="b">
            <a:spAutoFit/>
          </a:bodyPr>
          <a:lstStyle>
            <a:lvl1pPr algn="r">
              <a:defRPr sz="1500">
                <a:solidFill>
                  <a:schemeClr val="accent1"/>
                </a:solidFill>
                <a:latin typeface="+mj-lt"/>
                <a:ea typeface="+mj-ea"/>
                <a:cs typeface="+mj-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1pPr>
      <a:lvl2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2pPr>
      <a:lvl3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3pPr>
      <a:lvl4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4pPr>
      <a:lvl5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5pPr>
      <a:lvl6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6pPr>
      <a:lvl7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7pPr>
      <a:lvl8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8pPr>
      <a:lvl9pPr marL="0" marR="0" indent="0" algn="l" defTabSz="342900" rtl="0" latinLnBrk="0">
        <a:lnSpc>
          <a:spcPct val="100000"/>
        </a:lnSpc>
        <a:spcBef>
          <a:spcPts val="0"/>
        </a:spcBef>
        <a:spcAft>
          <a:spcPts val="0"/>
        </a:spcAft>
        <a:buClrTx/>
        <a:buSzTx/>
        <a:buFontTx/>
        <a:buNone/>
        <a:tabLst/>
        <a:defRPr sz="3000" b="1" i="0" u="none" strike="noStrike" cap="none" spc="0" baseline="0">
          <a:solidFill>
            <a:srgbClr val="FEFEFE"/>
          </a:solidFill>
          <a:uFillTx/>
          <a:latin typeface="Century Gothic"/>
          <a:ea typeface="Century Gothic"/>
          <a:cs typeface="Century Gothic"/>
          <a:sym typeface="Century Gothic"/>
        </a:defRPr>
      </a:lvl9pPr>
    </p:titleStyle>
    <p:bodyStyle>
      <a:lvl1pPr marL="257175" marR="0" indent="-25717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1pPr>
      <a:lvl2pPr marL="575072" marR="0" indent="-232172"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2pPr>
      <a:lvl3pPr marL="908685" marR="0" indent="-222885"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3pPr>
      <a:lvl4pPr marL="12763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4pPr>
      <a:lvl5pPr marL="161925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5pPr>
      <a:lvl6pPr marL="18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6pPr>
      <a:lvl7pPr marL="21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7pPr>
      <a:lvl8pPr marL="2476200"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8pPr>
      <a:lvl9pPr marL="2776199" marR="0" indent="-247650" algn="l" defTabSz="342900" rtl="0" latinLnBrk="0">
        <a:lnSpc>
          <a:spcPct val="100000"/>
        </a:lnSpc>
        <a:spcBef>
          <a:spcPts val="400"/>
        </a:spcBef>
        <a:spcAft>
          <a:spcPts val="0"/>
        </a:spcAft>
        <a:buClr>
          <a:schemeClr val="accent1"/>
        </a:buClr>
        <a:buSzPct val="100000"/>
        <a:buFontTx/>
        <a:buChar char=""/>
        <a:tabLst/>
        <a:defRPr sz="1300" b="0" i="0" u="none" strike="noStrike" cap="none" spc="0" baseline="0">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5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linkedin.com/in/deztany-jackson-b9b58717"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59;p13"/>
          <p:cNvSpPr txBox="1">
            <a:spLocks noGrp="1"/>
          </p:cNvSpPr>
          <p:nvPr>
            <p:ph type="ctrTitle"/>
          </p:nvPr>
        </p:nvSpPr>
        <p:spPr>
          <a:xfrm>
            <a:off x="607500" y="181596"/>
            <a:ext cx="7929000" cy="1872769"/>
          </a:xfrm>
          <a:prstGeom prst="rect">
            <a:avLst/>
          </a:prstGeom>
        </p:spPr>
        <p:txBody>
          <a:bodyPr lIns="91424" tIns="91424" rIns="91424" bIns="91424"/>
          <a:lstStyle/>
          <a:p>
            <a:pPr algn="ctr">
              <a:defRPr sz="3600">
                <a:latin typeface="+mj-lt"/>
                <a:ea typeface="+mj-ea"/>
                <a:cs typeface="+mj-cs"/>
                <a:sym typeface="Arial"/>
              </a:defRPr>
            </a:pPr>
            <a:r>
              <a:rPr lang="en-US" dirty="0"/>
              <a:t>Hospital X-Ray</a:t>
            </a:r>
            <a:endParaRPr dirty="0"/>
          </a:p>
          <a:p>
            <a:pPr algn="ctr">
              <a:defRPr sz="3600">
                <a:latin typeface="+mj-lt"/>
                <a:ea typeface="+mj-ea"/>
                <a:cs typeface="+mj-cs"/>
                <a:sym typeface="Arial"/>
              </a:defRPr>
            </a:pPr>
            <a:r>
              <a:rPr dirty="0"/>
              <a:t>Predictions</a:t>
            </a:r>
            <a:br>
              <a:rPr dirty="0"/>
            </a:br>
            <a:endParaRPr dirty="0"/>
          </a:p>
        </p:txBody>
      </p:sp>
      <p:sp>
        <p:nvSpPr>
          <p:cNvPr id="147" name="Google Shape;60;p13"/>
          <p:cNvSpPr txBox="1">
            <a:spLocks noGrp="1"/>
          </p:cNvSpPr>
          <p:nvPr>
            <p:ph type="subTitle" sz="quarter" idx="1"/>
          </p:nvPr>
        </p:nvSpPr>
        <p:spPr>
          <a:xfrm>
            <a:off x="416115" y="4003164"/>
            <a:ext cx="7928999" cy="845283"/>
          </a:xfrm>
          <a:prstGeom prst="rect">
            <a:avLst/>
          </a:prstGeom>
        </p:spPr>
        <p:txBody>
          <a:bodyPr lIns="91424" tIns="91424" rIns="91424" bIns="91424">
            <a:normAutofit/>
          </a:bodyPr>
          <a:lstStyle/>
          <a:p>
            <a:pPr defTabSz="246888">
              <a:spcBef>
                <a:spcPts val="0"/>
              </a:spcBef>
              <a:defRPr sz="936">
                <a:latin typeface="+mj-lt"/>
                <a:ea typeface="+mj-ea"/>
                <a:cs typeface="+mj-cs"/>
                <a:sym typeface="Arial"/>
              </a:defRPr>
            </a:pPr>
            <a:r>
              <a:rPr dirty="0"/>
              <a:t>Deztany Jackson</a:t>
            </a:r>
            <a:endParaRPr lang="en-US" dirty="0"/>
          </a:p>
          <a:p>
            <a:pPr defTabSz="246888">
              <a:spcBef>
                <a:spcPts val="0"/>
              </a:spcBef>
              <a:defRPr sz="936">
                <a:latin typeface="+mj-lt"/>
                <a:ea typeface="+mj-ea"/>
                <a:cs typeface="+mj-cs"/>
                <a:sym typeface="Arial"/>
              </a:defRPr>
            </a:pPr>
            <a:r>
              <a:rPr dirty="0"/>
              <a:t>Phase </a:t>
            </a:r>
            <a:r>
              <a:rPr lang="en-US"/>
              <a:t>4</a:t>
            </a:r>
            <a:r>
              <a:t> Project</a:t>
            </a:r>
            <a:r>
              <a:rPr lang="en-US"/>
              <a:t> 4</a:t>
            </a:r>
            <a:endParaRPr dirty="0"/>
          </a:p>
          <a:p>
            <a:pPr defTabSz="246888">
              <a:spcBef>
                <a:spcPts val="0"/>
              </a:spcBef>
              <a:defRPr sz="936">
                <a:latin typeface="+mj-lt"/>
                <a:ea typeface="+mj-ea"/>
                <a:cs typeface="+mj-cs"/>
                <a:sym typeface="Arial"/>
              </a:defRPr>
            </a:pPr>
            <a:r>
              <a:rPr lang="en-US" dirty="0"/>
              <a:t>March 30, 2023</a:t>
            </a:r>
            <a:br>
              <a:rPr dirty="0"/>
            </a:br>
            <a:endParaRPr dirty="0"/>
          </a:p>
        </p:txBody>
      </p:sp>
      <p:pic>
        <p:nvPicPr>
          <p:cNvPr id="3" name="Picture 2">
            <a:extLst>
              <a:ext uri="{FF2B5EF4-FFF2-40B4-BE49-F238E27FC236}">
                <a16:creationId xmlns:a16="http://schemas.microsoft.com/office/drawing/2014/main" id="{9A1E0628-85F0-7046-BE41-0DCA3C4DB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98600"/>
            <a:ext cx="3810000" cy="21463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Final Model’s Prediction</a:t>
            </a:r>
          </a:p>
        </p:txBody>
      </p:sp>
      <p:pic>
        <p:nvPicPr>
          <p:cNvPr id="5" name="Picture 4">
            <a:extLst>
              <a:ext uri="{FF2B5EF4-FFF2-40B4-BE49-F238E27FC236}">
                <a16:creationId xmlns:a16="http://schemas.microsoft.com/office/drawing/2014/main" id="{68C74801-DCAC-AF48-86C9-D9F8ABB66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57" y="1154758"/>
            <a:ext cx="4238077" cy="2833983"/>
          </a:xfrm>
          <a:prstGeom prst="rect">
            <a:avLst/>
          </a:prstGeom>
        </p:spPr>
      </p:pic>
      <p:pic>
        <p:nvPicPr>
          <p:cNvPr id="7" name="Picture 6">
            <a:extLst>
              <a:ext uri="{FF2B5EF4-FFF2-40B4-BE49-F238E27FC236}">
                <a16:creationId xmlns:a16="http://schemas.microsoft.com/office/drawing/2014/main" id="{CE43266F-6B8C-F345-8656-EB58EE259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54757"/>
            <a:ext cx="4356100" cy="2833983"/>
          </a:xfrm>
          <a:prstGeom prst="rect">
            <a:avLst/>
          </a:prstGeom>
        </p:spPr>
      </p:pic>
      <p:sp>
        <p:nvSpPr>
          <p:cNvPr id="9" name="TextBox 8">
            <a:extLst>
              <a:ext uri="{FF2B5EF4-FFF2-40B4-BE49-F238E27FC236}">
                <a16:creationId xmlns:a16="http://schemas.microsoft.com/office/drawing/2014/main" id="{F5A64C1E-12FB-1C49-86DB-7C29A1CD28B4}"/>
              </a:ext>
            </a:extLst>
          </p:cNvPr>
          <p:cNvSpPr txBox="1"/>
          <p:nvPr/>
        </p:nvSpPr>
        <p:spPr>
          <a:xfrm>
            <a:off x="701347" y="4190412"/>
            <a:ext cx="352096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000" dirty="0">
                <a:solidFill>
                  <a:schemeClr val="bg1">
                    <a:lumMod val="10000"/>
                    <a:lumOff val="90000"/>
                  </a:schemeClr>
                </a:solidFill>
              </a:rPr>
              <a:t>Inaccurate Normal</a:t>
            </a:r>
            <a:r>
              <a:rPr kumimoji="0" lang="en-US" sz="2000" b="0" i="0" u="none" strike="noStrike" cap="none" spc="0" normalizeH="0" baseline="0" dirty="0">
                <a:ln>
                  <a:noFill/>
                </a:ln>
                <a:solidFill>
                  <a:schemeClr val="bg1">
                    <a:lumMod val="10000"/>
                    <a:lumOff val="90000"/>
                  </a:schemeClr>
                </a:solidFill>
                <a:effectLst/>
                <a:uFillTx/>
                <a:latin typeface="Century Gothic"/>
                <a:ea typeface="Century Gothic"/>
                <a:cs typeface="Century Gothic"/>
                <a:sym typeface="Century Gothic"/>
              </a:rPr>
              <a:t> (FN)</a:t>
            </a:r>
          </a:p>
        </p:txBody>
      </p:sp>
      <p:sp>
        <p:nvSpPr>
          <p:cNvPr id="10" name="TextBox 9">
            <a:extLst>
              <a:ext uri="{FF2B5EF4-FFF2-40B4-BE49-F238E27FC236}">
                <a16:creationId xmlns:a16="http://schemas.microsoft.com/office/drawing/2014/main" id="{520A7FC3-47CD-194E-9A68-5DEA3A1F4C1B}"/>
              </a:ext>
            </a:extLst>
          </p:cNvPr>
          <p:cNvSpPr txBox="1"/>
          <p:nvPr/>
        </p:nvSpPr>
        <p:spPr>
          <a:xfrm>
            <a:off x="5173498" y="4190412"/>
            <a:ext cx="352096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lumMod val="10000"/>
                    <a:lumOff val="90000"/>
                  </a:schemeClr>
                </a:solidFill>
                <a:effectLst/>
                <a:uFillTx/>
                <a:latin typeface="Century Gothic"/>
                <a:ea typeface="Century Gothic"/>
                <a:cs typeface="Century Gothic"/>
                <a:sym typeface="Century Gothic"/>
              </a:rPr>
              <a:t>Accurate Pneumonia (TP)</a:t>
            </a:r>
          </a:p>
        </p:txBody>
      </p:sp>
    </p:spTree>
    <p:extLst>
      <p:ext uri="{BB962C8B-B14F-4D97-AF65-F5344CB8AC3E}">
        <p14:creationId xmlns:p14="http://schemas.microsoft.com/office/powerpoint/2010/main" val="25208332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01;p20"/>
          <p:cNvSpPr txBox="1">
            <a:spLocks noGrp="1"/>
          </p:cNvSpPr>
          <p:nvPr>
            <p:ph type="title"/>
          </p:nvPr>
        </p:nvSpPr>
        <p:spPr>
          <a:xfrm>
            <a:off x="311699" y="213796"/>
            <a:ext cx="8520602" cy="572702"/>
          </a:xfrm>
          <a:prstGeom prst="rect">
            <a:avLst/>
          </a:prstGeom>
        </p:spPr>
        <p:txBody>
          <a:bodyPr/>
          <a:lstStyle>
            <a:lvl1pPr defTabSz="284606">
              <a:defRPr sz="2490"/>
            </a:lvl1pPr>
          </a:lstStyle>
          <a:p>
            <a:r>
              <a:t>Conclusion: Limitations</a:t>
            </a:r>
          </a:p>
        </p:txBody>
      </p:sp>
      <p:sp>
        <p:nvSpPr>
          <p:cNvPr id="173" name="Text Placeholder 2"/>
          <p:cNvSpPr txBox="1">
            <a:spLocks noGrp="1"/>
          </p:cNvSpPr>
          <p:nvPr>
            <p:ph type="body" idx="1"/>
          </p:nvPr>
        </p:nvSpPr>
        <p:spPr>
          <a:xfrm>
            <a:off x="0" y="1017724"/>
            <a:ext cx="8918090" cy="3991026"/>
          </a:xfrm>
          <a:prstGeom prst="rect">
            <a:avLst/>
          </a:prstGeom>
        </p:spPr>
        <p:txBody>
          <a:bodyPr>
            <a:normAutofit/>
          </a:bodyPr>
          <a:lstStyle/>
          <a:p>
            <a:pPr indent="-285750">
              <a:lnSpc>
                <a:spcPct val="150000"/>
              </a:lnSpc>
              <a:buSzPts val="1800"/>
              <a:buFont typeface="Arial"/>
              <a:buChar char="•"/>
              <a:defRPr sz="1800">
                <a:latin typeface="+mj-lt"/>
                <a:ea typeface="+mj-ea"/>
                <a:cs typeface="+mj-cs"/>
                <a:sym typeface="Arial"/>
              </a:defRPr>
            </a:pPr>
            <a:r>
              <a:rPr lang="en-US" dirty="0"/>
              <a:t>Hospital:</a:t>
            </a:r>
          </a:p>
          <a:p>
            <a:pPr lvl="1" indent="-285750">
              <a:lnSpc>
                <a:spcPct val="150000"/>
              </a:lnSpc>
              <a:buSzPts val="1800"/>
              <a:buFont typeface="Arial"/>
              <a:buChar char="•"/>
              <a:defRPr sz="1800">
                <a:latin typeface="+mj-lt"/>
                <a:ea typeface="+mj-ea"/>
                <a:cs typeface="+mj-cs"/>
                <a:sym typeface="Arial"/>
              </a:defRPr>
            </a:pPr>
            <a:r>
              <a:rPr lang="en-US" dirty="0"/>
              <a:t>Important image areas</a:t>
            </a:r>
          </a:p>
          <a:p>
            <a:pPr lvl="1" indent="-285750">
              <a:lnSpc>
                <a:spcPct val="150000"/>
              </a:lnSpc>
              <a:buSzPts val="1800"/>
              <a:buFont typeface="Arial"/>
              <a:buChar char="•"/>
              <a:defRPr sz="1800">
                <a:latin typeface="+mj-lt"/>
                <a:ea typeface="+mj-ea"/>
                <a:cs typeface="+mj-cs"/>
                <a:sym typeface="Arial"/>
              </a:defRPr>
            </a:pPr>
            <a:r>
              <a:rPr lang="en-US" dirty="0"/>
              <a:t>Radiologist SME knowledge</a:t>
            </a:r>
          </a:p>
          <a:p>
            <a:pPr indent="-285750">
              <a:lnSpc>
                <a:spcPct val="150000"/>
              </a:lnSpc>
              <a:buSzPts val="1800"/>
              <a:buFont typeface="Arial"/>
              <a:buChar char="•"/>
              <a:defRPr sz="1800">
                <a:latin typeface="+mj-lt"/>
                <a:ea typeface="+mj-ea"/>
                <a:cs typeface="+mj-cs"/>
                <a:sym typeface="Arial"/>
              </a:defRPr>
            </a:pPr>
            <a:endParaRPr lang="en-US" dirty="0"/>
          </a:p>
          <a:p>
            <a:pPr indent="-285750">
              <a:lnSpc>
                <a:spcPct val="150000"/>
              </a:lnSpc>
              <a:buSzPts val="1800"/>
              <a:buFont typeface="Arial"/>
              <a:buChar char="•"/>
              <a:defRPr sz="1800">
                <a:latin typeface="+mj-lt"/>
                <a:ea typeface="+mj-ea"/>
                <a:cs typeface="+mj-cs"/>
                <a:sym typeface="Arial"/>
              </a:defRPr>
            </a:pPr>
            <a:r>
              <a:rPr lang="en-US" dirty="0"/>
              <a:t>Technical:</a:t>
            </a:r>
          </a:p>
          <a:p>
            <a:pPr lvl="1" indent="-285750">
              <a:lnSpc>
                <a:spcPct val="150000"/>
              </a:lnSpc>
              <a:buSzPts val="1800"/>
              <a:buFont typeface="Arial"/>
              <a:buChar char="•"/>
              <a:defRPr sz="1800">
                <a:latin typeface="+mj-lt"/>
                <a:ea typeface="+mj-ea"/>
                <a:cs typeface="+mj-cs"/>
                <a:sym typeface="Arial"/>
              </a:defRPr>
            </a:pPr>
            <a:r>
              <a:rPr lang="en-US" dirty="0"/>
              <a:t> Hardware and Software Compatibility (Modeling on M2 GPU Laptop)</a:t>
            </a:r>
          </a:p>
          <a:p>
            <a:pPr lvl="1" indent="-285750">
              <a:lnSpc>
                <a:spcPct val="150000"/>
              </a:lnSpc>
              <a:buSzPts val="1800"/>
              <a:buFont typeface="Arial"/>
              <a:buChar char="•"/>
              <a:defRPr sz="1800">
                <a:latin typeface="+mj-lt"/>
                <a:ea typeface="+mj-ea"/>
                <a:cs typeface="+mj-cs"/>
                <a:sym typeface="Arial"/>
              </a:defRPr>
            </a:pPr>
            <a:r>
              <a:rPr lang="en-US" dirty="0"/>
              <a:t> Hyperparameter optimization limits</a:t>
            </a:r>
          </a:p>
          <a:p>
            <a:pPr lvl="1" indent="-285750">
              <a:lnSpc>
                <a:spcPct val="150000"/>
              </a:lnSpc>
              <a:buSzPts val="1800"/>
              <a:buFont typeface="Arial"/>
              <a:buChar char="•"/>
              <a:defRPr sz="1800">
                <a:latin typeface="+mj-lt"/>
                <a:ea typeface="+mj-ea"/>
                <a:cs typeface="+mj-cs"/>
                <a:sym typeface="Arial"/>
              </a:defRPr>
            </a:pPr>
            <a:r>
              <a:rPr lang="en-US" dirty="0"/>
              <a:t>Blackbox of Hidden Layers</a:t>
            </a:r>
            <a:r>
              <a:rPr dirty="0"/>
              <a:t> </a:t>
            </a:r>
            <a:endParaRPr b="1" dirty="0"/>
          </a:p>
          <a:p>
            <a:pPr marL="0" indent="114300">
              <a:buSzTx/>
              <a:buFont typeface="Wingdings 2"/>
              <a:buNone/>
            </a:pPr>
            <a:r>
              <a:rPr dirty="0"/>
              <a:t>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Google Shape;101;p20"/>
          <p:cNvSpPr txBox="1">
            <a:spLocks noGrp="1"/>
          </p:cNvSpPr>
          <p:nvPr>
            <p:ph type="title"/>
          </p:nvPr>
        </p:nvSpPr>
        <p:spPr>
          <a:xfrm>
            <a:off x="311699" y="213797"/>
            <a:ext cx="8520602" cy="572701"/>
          </a:xfrm>
          <a:prstGeom prst="rect">
            <a:avLst/>
          </a:prstGeom>
        </p:spPr>
        <p:txBody>
          <a:bodyPr/>
          <a:lstStyle>
            <a:lvl1pPr defTabSz="284606">
              <a:defRPr sz="2490"/>
            </a:lvl1pPr>
          </a:lstStyle>
          <a:p>
            <a:r>
              <a:t>Conclusion: Recommendations</a:t>
            </a:r>
          </a:p>
        </p:txBody>
      </p:sp>
      <p:sp>
        <p:nvSpPr>
          <p:cNvPr id="178" name="Text Placeholder 2"/>
          <p:cNvSpPr txBox="1">
            <a:spLocks noGrp="1"/>
          </p:cNvSpPr>
          <p:nvPr>
            <p:ph type="body" idx="1"/>
          </p:nvPr>
        </p:nvSpPr>
        <p:spPr>
          <a:xfrm>
            <a:off x="0" y="576237"/>
            <a:ext cx="9144000" cy="3991026"/>
          </a:xfrm>
          <a:prstGeom prst="rect">
            <a:avLst/>
          </a:prstGeom>
        </p:spPr>
        <p:txBody>
          <a:bodyPr>
            <a:normAutofit/>
          </a:bodyPr>
          <a:lstStyle/>
          <a:p>
            <a:pPr marL="374904" indent="-234315" defTabSz="281177">
              <a:lnSpc>
                <a:spcPct val="150000"/>
              </a:lnSpc>
              <a:buSzPts val="1400"/>
              <a:buFont typeface="Arial"/>
              <a:buChar char="•"/>
              <a:defRPr sz="1476">
                <a:latin typeface="+mj-lt"/>
                <a:ea typeface="+mj-ea"/>
                <a:cs typeface="+mj-cs"/>
                <a:sym typeface="Arial"/>
              </a:defRPr>
            </a:pPr>
            <a:endParaRPr dirty="0"/>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Usage: </a:t>
            </a:r>
            <a:r>
              <a:rPr lang="en-US" sz="1800" dirty="0"/>
              <a:t>The model is best as a learning tool and not an official diagnosis.</a:t>
            </a:r>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Strategy: </a:t>
            </a:r>
            <a:r>
              <a:rPr lang="en-US" sz="1800" dirty="0"/>
              <a:t>Use the model as an initial reviewer of the images.</a:t>
            </a:r>
          </a:p>
          <a:p>
            <a:pPr marL="374904" indent="-234315" defTabSz="281177">
              <a:lnSpc>
                <a:spcPct val="150000"/>
              </a:lnSpc>
              <a:buSzPts val="1400"/>
              <a:buFont typeface="Arial"/>
              <a:buChar char="•"/>
              <a:defRPr sz="1476">
                <a:latin typeface="+mj-lt"/>
                <a:ea typeface="+mj-ea"/>
                <a:cs typeface="+mj-cs"/>
                <a:sym typeface="Arial"/>
              </a:defRPr>
            </a:pPr>
            <a:r>
              <a:rPr lang="en-US" sz="1800" dirty="0">
                <a:solidFill>
                  <a:schemeClr val="accent4"/>
                </a:solidFill>
              </a:rPr>
              <a:t>Staffing: </a:t>
            </a:r>
            <a:r>
              <a:rPr lang="en-US" sz="1800" dirty="0"/>
              <a:t>The model is best used with a doctor, not standalone.</a:t>
            </a:r>
            <a:endParaRPr sz="18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Google Shape;101;p20"/>
          <p:cNvSpPr txBox="1">
            <a:spLocks noGrp="1"/>
          </p:cNvSpPr>
          <p:nvPr>
            <p:ph type="title"/>
          </p:nvPr>
        </p:nvSpPr>
        <p:spPr>
          <a:xfrm>
            <a:off x="-1" y="-1"/>
            <a:ext cx="8520602" cy="572702"/>
          </a:xfrm>
          <a:prstGeom prst="rect">
            <a:avLst/>
          </a:prstGeom>
        </p:spPr>
        <p:txBody>
          <a:bodyPr/>
          <a:lstStyle>
            <a:lvl1pPr defTabSz="284606">
              <a:defRPr sz="2490"/>
            </a:lvl1pPr>
          </a:lstStyle>
          <a:p>
            <a:r>
              <a:t>Conclusion: Next Steps</a:t>
            </a:r>
          </a:p>
        </p:txBody>
      </p:sp>
      <p:sp>
        <p:nvSpPr>
          <p:cNvPr id="183" name="Text Placeholder 2"/>
          <p:cNvSpPr txBox="1">
            <a:spLocks noGrp="1"/>
          </p:cNvSpPr>
          <p:nvPr>
            <p:ph type="body" idx="1"/>
          </p:nvPr>
        </p:nvSpPr>
        <p:spPr>
          <a:xfrm>
            <a:off x="0" y="478107"/>
            <a:ext cx="9144000" cy="4510717"/>
          </a:xfrm>
          <a:prstGeom prst="rect">
            <a:avLst/>
          </a:prstGeom>
        </p:spPr>
        <p:txBody>
          <a:bodyPr/>
          <a:lstStyle/>
          <a:p>
            <a:pPr indent="-285750">
              <a:buSzPts val="1500"/>
              <a:buFont typeface="Arial"/>
              <a:buChar char="•"/>
              <a:defRPr sz="1500" b="1">
                <a:latin typeface="+mj-lt"/>
                <a:ea typeface="+mj-ea"/>
                <a:cs typeface="+mj-cs"/>
                <a:sym typeface="Arial"/>
              </a:defRPr>
            </a:pPr>
            <a:endParaRPr dirty="0"/>
          </a:p>
          <a:p>
            <a:pPr indent="-285750">
              <a:buSzPts val="1500"/>
              <a:buFont typeface="Arial"/>
              <a:buChar char="•"/>
              <a:defRPr sz="1500" b="1">
                <a:solidFill>
                  <a:schemeClr val="accent4"/>
                </a:solidFill>
                <a:latin typeface="+mj-lt"/>
                <a:ea typeface="+mj-ea"/>
                <a:cs typeface="+mj-cs"/>
                <a:sym typeface="Arial"/>
              </a:defRPr>
            </a:pPr>
            <a:r>
              <a:rPr lang="en-US" sz="1800" dirty="0"/>
              <a:t>Iterate model improvement with with augmented data</a:t>
            </a:r>
          </a:p>
          <a:p>
            <a:pPr indent="-285750">
              <a:buSzPts val="1500"/>
              <a:buFont typeface="Arial"/>
              <a:buChar char="•"/>
              <a:defRPr sz="1500" b="1">
                <a:solidFill>
                  <a:schemeClr val="accent4"/>
                </a:solidFill>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lang="en-US" sz="1800" dirty="0"/>
              <a:t>Gather more images to train</a:t>
            </a:r>
          </a:p>
          <a:p>
            <a:pPr indent="-285750">
              <a:buSzPts val="1500"/>
              <a:buFont typeface="Arial"/>
              <a:buChar char="•"/>
              <a:defRPr sz="1500" b="1">
                <a:solidFill>
                  <a:schemeClr val="accent4"/>
                </a:solidFill>
                <a:latin typeface="+mj-lt"/>
                <a:ea typeface="+mj-ea"/>
                <a:cs typeface="+mj-cs"/>
                <a:sym typeface="Arial"/>
              </a:defRPr>
            </a:pPr>
            <a:endParaRPr lang="en-US" sz="1800" dirty="0"/>
          </a:p>
          <a:p>
            <a:pPr indent="-285750">
              <a:buSzPts val="1500"/>
              <a:buFont typeface="Arial"/>
              <a:buChar char="•"/>
              <a:defRPr sz="1500" b="1">
                <a:solidFill>
                  <a:schemeClr val="accent4"/>
                </a:solidFill>
                <a:latin typeface="+mj-lt"/>
                <a:ea typeface="+mj-ea"/>
                <a:cs typeface="+mj-cs"/>
                <a:sym typeface="Arial"/>
              </a:defRPr>
            </a:pPr>
            <a:r>
              <a:rPr lang="en-US" sz="1800" dirty="0"/>
              <a:t>Visually inspect the images that were inaccurate.</a:t>
            </a:r>
            <a:endParaRPr sz="1800" dirty="0"/>
          </a:p>
          <a:p>
            <a:pPr indent="-285750">
              <a:buSzPts val="1500"/>
              <a:buFont typeface="Arial"/>
              <a:buChar char="•"/>
              <a:defRPr sz="1500" b="1">
                <a:latin typeface="+mj-lt"/>
                <a:ea typeface="+mj-ea"/>
                <a:cs typeface="+mj-cs"/>
                <a:sym typeface="Arial"/>
              </a:defRPr>
            </a:pPr>
            <a:endParaRPr sz="1800" dirty="0"/>
          </a:p>
          <a:p>
            <a:pPr indent="-285750">
              <a:buSzPts val="1500"/>
              <a:buFont typeface="Arial"/>
              <a:buChar char="•"/>
              <a:defRPr sz="1500" b="1">
                <a:solidFill>
                  <a:schemeClr val="accent4"/>
                </a:solidFill>
                <a:latin typeface="+mj-lt"/>
                <a:ea typeface="+mj-ea"/>
                <a:cs typeface="+mj-cs"/>
                <a:sym typeface="Arial"/>
              </a:defRPr>
            </a:pPr>
            <a:r>
              <a:rPr sz="1800" dirty="0"/>
              <a:t>Increase consultation with the data scientist/analyst to improve our domain knowledge</a:t>
            </a:r>
            <a:r>
              <a:rPr lang="en-US" sz="1800" dirty="0"/>
              <a:t> and more specific feature criteria </a:t>
            </a:r>
            <a:r>
              <a:rPr sz="1800" dirty="0"/>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2FFF8"/>
            </a:gs>
            <a:gs pos="30000">
              <a:srgbClr val="00D6CA"/>
            </a:gs>
            <a:gs pos="78000">
              <a:srgbClr val="007770"/>
            </a:gs>
          </a:gsLst>
          <a:path path="circle">
            <a:fillToRect l="50000" t="50000" r="50000" b="50000"/>
          </a:path>
        </a:gradFill>
        <a:effectLst/>
      </p:bgPr>
    </p:bg>
    <p:spTree>
      <p:nvGrpSpPr>
        <p:cNvPr id="1" name=""/>
        <p:cNvGrpSpPr/>
        <p:nvPr/>
      </p:nvGrpSpPr>
      <p:grpSpPr>
        <a:xfrm>
          <a:off x="0" y="0"/>
          <a:ext cx="0" cy="0"/>
          <a:chOff x="0" y="0"/>
          <a:chExt cx="0" cy="0"/>
        </a:xfrm>
      </p:grpSpPr>
      <p:sp>
        <p:nvSpPr>
          <p:cNvPr id="185" name="Google Shape;107;p21"/>
          <p:cNvSpPr txBox="1">
            <a:spLocks noGrp="1"/>
          </p:cNvSpPr>
          <p:nvPr>
            <p:ph type="title"/>
          </p:nvPr>
        </p:nvSpPr>
        <p:spPr>
          <a:xfrm>
            <a:off x="490249" y="526350"/>
            <a:ext cx="7715402" cy="4090800"/>
          </a:xfrm>
          <a:prstGeom prst="rect">
            <a:avLst/>
          </a:prstGeom>
        </p:spPr>
        <p:txBody>
          <a:bodyPr/>
          <a:lstStyle/>
          <a:p>
            <a:r>
              <a:t>Thank You!</a:t>
            </a:r>
          </a:p>
          <a:p>
            <a:pPr>
              <a:defRPr sz="2000"/>
            </a:pPr>
            <a:endParaRPr/>
          </a:p>
          <a:p>
            <a:pPr>
              <a:defRPr sz="2000"/>
            </a:pPr>
            <a:r>
              <a:t>Email</a:t>
            </a:r>
            <a:r>
              <a:rPr>
                <a:solidFill>
                  <a:srgbClr val="FFFFFF"/>
                </a:solidFill>
              </a:rPr>
              <a:t>: </a:t>
            </a:r>
            <a:r>
              <a:rPr u="sng">
                <a:solidFill>
                  <a:srgbClr val="FFFFFF"/>
                </a:solidFill>
              </a:rPr>
              <a:t>dmvinedata@gmail.com</a:t>
            </a:r>
            <a:endParaRPr>
              <a:solidFill>
                <a:srgbClr val="FFFFFF"/>
              </a:solidFill>
            </a:endParaRPr>
          </a:p>
          <a:p>
            <a:pPr>
              <a:defRPr sz="2000">
                <a:solidFill>
                  <a:srgbClr val="FFFFFF"/>
                </a:solidFill>
              </a:defRPr>
            </a:pPr>
            <a:r>
              <a:t>GitHub: @dmvinedata</a:t>
            </a:r>
          </a:p>
          <a:p>
            <a:pPr>
              <a:defRPr sz="2000">
                <a:solidFill>
                  <a:srgbClr val="FFFFFF"/>
                </a:solidFill>
              </a:defRPr>
            </a:pPr>
            <a:r>
              <a:t>LinkedIn: </a:t>
            </a:r>
            <a:r>
              <a:rPr u="sng">
                <a:solidFill>
                  <a:srgbClr val="8F8F8F"/>
                </a:solidFill>
                <a:uFill>
                  <a:solidFill>
                    <a:srgbClr val="8F8F8F"/>
                  </a:solidFill>
                </a:uFill>
                <a:hlinkClick r:id="rId2"/>
              </a:rPr>
              <a:t>linkedin.com/in/deztanyjackson/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65;p14"/>
          <p:cNvSpPr txBox="1">
            <a:spLocks noGrp="1"/>
          </p:cNvSpPr>
          <p:nvPr>
            <p:ph type="title"/>
          </p:nvPr>
        </p:nvSpPr>
        <p:spPr>
          <a:xfrm>
            <a:off x="311699" y="445025"/>
            <a:ext cx="8520602" cy="572701"/>
          </a:xfrm>
          <a:prstGeom prst="rect">
            <a:avLst/>
          </a:prstGeom>
        </p:spPr>
        <p:txBody>
          <a:bodyPr/>
          <a:lstStyle>
            <a:lvl1pPr defTabSz="284606">
              <a:defRPr sz="2490"/>
            </a:lvl1pPr>
          </a:lstStyle>
          <a:p>
            <a:r>
              <a:t>Overview</a:t>
            </a:r>
          </a:p>
        </p:txBody>
      </p:sp>
      <p:sp>
        <p:nvSpPr>
          <p:cNvPr id="151" name="Google Shape;66;p14"/>
          <p:cNvSpPr txBox="1">
            <a:spLocks noGrp="1"/>
          </p:cNvSpPr>
          <p:nvPr>
            <p:ph type="body" idx="1"/>
          </p:nvPr>
        </p:nvSpPr>
        <p:spPr>
          <a:xfrm>
            <a:off x="311699" y="1152475"/>
            <a:ext cx="8520602" cy="3416400"/>
          </a:xfrm>
          <a:prstGeom prst="rect">
            <a:avLst/>
          </a:prstGeom>
        </p:spPr>
        <p:txBody>
          <a:bodyPr/>
          <a:lstStyle/>
          <a:p>
            <a:pPr marL="0" indent="0" algn="ctr">
              <a:spcBef>
                <a:spcPts val="1600"/>
              </a:spcBef>
              <a:buSzTx/>
              <a:buFont typeface="Wingdings 2"/>
              <a:buNone/>
              <a:defRPr sz="1800">
                <a:latin typeface="+mj-lt"/>
                <a:ea typeface="+mj-ea"/>
                <a:cs typeface="+mj-cs"/>
                <a:sym typeface="Arial"/>
              </a:defRPr>
            </a:pPr>
            <a:r>
              <a:rPr dirty="0"/>
              <a:t>C</a:t>
            </a:r>
            <a:r>
              <a:rPr lang="en-US" dirty="0"/>
              <a:t>onvolutional Neural Net</a:t>
            </a:r>
            <a:r>
              <a:rPr dirty="0"/>
              <a:t> models will be built to best predict </a:t>
            </a:r>
            <a:r>
              <a:rPr lang="en-US" dirty="0"/>
              <a:t>if patient has a  ”Normal or “Pneumonia” X-ray. The main stakeholder is for a local hospital to try out for potential staffing replacement. </a:t>
            </a:r>
          </a:p>
          <a:p>
            <a:pPr marL="0" indent="0" algn="ctr">
              <a:spcBef>
                <a:spcPts val="1600"/>
              </a:spcBef>
              <a:buSzTx/>
              <a:buFont typeface="Wingdings 2"/>
              <a:buNone/>
              <a:defRPr sz="1800">
                <a:latin typeface="+mj-lt"/>
                <a:ea typeface="+mj-ea"/>
                <a:cs typeface="+mj-cs"/>
                <a:sym typeface="Arial"/>
              </a:defRPr>
            </a:pPr>
            <a:r>
              <a:rPr sz="1800" dirty="0">
                <a:solidFill>
                  <a:srgbClr val="DC8F14"/>
                </a:solidFill>
                <a:latin typeface="+mj-lt"/>
                <a:ea typeface="+mj-ea"/>
                <a:cs typeface="+mj-cs"/>
              </a:rPr>
              <a:t>Model:</a:t>
            </a:r>
            <a:r>
              <a:rPr dirty="0"/>
              <a:t> </a:t>
            </a:r>
            <a:r>
              <a:rPr lang="en-US" dirty="0"/>
              <a:t>Convolutional Neural Net, </a:t>
            </a:r>
            <a:r>
              <a:rPr lang="en-US" sz="1800" dirty="0">
                <a:solidFill>
                  <a:schemeClr val="bg1">
                    <a:lumMod val="10000"/>
                    <a:lumOff val="90000"/>
                  </a:schemeClr>
                </a:solidFill>
                <a:latin typeface="+mj-lt"/>
                <a:ea typeface="+mj-ea"/>
                <a:cs typeface="+mj-cs"/>
              </a:rPr>
              <a:t>Binary C</a:t>
            </a:r>
            <a:r>
              <a:rPr dirty="0">
                <a:solidFill>
                  <a:srgbClr val="FFFFFF"/>
                </a:solidFill>
              </a:rPr>
              <a:t>lassification</a:t>
            </a:r>
          </a:p>
          <a:p>
            <a:pPr marL="0" indent="0" algn="ctr">
              <a:spcBef>
                <a:spcPts val="1600"/>
              </a:spcBef>
              <a:buSzTx/>
              <a:buFont typeface="Wingdings 2"/>
              <a:buNone/>
              <a:defRPr sz="1800">
                <a:solidFill>
                  <a:srgbClr val="DC8F14"/>
                </a:solidFill>
                <a:latin typeface="+mj-lt"/>
                <a:ea typeface="+mj-ea"/>
                <a:cs typeface="+mj-cs"/>
                <a:sym typeface="Arial"/>
              </a:defRPr>
            </a:pPr>
            <a:r>
              <a:rPr sz="1800" dirty="0">
                <a:solidFill>
                  <a:srgbClr val="DC8F14"/>
                </a:solidFill>
                <a:latin typeface="+mj-lt"/>
                <a:ea typeface="+mj-ea"/>
                <a:cs typeface="+mj-cs"/>
              </a:rPr>
              <a:t>Classification Values</a:t>
            </a:r>
            <a:r>
              <a:rPr lang="en-US" sz="1800" dirty="0">
                <a:solidFill>
                  <a:srgbClr val="DC8F14"/>
                </a:solidFill>
                <a:latin typeface="+mj-lt"/>
                <a:ea typeface="+mj-ea"/>
                <a:cs typeface="+mj-cs"/>
              </a:rPr>
              <a:t>:</a:t>
            </a:r>
            <a:r>
              <a:rPr sz="1800" dirty="0">
                <a:solidFill>
                  <a:srgbClr val="DC8F14"/>
                </a:solidFill>
                <a:latin typeface="+mj-lt"/>
                <a:ea typeface="+mj-ea"/>
                <a:cs typeface="+mj-cs"/>
              </a:rPr>
              <a:t> </a:t>
            </a:r>
            <a:r>
              <a:rPr lang="en-US" sz="1800" dirty="0">
                <a:solidFill>
                  <a:schemeClr val="bg1">
                    <a:lumMod val="10000"/>
                    <a:lumOff val="90000"/>
                  </a:schemeClr>
                </a:solidFill>
                <a:latin typeface="+mj-lt"/>
                <a:ea typeface="+mj-ea"/>
                <a:cs typeface="+mj-cs"/>
              </a:rPr>
              <a:t>Normal</a:t>
            </a:r>
            <a:r>
              <a:rPr dirty="0">
                <a:solidFill>
                  <a:schemeClr val="bg1">
                    <a:lumMod val="10000"/>
                    <a:lumOff val="90000"/>
                  </a:schemeClr>
                </a:solidFill>
              </a:rPr>
              <a:t>, </a:t>
            </a:r>
            <a:r>
              <a:rPr lang="en-US" dirty="0">
                <a:solidFill>
                  <a:srgbClr val="FFFFFF"/>
                </a:solidFill>
              </a:rPr>
              <a:t>Pneumonia</a:t>
            </a:r>
            <a:endParaRPr dirty="0">
              <a:solidFill>
                <a:srgbClr val="FFFFFF"/>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71;p15"/>
          <p:cNvSpPr txBox="1">
            <a:spLocks noGrp="1"/>
          </p:cNvSpPr>
          <p:nvPr>
            <p:ph type="title"/>
          </p:nvPr>
        </p:nvSpPr>
        <p:spPr>
          <a:xfrm>
            <a:off x="311699" y="445025"/>
            <a:ext cx="8520602" cy="572701"/>
          </a:xfrm>
          <a:prstGeom prst="rect">
            <a:avLst/>
          </a:prstGeom>
        </p:spPr>
        <p:txBody>
          <a:bodyPr/>
          <a:lstStyle>
            <a:lvl1pPr defTabSz="284606">
              <a:defRPr sz="2490"/>
            </a:lvl1pPr>
          </a:lstStyle>
          <a:p>
            <a:r>
              <a:t>Agenda</a:t>
            </a:r>
          </a:p>
        </p:txBody>
      </p:sp>
      <p:sp>
        <p:nvSpPr>
          <p:cNvPr id="154" name="Google Shape;72;p15"/>
          <p:cNvSpPr txBox="1">
            <a:spLocks noGrp="1"/>
          </p:cNvSpPr>
          <p:nvPr>
            <p:ph type="body" sz="half" idx="1"/>
          </p:nvPr>
        </p:nvSpPr>
        <p:spPr>
          <a:xfrm>
            <a:off x="311699" y="1152475"/>
            <a:ext cx="8520602" cy="2189815"/>
          </a:xfrm>
          <a:prstGeom prst="rect">
            <a:avLst/>
          </a:prstGeom>
        </p:spPr>
        <p:txBody>
          <a:bodyPr/>
          <a:lstStyle/>
          <a:p>
            <a:pPr marL="349250" indent="-285750">
              <a:buSzPts val="1800"/>
              <a:buFont typeface="Arial"/>
              <a:buChar char="•"/>
              <a:defRPr sz="1800">
                <a:latin typeface="+mj-lt"/>
                <a:ea typeface="+mj-ea"/>
                <a:cs typeface="+mj-cs"/>
                <a:sym typeface="Arial"/>
              </a:defRPr>
            </a:pPr>
            <a:r>
              <a:rPr dirty="0">
                <a:latin typeface="+mj-lt"/>
              </a:rPr>
              <a:t>Business &amp; Data Understanding</a:t>
            </a:r>
          </a:p>
          <a:p>
            <a:pPr marL="349250" indent="-285750">
              <a:buSzPts val="1800"/>
              <a:buFont typeface="Arial"/>
              <a:buChar char="•"/>
              <a:defRPr sz="1800">
                <a:latin typeface="+mj-lt"/>
                <a:ea typeface="+mj-ea"/>
                <a:cs typeface="+mj-cs"/>
                <a:sym typeface="Arial"/>
              </a:defRPr>
            </a:pPr>
            <a:r>
              <a:rPr dirty="0">
                <a:latin typeface="+mj-lt"/>
              </a:rPr>
              <a:t>Modeling</a:t>
            </a:r>
          </a:p>
          <a:p>
            <a:pPr marL="349250" indent="-285750">
              <a:buSzPts val="1800"/>
              <a:buFont typeface="Arial"/>
              <a:buChar char="•"/>
              <a:defRPr sz="1800">
                <a:latin typeface="+mj-lt"/>
                <a:ea typeface="+mj-ea"/>
                <a:cs typeface="+mj-cs"/>
                <a:sym typeface="Arial"/>
              </a:defRPr>
            </a:pPr>
            <a:r>
              <a:rPr dirty="0">
                <a:latin typeface="+mj-lt"/>
              </a:rPr>
              <a:t>Results</a:t>
            </a:r>
          </a:p>
          <a:p>
            <a:pPr marL="349250" indent="-285750">
              <a:buSzPts val="1800"/>
              <a:buFont typeface="Arial"/>
              <a:buChar char="•"/>
              <a:defRPr sz="1800">
                <a:latin typeface="+mj-lt"/>
                <a:ea typeface="+mj-ea"/>
                <a:cs typeface="+mj-cs"/>
                <a:sym typeface="Arial"/>
              </a:defRPr>
            </a:pPr>
            <a:r>
              <a:rPr dirty="0">
                <a:latin typeface="+mj-lt"/>
              </a:rPr>
              <a:t>Limitations</a:t>
            </a:r>
          </a:p>
          <a:p>
            <a:pPr marL="349250" indent="-285750">
              <a:buSzPts val="1800"/>
              <a:buFont typeface="Arial"/>
              <a:buChar char="•"/>
              <a:defRPr sz="1800">
                <a:latin typeface="+mj-lt"/>
                <a:ea typeface="+mj-ea"/>
                <a:cs typeface="+mj-cs"/>
                <a:sym typeface="Arial"/>
              </a:defRPr>
            </a:pPr>
            <a:r>
              <a:rPr dirty="0">
                <a:latin typeface="+mj-lt"/>
              </a:rPr>
              <a:t>Recommendations</a:t>
            </a:r>
          </a:p>
          <a:p>
            <a:pPr marL="349250" indent="-285750">
              <a:buSzPts val="1800"/>
              <a:buFont typeface="Arial"/>
              <a:buChar char="•"/>
              <a:defRPr sz="1800">
                <a:latin typeface="+mj-lt"/>
                <a:ea typeface="+mj-ea"/>
                <a:cs typeface="+mj-cs"/>
                <a:sym typeface="Arial"/>
              </a:defRPr>
            </a:pPr>
            <a:r>
              <a:rPr lang="en-US" dirty="0">
                <a:latin typeface="+mj-lt"/>
              </a:rPr>
              <a:t>Next Steps</a:t>
            </a:r>
            <a:endParaRPr dirty="0">
              <a:latin typeface="+mj-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77;p16"/>
          <p:cNvSpPr txBox="1">
            <a:spLocks noGrp="1"/>
          </p:cNvSpPr>
          <p:nvPr>
            <p:ph type="title"/>
          </p:nvPr>
        </p:nvSpPr>
        <p:spPr>
          <a:xfrm>
            <a:off x="-2252824" y="157652"/>
            <a:ext cx="8520601" cy="998485"/>
          </a:xfrm>
          <a:prstGeom prst="rect">
            <a:avLst/>
          </a:prstGeom>
        </p:spPr>
        <p:txBody>
          <a:bodyPr/>
          <a:lstStyle/>
          <a:p>
            <a:pPr algn="ctr" defTabSz="298322">
              <a:defRPr sz="2610"/>
            </a:pPr>
            <a:r>
              <a:t>Business and </a:t>
            </a:r>
            <a:br/>
            <a:r>
              <a:t>Data Understanding</a:t>
            </a:r>
          </a:p>
        </p:txBody>
      </p:sp>
      <p:sp>
        <p:nvSpPr>
          <p:cNvPr id="157" name="TextBox 2"/>
          <p:cNvSpPr txBox="1"/>
          <p:nvPr/>
        </p:nvSpPr>
        <p:spPr>
          <a:xfrm>
            <a:off x="1124607" y="1720235"/>
            <a:ext cx="6705600" cy="25340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Stakeholder: </a:t>
            </a:r>
            <a:r>
              <a:rPr lang="en-US" sz="1800" dirty="0"/>
              <a:t>Local Hospital System</a:t>
            </a:r>
            <a:endParaRPr sz="1800" dirty="0">
              <a:solidFill>
                <a:srgbClr val="FFFFFF"/>
              </a:solidFill>
              <a:latin typeface="+mj-lt"/>
              <a:ea typeface="+mj-ea"/>
              <a:cs typeface="+mj-cs"/>
            </a:endParaRP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Use case: </a:t>
            </a:r>
            <a:r>
              <a:rPr sz="1800" b="1" dirty="0"/>
              <a:t>Predict “</a:t>
            </a:r>
            <a:r>
              <a:rPr lang="en-US" sz="1800" b="1" dirty="0"/>
              <a:t>Pneumonia</a:t>
            </a:r>
            <a:r>
              <a:rPr sz="1800" b="1" dirty="0"/>
              <a:t>”</a:t>
            </a:r>
            <a:r>
              <a:rPr lang="en-US" sz="1800" b="1" dirty="0"/>
              <a:t> cases</a:t>
            </a:r>
            <a:endParaRPr sz="1800" b="1" dirty="0"/>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Dataset: </a:t>
            </a:r>
            <a:r>
              <a:rPr lang="en-US" sz="1800" dirty="0"/>
              <a:t>5856</a:t>
            </a:r>
            <a:r>
              <a:rPr sz="1800" dirty="0"/>
              <a:t> Entries</a:t>
            </a:r>
            <a:r>
              <a:rPr lang="en-US" sz="1800" dirty="0"/>
              <a:t>, T</a:t>
            </a:r>
          </a:p>
          <a:p>
            <a:pPr marL="285750" lvl="2"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lang="en-US" sz="1800" b="1" dirty="0">
                <a:solidFill>
                  <a:schemeClr val="accent4"/>
                </a:solidFill>
                <a:latin typeface="+mj-lt"/>
                <a:ea typeface="+mj-ea"/>
                <a:cs typeface="+mj-cs"/>
              </a:rPr>
              <a:t>Training Set: </a:t>
            </a:r>
            <a:r>
              <a:rPr lang="en-US" sz="1800" b="1" dirty="0">
                <a:solidFill>
                  <a:schemeClr val="bg1">
                    <a:lumMod val="10000"/>
                    <a:lumOff val="90000"/>
                  </a:schemeClr>
                </a:solidFill>
                <a:latin typeface="+mj-lt"/>
                <a:ea typeface="+mj-ea"/>
                <a:cs typeface="+mj-cs"/>
              </a:rPr>
              <a:t>3210 (</a:t>
            </a:r>
            <a:r>
              <a:rPr lang="en-US" sz="1800" b="1" dirty="0" err="1">
                <a:solidFill>
                  <a:schemeClr val="bg1">
                    <a:lumMod val="10000"/>
                    <a:lumOff val="90000"/>
                  </a:schemeClr>
                </a:solidFill>
                <a:latin typeface="+mj-lt"/>
                <a:ea typeface="+mj-ea"/>
                <a:cs typeface="+mj-cs"/>
              </a:rPr>
              <a:t>Pneu</a:t>
            </a:r>
            <a:r>
              <a:rPr lang="en-US" sz="1800" b="1" dirty="0">
                <a:solidFill>
                  <a:schemeClr val="bg1">
                    <a:lumMod val="10000"/>
                    <a:lumOff val="90000"/>
                  </a:schemeClr>
                </a:solidFill>
                <a:latin typeface="+mj-lt"/>
                <a:ea typeface="+mj-ea"/>
                <a:cs typeface="+mj-cs"/>
              </a:rPr>
              <a:t>), 1115 (Norm), .35 Ratio</a:t>
            </a:r>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sz="1800" dirty="0">
                <a:solidFill>
                  <a:schemeClr val="accent4"/>
                </a:solidFill>
              </a:rPr>
              <a:t>Target Variable:</a:t>
            </a:r>
            <a:r>
              <a:rPr lang="en-US" sz="1800" dirty="0">
                <a:solidFill>
                  <a:schemeClr val="accent4"/>
                </a:solidFill>
              </a:rPr>
              <a:t> </a:t>
            </a:r>
            <a:r>
              <a:rPr sz="1800" b="1" dirty="0"/>
              <a:t>Category[</a:t>
            </a:r>
            <a:r>
              <a:rPr lang="en-US" sz="1800" b="1" dirty="0"/>
              <a:t>Pneumonia:1</a:t>
            </a:r>
            <a:r>
              <a:rPr sz="1800" b="1" dirty="0"/>
              <a:t>,</a:t>
            </a:r>
            <a:r>
              <a:rPr lang="en-US" sz="1800" b="1" dirty="0"/>
              <a:t>Normal:0</a:t>
            </a:r>
            <a:r>
              <a:rPr sz="1800" b="1" dirty="0"/>
              <a:t>]</a:t>
            </a:r>
            <a:endParaRPr lang="en-US" sz="1800" b="1" dirty="0"/>
          </a:p>
          <a:p>
            <a:pPr marL="285750" indent="-285750">
              <a:lnSpc>
                <a:spcPct val="150000"/>
              </a:lnSpc>
              <a:buClr>
                <a:schemeClr val="accent1"/>
              </a:buClr>
              <a:buSzPct val="100000"/>
              <a:buFont typeface="Arial" panose="020B0604020202020204" pitchFamily="34" charset="0"/>
              <a:buChar char="•"/>
              <a:defRPr b="1">
                <a:solidFill>
                  <a:srgbClr val="FFFFFF"/>
                </a:solidFill>
                <a:latin typeface="+mj-lt"/>
                <a:ea typeface="+mj-ea"/>
                <a:cs typeface="+mj-cs"/>
                <a:sym typeface="Arial"/>
              </a:defRPr>
            </a:pPr>
            <a:r>
              <a:rPr lang="en-US" sz="1800" b="1" dirty="0">
                <a:solidFill>
                  <a:schemeClr val="accent4"/>
                </a:solidFill>
                <a:latin typeface="+mj-lt"/>
                <a:ea typeface="+mj-ea"/>
                <a:cs typeface="+mj-cs"/>
              </a:rPr>
              <a:t>Primary Metrics: </a:t>
            </a:r>
            <a:r>
              <a:rPr lang="en-US" sz="1800" b="1" dirty="0"/>
              <a:t>Recall, F1-Score, Loss</a:t>
            </a:r>
            <a:endParaRPr sz="1800" b="1" dirty="0"/>
          </a:p>
        </p:txBody>
      </p:sp>
      <p:sp>
        <p:nvSpPr>
          <p:cNvPr id="159" name="Slide Number"/>
          <p:cNvSpPr txBox="1">
            <a:spLocks noGrp="1"/>
          </p:cNvSpPr>
          <p:nvPr>
            <p:ph type="sldNum" sz="quarter" idx="4294967295"/>
          </p:nvPr>
        </p:nvSpPr>
        <p:spPr>
          <a:xfrm>
            <a:off x="8719661" y="4663758"/>
            <a:ext cx="301498" cy="39251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lang="en-US" dirty="0"/>
              <a:t>Pneumonia Pixel Distribution</a:t>
            </a:r>
            <a:endParaRPr dirty="0"/>
          </a:p>
        </p:txBody>
      </p:sp>
      <p:pic>
        <p:nvPicPr>
          <p:cNvPr id="5" name="Picture 4">
            <a:extLst>
              <a:ext uri="{FF2B5EF4-FFF2-40B4-BE49-F238E27FC236}">
                <a16:creationId xmlns:a16="http://schemas.microsoft.com/office/drawing/2014/main" id="{201152A2-4926-5D45-8268-358ABAC7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6710"/>
            <a:ext cx="9144000" cy="1664647"/>
          </a:xfrm>
          <a:prstGeom prst="rect">
            <a:avLst/>
          </a:prstGeom>
        </p:spPr>
      </p:pic>
      <p:pic>
        <p:nvPicPr>
          <p:cNvPr id="7" name="Picture 6">
            <a:extLst>
              <a:ext uri="{FF2B5EF4-FFF2-40B4-BE49-F238E27FC236}">
                <a16:creationId xmlns:a16="http://schemas.microsoft.com/office/drawing/2014/main" id="{865BD9F8-60DE-8E4D-9957-7072C4C47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3016"/>
            <a:ext cx="9144000" cy="1971783"/>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Distribution of Original Data"/>
          <p:cNvSpPr txBox="1">
            <a:spLocks noGrp="1"/>
          </p:cNvSpPr>
          <p:nvPr>
            <p:ph type="title"/>
          </p:nvPr>
        </p:nvSpPr>
        <p:spPr>
          <a:xfrm>
            <a:off x="311699" y="104694"/>
            <a:ext cx="8520602" cy="572701"/>
          </a:xfrm>
          <a:prstGeom prst="rect">
            <a:avLst/>
          </a:prstGeom>
        </p:spPr>
        <p:txBody>
          <a:bodyPr/>
          <a:lstStyle>
            <a:lvl1pPr algn="ctr" defTabSz="284606">
              <a:defRPr sz="2490"/>
            </a:lvl1pPr>
          </a:lstStyle>
          <a:p>
            <a:r>
              <a:rPr lang="en-US" dirty="0"/>
              <a:t>Normal Pixel Distribution</a:t>
            </a:r>
            <a:endParaRPr dirty="0"/>
          </a:p>
        </p:txBody>
      </p:sp>
      <p:pic>
        <p:nvPicPr>
          <p:cNvPr id="3" name="Picture 2">
            <a:extLst>
              <a:ext uri="{FF2B5EF4-FFF2-40B4-BE49-F238E27FC236}">
                <a16:creationId xmlns:a16="http://schemas.microsoft.com/office/drawing/2014/main" id="{F865D5C1-4C90-284C-B5A8-154E7E0A4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0390"/>
            <a:ext cx="9144000" cy="1601360"/>
          </a:xfrm>
          <a:prstGeom prst="rect">
            <a:avLst/>
          </a:prstGeom>
        </p:spPr>
      </p:pic>
      <p:pic>
        <p:nvPicPr>
          <p:cNvPr id="6" name="Picture 5">
            <a:extLst>
              <a:ext uri="{FF2B5EF4-FFF2-40B4-BE49-F238E27FC236}">
                <a16:creationId xmlns:a16="http://schemas.microsoft.com/office/drawing/2014/main" id="{DF806B96-8247-6542-BBD3-A0E5D10D3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4745"/>
            <a:ext cx="9144000" cy="1812534"/>
          </a:xfrm>
          <a:prstGeom prst="rect">
            <a:avLst/>
          </a:prstGeom>
        </p:spPr>
      </p:pic>
    </p:spTree>
    <p:extLst>
      <p:ext uri="{BB962C8B-B14F-4D97-AF65-F5344CB8AC3E}">
        <p14:creationId xmlns:p14="http://schemas.microsoft.com/office/powerpoint/2010/main" val="39404425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311699" y="318900"/>
            <a:ext cx="8520602" cy="572702"/>
          </a:xfrm>
          <a:prstGeom prst="rect">
            <a:avLst/>
          </a:prstGeom>
        </p:spPr>
        <p:txBody>
          <a:bodyPr/>
          <a:lstStyle>
            <a:lvl1pPr defTabSz="284606">
              <a:defRPr sz="2490"/>
            </a:lvl1pPr>
          </a:lstStyle>
          <a:p>
            <a:r>
              <a:t>Modeling</a:t>
            </a:r>
          </a:p>
        </p:txBody>
      </p:sp>
      <p:sp>
        <p:nvSpPr>
          <p:cNvPr id="163" name="Text Placeholder 2"/>
          <p:cNvSpPr txBox="1">
            <a:spLocks noGrp="1"/>
          </p:cNvSpPr>
          <p:nvPr>
            <p:ph type="body" idx="1"/>
          </p:nvPr>
        </p:nvSpPr>
        <p:spPr>
          <a:xfrm>
            <a:off x="311699" y="1152475"/>
            <a:ext cx="8520602" cy="3416400"/>
          </a:xfrm>
          <a:prstGeom prst="rect">
            <a:avLst/>
          </a:prstGeom>
        </p:spPr>
        <p:txBody>
          <a:bodyPr/>
          <a:lstStyle/>
          <a:p>
            <a:pPr marL="0" lvl="5" indent="0">
              <a:spcBef>
                <a:spcPts val="0"/>
              </a:spcBef>
              <a:buSzPts val="1600"/>
              <a:buNone/>
              <a:defRPr sz="1600">
                <a:latin typeface="+mj-lt"/>
                <a:ea typeface="+mj-ea"/>
                <a:cs typeface="+mj-cs"/>
                <a:sym typeface="Arial"/>
              </a:defRPr>
            </a:pPr>
            <a:r>
              <a:rPr lang="en-US" sz="1800" dirty="0"/>
              <a:t>Iteratively produce models</a:t>
            </a:r>
            <a:r>
              <a:rPr sz="1800" dirty="0"/>
              <a:t>. As new information was learned new models, parameters and transformation techniques were applied</a:t>
            </a:r>
            <a:r>
              <a:rPr lang="en-US" sz="1800" dirty="0"/>
              <a:t>.</a:t>
            </a:r>
            <a:endParaRPr sz="1800" dirty="0"/>
          </a:p>
          <a:p>
            <a:pPr marL="742950" lvl="6" indent="-285750">
              <a:spcBef>
                <a:spcPts val="0"/>
              </a:spcBef>
              <a:buSzPts val="1600"/>
              <a:buFont typeface="Arial"/>
              <a:buChar char="•"/>
              <a:defRPr sz="1600">
                <a:latin typeface="+mj-lt"/>
                <a:ea typeface="+mj-ea"/>
                <a:cs typeface="+mj-cs"/>
                <a:sym typeface="Arial"/>
              </a:defRPr>
            </a:pPr>
            <a:endParaRPr sz="1800" dirty="0"/>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1 Baseline</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2-3 Baseline Modification </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4-7 Hyperparameter optimization </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Model 8-10 Transfer Learning</a:t>
            </a:r>
          </a:p>
          <a:p>
            <a:pPr marL="800100" lvl="6" indent="-342900">
              <a:spcBef>
                <a:spcPts val="0"/>
              </a:spcBef>
              <a:buSzPts val="1600"/>
              <a:buFont typeface="Arial" panose="020B0604020202020204" pitchFamily="34" charset="0"/>
              <a:buChar char="•"/>
              <a:defRPr sz="1600">
                <a:latin typeface="+mj-lt"/>
                <a:ea typeface="+mj-ea"/>
                <a:cs typeface="+mj-cs"/>
                <a:sym typeface="Arial"/>
              </a:defRPr>
            </a:pPr>
            <a:r>
              <a:rPr lang="en-US" sz="1800" dirty="0"/>
              <a:t>Final Model</a:t>
            </a:r>
            <a:endParaRPr sz="9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89;p18"/>
          <p:cNvSpPr txBox="1">
            <a:spLocks noGrp="1"/>
          </p:cNvSpPr>
          <p:nvPr>
            <p:ph type="title"/>
          </p:nvPr>
        </p:nvSpPr>
        <p:spPr>
          <a:xfrm>
            <a:off x="97882" y="91299"/>
            <a:ext cx="8520602" cy="572702"/>
          </a:xfrm>
          <a:prstGeom prst="rect">
            <a:avLst/>
          </a:prstGeom>
        </p:spPr>
        <p:txBody>
          <a:bodyPr/>
          <a:lstStyle>
            <a:lvl1pPr defTabSz="284606">
              <a:defRPr sz="2490"/>
            </a:lvl1pPr>
          </a:lstStyle>
          <a:p>
            <a:r>
              <a:rPr lang="en-US" dirty="0"/>
              <a:t>Evaluation</a:t>
            </a:r>
            <a:endParaRPr dirty="0"/>
          </a:p>
        </p:txBody>
      </p:sp>
      <p:sp>
        <p:nvSpPr>
          <p:cNvPr id="166" name="TextBox 1"/>
          <p:cNvSpPr txBox="1"/>
          <p:nvPr/>
        </p:nvSpPr>
        <p:spPr>
          <a:xfrm>
            <a:off x="97882" y="556326"/>
            <a:ext cx="8642979" cy="4185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lvl="6" defTabSz="342900">
              <a:buClr>
                <a:schemeClr val="accent1"/>
              </a:buClr>
              <a:buSzPts val="1600"/>
              <a:defRPr sz="1600">
                <a:solidFill>
                  <a:schemeClr val="accent4"/>
                </a:solidFill>
                <a:latin typeface="+mj-lt"/>
                <a:ea typeface="+mj-ea"/>
                <a:cs typeface="+mj-cs"/>
                <a:sym typeface="Arial"/>
              </a:defRPr>
            </a:pPr>
            <a:endParaRPr lang="en-US" sz="1800" dirty="0">
              <a:solidFill>
                <a:schemeClr val="accent4"/>
              </a:solidFill>
              <a:latin typeface="+mj-lt"/>
              <a:ea typeface="+mj-ea"/>
              <a:cs typeface="+mj-cs"/>
            </a:endParaRPr>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lang="en-US" sz="1800" dirty="0">
                <a:solidFill>
                  <a:srgbClr val="FFFFFF"/>
                </a:solidFill>
                <a:sym typeface="Arial"/>
              </a:rPr>
              <a:t>The Final Model metrics (Normal):</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lang="en-US" sz="1800" dirty="0">
                <a:solidFill>
                  <a:schemeClr val="accent4"/>
                </a:solidFill>
                <a:sym typeface="Arial"/>
              </a:rPr>
              <a:t>Recall Score (Lowest False Neg) : </a:t>
            </a:r>
            <a:r>
              <a:rPr lang="en-US" sz="1800" dirty="0">
                <a:solidFill>
                  <a:schemeClr val="bg1">
                    <a:lumMod val="10000"/>
                    <a:lumOff val="90000"/>
                  </a:schemeClr>
                </a:solidFill>
                <a:sym typeface="Arial"/>
              </a:rPr>
              <a:t>~.04</a:t>
            </a:r>
            <a:endParaRPr lang="en-US" sz="1800" dirty="0">
              <a:solidFill>
                <a:srgbClr val="FFFFFF"/>
              </a:solidFill>
              <a:sym typeface="Arial"/>
            </a:endParaRP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lang="en-US" sz="1800" dirty="0">
                <a:solidFill>
                  <a:schemeClr val="accent4"/>
                </a:solidFill>
                <a:sym typeface="Arial"/>
              </a:rPr>
              <a:t>F1 Score(Harmonic Mean): </a:t>
            </a:r>
            <a:r>
              <a:rPr lang="en-US" sz="1800" dirty="0">
                <a:solidFill>
                  <a:schemeClr val="bg1">
                    <a:lumMod val="10000"/>
                    <a:lumOff val="90000"/>
                  </a:schemeClr>
                </a:solidFill>
                <a:sym typeface="Arial"/>
              </a:rPr>
              <a:t>~.07</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endParaRPr lang="en-US" sz="1800" dirty="0">
              <a:solidFill>
                <a:schemeClr val="bg1">
                  <a:lumMod val="10000"/>
                  <a:lumOff val="90000"/>
                </a:schemeClr>
              </a:solidFill>
              <a:sym typeface="Arial"/>
            </a:endParaRPr>
          </a:p>
          <a:p>
            <a:pPr marL="285750" lvl="5" indent="-285750" defTabSz="342900">
              <a:buClr>
                <a:schemeClr val="accent1"/>
              </a:buClr>
              <a:buSzPts val="1600"/>
              <a:buFont typeface="Arial"/>
              <a:buChar char="•"/>
              <a:defRPr sz="1600">
                <a:solidFill>
                  <a:srgbClr val="FFFFFF"/>
                </a:solidFill>
                <a:latin typeface="+mj-lt"/>
                <a:ea typeface="+mj-ea"/>
                <a:cs typeface="+mj-cs"/>
                <a:sym typeface="Arial"/>
              </a:defRPr>
            </a:pPr>
            <a:r>
              <a:rPr lang="en-US" sz="1800" dirty="0">
                <a:solidFill>
                  <a:srgbClr val="FFFFFF"/>
                </a:solidFill>
                <a:sym typeface="Arial"/>
              </a:rPr>
              <a:t>The Final Model metrics (Pneumonia):</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lang="en-US" sz="1800" dirty="0">
                <a:solidFill>
                  <a:schemeClr val="accent4"/>
                </a:solidFill>
                <a:sym typeface="Arial"/>
              </a:rPr>
              <a:t>Recall Score (Lowest False Neg) : </a:t>
            </a:r>
            <a:r>
              <a:rPr lang="en-US" sz="1800" dirty="0">
                <a:solidFill>
                  <a:schemeClr val="bg1">
                    <a:lumMod val="10000"/>
                    <a:lumOff val="90000"/>
                  </a:schemeClr>
                </a:solidFill>
                <a:sym typeface="Arial"/>
              </a:rPr>
              <a:t>~.94</a:t>
            </a:r>
            <a:endParaRPr lang="en-US" sz="1800" dirty="0">
              <a:solidFill>
                <a:srgbClr val="FFFFFF"/>
              </a:solidFill>
              <a:sym typeface="Arial"/>
            </a:endParaRP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r>
              <a:rPr lang="en-US" sz="1800" dirty="0">
                <a:solidFill>
                  <a:schemeClr val="accent4"/>
                </a:solidFill>
                <a:sym typeface="Arial"/>
              </a:rPr>
              <a:t>F1 Score(Harmonic Mean): </a:t>
            </a:r>
            <a:r>
              <a:rPr lang="en-US" sz="1800" dirty="0">
                <a:solidFill>
                  <a:schemeClr val="bg1">
                    <a:lumMod val="10000"/>
                    <a:lumOff val="90000"/>
                  </a:schemeClr>
                </a:solidFill>
                <a:sym typeface="Arial"/>
              </a:rPr>
              <a:t>~.75</a:t>
            </a:r>
          </a:p>
          <a:p>
            <a:pPr marL="457200" lvl="6" defTabSz="342900">
              <a:buClr>
                <a:schemeClr val="accent1"/>
              </a:buClr>
              <a:buSzPts val="1600"/>
              <a:defRPr sz="1600">
                <a:solidFill>
                  <a:schemeClr val="accent4"/>
                </a:solidFill>
                <a:latin typeface="+mj-lt"/>
                <a:ea typeface="+mj-ea"/>
                <a:cs typeface="+mj-cs"/>
                <a:sym typeface="Arial"/>
              </a:defRPr>
            </a:pPr>
            <a:endParaRPr lang="en-US" sz="1800" dirty="0">
              <a:solidFill>
                <a:schemeClr val="bg1">
                  <a:lumMod val="10000"/>
                  <a:lumOff val="90000"/>
                </a:schemeClr>
              </a:solidFill>
              <a:sym typeface="Arial"/>
            </a:endParaRPr>
          </a:p>
          <a:p>
            <a:pPr marL="742950" lvl="4" indent="-285750" defTabSz="342900">
              <a:buClr>
                <a:schemeClr val="accent1"/>
              </a:buClr>
              <a:buSzPts val="1600"/>
              <a:buFont typeface="Arial"/>
              <a:buChar char="•"/>
              <a:defRPr sz="1600">
                <a:solidFill>
                  <a:schemeClr val="accent4"/>
                </a:solidFill>
                <a:latin typeface="+mj-lt"/>
                <a:ea typeface="+mj-ea"/>
                <a:cs typeface="+mj-cs"/>
                <a:sym typeface="Arial"/>
              </a:defRPr>
            </a:pPr>
            <a:r>
              <a:rPr lang="en-US" sz="1800" dirty="0">
                <a:solidFill>
                  <a:schemeClr val="bg1">
                    <a:lumMod val="10000"/>
                    <a:lumOff val="90000"/>
                  </a:schemeClr>
                </a:solidFill>
                <a:sym typeface="Arial"/>
              </a:rPr>
              <a:t>Final Model Loss </a:t>
            </a:r>
            <a:r>
              <a:rPr lang="en-US" sz="1800" dirty="0">
                <a:solidFill>
                  <a:schemeClr val="accent4"/>
                </a:solidFill>
                <a:sym typeface="Arial"/>
              </a:rPr>
              <a:t>(Error Accuracy): </a:t>
            </a:r>
            <a:r>
              <a:rPr lang="en-US" sz="1800" dirty="0">
                <a:solidFill>
                  <a:schemeClr val="bg1">
                    <a:lumMod val="10000"/>
                    <a:lumOff val="90000"/>
                  </a:schemeClr>
                </a:solidFill>
                <a:sym typeface="Arial"/>
              </a:rPr>
              <a:t>~.68</a:t>
            </a: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endParaRPr lang="en-US" sz="1800" dirty="0">
              <a:solidFill>
                <a:schemeClr val="bg1">
                  <a:lumMod val="10000"/>
                  <a:lumOff val="90000"/>
                </a:schemeClr>
              </a:solidFill>
              <a:sym typeface="Arial"/>
            </a:endParaRPr>
          </a:p>
          <a:p>
            <a:pPr marL="742950" lvl="6" indent="-285750" defTabSz="342900">
              <a:buClr>
                <a:schemeClr val="accent1"/>
              </a:buClr>
              <a:buSzPts val="1600"/>
              <a:buFont typeface="Arial"/>
              <a:buChar char="•"/>
              <a:defRPr sz="1600">
                <a:solidFill>
                  <a:schemeClr val="accent4"/>
                </a:solidFill>
                <a:latin typeface="+mj-lt"/>
                <a:ea typeface="+mj-ea"/>
                <a:cs typeface="+mj-cs"/>
                <a:sym typeface="Arial"/>
              </a:defRPr>
            </a:pPr>
            <a:endParaRPr sz="1800" dirty="0">
              <a:solidFill>
                <a:schemeClr val="accent4"/>
              </a:solidFill>
              <a:latin typeface="+mj-lt"/>
              <a:ea typeface="+mj-ea"/>
              <a:cs typeface="+mj-cs"/>
            </a:endParaRP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sz="1800" dirty="0"/>
          </a:p>
          <a:p>
            <a:pPr defTabSz="342900">
              <a:defRPr sz="1600">
                <a:solidFill>
                  <a:srgbClr val="FFFFFF"/>
                </a:solidFill>
                <a:latin typeface="+mj-lt"/>
                <a:ea typeface="+mj-ea"/>
                <a:cs typeface="+mj-cs"/>
                <a:sym typeface="Arial"/>
              </a:defRPr>
            </a:pPr>
            <a:endParaRPr dirty="0"/>
          </a:p>
          <a:p>
            <a:pPr defTabSz="342900">
              <a:defRPr sz="1600">
                <a:solidFill>
                  <a:srgbClr val="FFFFFF"/>
                </a:solidFill>
                <a:latin typeface="+mj-lt"/>
                <a:ea typeface="+mj-ea"/>
                <a:cs typeface="+mj-cs"/>
                <a:sym typeface="Arial"/>
              </a:defRPr>
            </a:pPr>
            <a:endParaRPr dirty="0"/>
          </a:p>
        </p:txBody>
      </p:sp>
      <p:pic>
        <p:nvPicPr>
          <p:cNvPr id="3" name="Picture 2">
            <a:extLst>
              <a:ext uri="{FF2B5EF4-FFF2-40B4-BE49-F238E27FC236}">
                <a16:creationId xmlns:a16="http://schemas.microsoft.com/office/drawing/2014/main" id="{081B45C9-5639-5943-861A-113BE5894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233" y="306425"/>
            <a:ext cx="2070885" cy="4297331"/>
          </a:xfrm>
          <a:prstGeom prst="rect">
            <a:avLst/>
          </a:prstGeom>
        </p:spPr>
      </p:pic>
      <p:sp>
        <p:nvSpPr>
          <p:cNvPr id="4" name="TextBox 3">
            <a:extLst>
              <a:ext uri="{FF2B5EF4-FFF2-40B4-BE49-F238E27FC236}">
                <a16:creationId xmlns:a16="http://schemas.microsoft.com/office/drawing/2014/main" id="{BF64D0F6-7FC1-004B-93DB-9CBC62566B2D}"/>
              </a:ext>
            </a:extLst>
          </p:cNvPr>
          <p:cNvSpPr txBox="1"/>
          <p:nvPr/>
        </p:nvSpPr>
        <p:spPr>
          <a:xfrm>
            <a:off x="6253655" y="4634217"/>
            <a:ext cx="289034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dirty="0">
                <a:solidFill>
                  <a:schemeClr val="bg1">
                    <a:lumMod val="10000"/>
                    <a:lumOff val="90000"/>
                  </a:schemeClr>
                </a:solidFill>
                <a:latin typeface="+mj-lt"/>
                <a:ea typeface="+mj-ea"/>
                <a:cs typeface="+mj-cs"/>
              </a:rPr>
              <a:t>Final Model Architecture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2253-67C6-D34B-A542-AE3015A4DFD8}"/>
              </a:ext>
            </a:extLst>
          </p:cNvPr>
          <p:cNvSpPr>
            <a:spLocks noGrp="1"/>
          </p:cNvSpPr>
          <p:nvPr>
            <p:ph type="title"/>
          </p:nvPr>
        </p:nvSpPr>
        <p:spPr>
          <a:xfrm>
            <a:off x="311699" y="180330"/>
            <a:ext cx="8520602" cy="572701"/>
          </a:xfrm>
        </p:spPr>
        <p:txBody>
          <a:bodyPr>
            <a:normAutofit fontScale="90000"/>
          </a:bodyPr>
          <a:lstStyle/>
          <a:p>
            <a:r>
              <a:rPr lang="en-US" dirty="0"/>
              <a:t>Final Model’s Prediction</a:t>
            </a:r>
          </a:p>
        </p:txBody>
      </p:sp>
      <p:sp>
        <p:nvSpPr>
          <p:cNvPr id="8" name="TextBox 7">
            <a:extLst>
              <a:ext uri="{FF2B5EF4-FFF2-40B4-BE49-F238E27FC236}">
                <a16:creationId xmlns:a16="http://schemas.microsoft.com/office/drawing/2014/main" id="{E50DFF8C-28CF-6240-BAA6-F0692752567B}"/>
              </a:ext>
            </a:extLst>
          </p:cNvPr>
          <p:cNvSpPr txBox="1"/>
          <p:nvPr/>
        </p:nvSpPr>
        <p:spPr>
          <a:xfrm>
            <a:off x="-478222" y="1952990"/>
            <a:ext cx="4403558"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“Normal” Prediction: </a:t>
            </a:r>
            <a:r>
              <a:rPr lang="en-US" sz="1600" dirty="0">
                <a:solidFill>
                  <a:srgbClr val="FFFFFF"/>
                </a:solidFill>
                <a:sym typeface="Arial"/>
              </a:rPr>
              <a:t>9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“Normal” Prediction: </a:t>
            </a:r>
            <a:r>
              <a:rPr lang="en-US" sz="1600" dirty="0">
                <a:solidFill>
                  <a:srgbClr val="FFFFFF"/>
                </a:solidFill>
                <a:latin typeface="+mj-lt"/>
                <a:ea typeface="+mj-ea"/>
                <a:cs typeface="+mj-cs"/>
                <a:sym typeface="Arial"/>
              </a:rPr>
              <a:t>24</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Accurate “Pneumonia” Prediction: </a:t>
            </a:r>
            <a:r>
              <a:rPr lang="en-US" sz="1600" dirty="0">
                <a:solidFill>
                  <a:srgbClr val="FFFFFF"/>
                </a:solidFill>
                <a:sym typeface="Arial"/>
              </a:rPr>
              <a:t>366 </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r>
              <a:rPr lang="en-US" sz="1600" dirty="0">
                <a:solidFill>
                  <a:schemeClr val="accent4"/>
                </a:solidFill>
                <a:sym typeface="Arial"/>
              </a:rPr>
              <a:t>Incorrect “Pneumonia Prediction: </a:t>
            </a:r>
            <a:r>
              <a:rPr lang="en-US" sz="1600" dirty="0">
                <a:solidFill>
                  <a:srgbClr val="FFFFFF"/>
                </a:solidFill>
                <a:sym typeface="Arial"/>
              </a:rPr>
              <a:t>225</a:t>
            </a:r>
          </a:p>
          <a:p>
            <a:pPr marL="742950" lvl="6" indent="-285750" defTabSz="342900">
              <a:buClr>
                <a:schemeClr val="accent1"/>
              </a:buClr>
              <a:buSzPts val="1600"/>
              <a:buFont typeface="Arial"/>
              <a:buChar char="•"/>
              <a:defRPr sz="1600">
                <a:solidFill>
                  <a:srgbClr val="FFFFFF"/>
                </a:solidFill>
                <a:latin typeface="+mj-lt"/>
                <a:ea typeface="+mj-ea"/>
                <a:cs typeface="+mj-cs"/>
                <a:sym typeface="Arial"/>
              </a:defRPr>
            </a:pPr>
            <a:endParaRPr lang="en-US" sz="1600" dirty="0">
              <a:solidFill>
                <a:srgbClr val="FFFFFF"/>
              </a:solidFill>
              <a:latin typeface="+mj-lt"/>
              <a:ea typeface="+mj-ea"/>
              <a:cs typeface="+mj-cs"/>
              <a:sym typeface="Arial"/>
            </a:endParaRPr>
          </a:p>
        </p:txBody>
      </p:sp>
      <p:pic>
        <p:nvPicPr>
          <p:cNvPr id="4" name="Picture 3">
            <a:extLst>
              <a:ext uri="{FF2B5EF4-FFF2-40B4-BE49-F238E27FC236}">
                <a16:creationId xmlns:a16="http://schemas.microsoft.com/office/drawing/2014/main" id="{B6719EEF-F30A-1B42-9A31-2CA29A0A0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440" y="868645"/>
            <a:ext cx="5041560" cy="3934583"/>
          </a:xfrm>
          <a:prstGeom prst="rect">
            <a:avLst/>
          </a:prstGeom>
        </p:spPr>
      </p:pic>
    </p:spTree>
    <p:extLst>
      <p:ext uri="{BB962C8B-B14F-4D97-AF65-F5344CB8AC3E}">
        <p14:creationId xmlns:p14="http://schemas.microsoft.com/office/powerpoint/2010/main" val="2410493315"/>
      </p:ext>
    </p:extLst>
  </p:cSld>
  <p:clrMapOvr>
    <a:masterClrMapping/>
  </p:clrMapOvr>
  <p:transition spd="med"/>
</p:sld>
</file>

<file path=ppt/theme/theme1.xml><?xml version="1.0" encoding="utf-8"?>
<a:theme xmlns:a="http://schemas.openxmlformats.org/drawingml/2006/main" name="Quotable">
  <a:themeElements>
    <a:clrScheme name="Quotable">
      <a:dk1>
        <a:srgbClr val="000000"/>
      </a:dk1>
      <a:lt1>
        <a:srgbClr val="212121"/>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Quotable">
  <a:themeElements>
    <a:clrScheme name="Quotable">
      <a:dk1>
        <a:srgbClr val="000000"/>
      </a:dk1>
      <a:lt1>
        <a:srgbClr val="FFFFFF"/>
      </a:lt1>
      <a:dk2>
        <a:srgbClr val="A7A7A7"/>
      </a:dk2>
      <a:lt2>
        <a:srgbClr val="535353"/>
      </a:lt2>
      <a:accent1>
        <a:srgbClr val="00C6BB"/>
      </a:accent1>
      <a:accent2>
        <a:srgbClr val="6FEBA0"/>
      </a:accent2>
      <a:accent3>
        <a:srgbClr val="B6DF5E"/>
      </a:accent3>
      <a:accent4>
        <a:srgbClr val="EFB251"/>
      </a:accent4>
      <a:accent5>
        <a:srgbClr val="EF755F"/>
      </a:accent5>
      <a:accent6>
        <a:srgbClr val="ED515C"/>
      </a:accent6>
      <a:hlink>
        <a:srgbClr val="0000FF"/>
      </a:hlink>
      <a:folHlink>
        <a:srgbClr val="FF00FF"/>
      </a:folHlink>
    </a:clrScheme>
    <a:fontScheme name="Quotable">
      <a:majorFont>
        <a:latin typeface="Arial"/>
        <a:ea typeface="Arial"/>
        <a:cs typeface="Arial"/>
      </a:majorFont>
      <a:minorFont>
        <a:latin typeface="Helvetica"/>
        <a:ea typeface="Helvetica"/>
        <a:cs typeface="Helvetica"/>
      </a:minorFont>
    </a:fontScheme>
    <a:fmtScheme name="Quotab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rnd">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1302</Words>
  <Application>Microsoft Macintosh PowerPoint</Application>
  <PresentationFormat>On-screen Show (16:9)</PresentationFormat>
  <Paragraphs>127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Hospital X-Ray Predictions </vt:lpstr>
      <vt:lpstr>Overview</vt:lpstr>
      <vt:lpstr>Agenda</vt:lpstr>
      <vt:lpstr>Business and  Data Understanding</vt:lpstr>
      <vt:lpstr>Pneumonia Pixel Distribution</vt:lpstr>
      <vt:lpstr>Normal Pixel Distribution</vt:lpstr>
      <vt:lpstr>Modeling</vt:lpstr>
      <vt:lpstr>Evaluation</vt:lpstr>
      <vt:lpstr>Final Model’s Prediction</vt:lpstr>
      <vt:lpstr>Final Model’s Prediction</vt:lpstr>
      <vt:lpstr>Conclusion: Limitations</vt:lpstr>
      <vt:lpstr>Conclusion: Recommendations</vt:lpstr>
      <vt:lpstr>Conclusion: Next Steps</vt:lpstr>
      <vt:lpstr>Thank You!  Email: dmvinedata@gmail.com GitHub: @dmvinedata LinkedIn: linkedin.com/in/deztanyjackson/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Real Estate Property Predictions </dc:title>
  <cp:lastModifiedBy>Deztany Jackson</cp:lastModifiedBy>
  <cp:revision>15</cp:revision>
  <cp:lastPrinted>2023-03-29T14:01:44Z</cp:lastPrinted>
  <dcterms:modified xsi:type="dcterms:W3CDTF">2023-03-29T14:03:47Z</dcterms:modified>
</cp:coreProperties>
</file>