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4173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69" r:id="rId6"/>
    <p:sldId id="261" r:id="rId7"/>
    <p:sldId id="272" r:id="rId8"/>
    <p:sldId id="266" r:id="rId9"/>
    <p:sldId id="273" r:id="rId10"/>
    <p:sldId id="274" r:id="rId11"/>
    <p:sldId id="275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/>
    <p:restoredTop sz="94783"/>
  </p:normalViewPr>
  <p:slideViewPr>
    <p:cSldViewPr snapToGrid="0">
      <p:cViewPr varScale="1">
        <p:scale>
          <a:sx n="153" d="100"/>
          <a:sy n="153" d="100"/>
        </p:scale>
        <p:origin x="184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55b5f35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55b5f35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339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90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140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05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55b5f35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55b5f35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**Limited dataset:**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The full dataset was filtered and scoped due to limited resources.  There were attributes (features) in the dataset that would have supported a more accurate and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Dataset does not take into account </a:t>
            </a:r>
            <a:r>
              <a:rPr lang="en-US" dirty="0" err="1"/>
              <a:t>aesthietics</a:t>
            </a:r>
            <a:r>
              <a:rPr lang="en-US" dirty="0"/>
              <a:t>. There are no features or pictures evaluating this aspect.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**Unknown realistic "Condition" and "Grade" values:**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Lack of knowledge on knowing </a:t>
            </a:r>
            <a:r>
              <a:rPr lang="en-US" dirty="0" err="1"/>
              <a:t>whata</a:t>
            </a:r>
            <a:r>
              <a:rPr lang="en-US" dirty="0"/>
              <a:t> realistic increase in "condition" and "grade" would be from the baseline. All chosen instances in the dataset were increased to the same values. It may be unrealistic to have a home in poor condition and below minimum building </a:t>
            </a:r>
            <a:r>
              <a:rPr lang="en-US" dirty="0" err="1"/>
              <a:t>stards</a:t>
            </a:r>
            <a:r>
              <a:rPr lang="en-US" dirty="0"/>
              <a:t> actually increase to "good" in both.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**Unknown affects on other variables:**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The "condition" and "grade" </a:t>
            </a:r>
            <a:r>
              <a:rPr lang="en-US" dirty="0" err="1"/>
              <a:t>feeatures</a:t>
            </a:r>
            <a:r>
              <a:rPr lang="en-US" dirty="0"/>
              <a:t> </a:t>
            </a:r>
            <a:r>
              <a:rPr lang="en-US" dirty="0" err="1"/>
              <a:t>wree</a:t>
            </a:r>
            <a:r>
              <a:rPr lang="en-US" dirty="0"/>
              <a:t> the only ones modified from the </a:t>
            </a:r>
            <a:r>
              <a:rPr lang="en-US" dirty="0" err="1"/>
              <a:t>intial</a:t>
            </a:r>
            <a:r>
              <a:rPr lang="en-US" dirty="0"/>
              <a:t> dataset. Home improvements would definitely affect those features. However, home improvements done on a home might also affect features like </a:t>
            </a:r>
            <a:r>
              <a:rPr lang="en-US" dirty="0" err="1"/>
              <a:t>sqft_living</a:t>
            </a:r>
            <a:r>
              <a:rPr lang="en-US" dirty="0"/>
              <a:t>, floors, bathrooms or bedrooms in some way.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**Communal effects:**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The predictions were based on the </a:t>
            </a:r>
            <a:r>
              <a:rPr lang="en-US" dirty="0" err="1"/>
              <a:t>modication</a:t>
            </a:r>
            <a:r>
              <a:rPr lang="en-US" dirty="0"/>
              <a:t> of specific features for an individual home. The </a:t>
            </a:r>
            <a:r>
              <a:rPr lang="en-US" dirty="0" err="1"/>
              <a:t>predicitons</a:t>
            </a:r>
            <a:r>
              <a:rPr lang="en-US" dirty="0"/>
              <a:t> did not take into account how the home improvements would affect the surrounding </a:t>
            </a:r>
            <a:r>
              <a:rPr lang="en-US" dirty="0" err="1"/>
              <a:t>comparible</a:t>
            </a:r>
            <a:r>
              <a:rPr lang="en-US" dirty="0"/>
              <a:t> homes. This is common task done in real estate.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**Model approach fit for specific problem:**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 The model developed was for a specific problem. Understanding how home improvement how affect home values and the amount of the difference. Other </a:t>
            </a:r>
            <a:r>
              <a:rPr lang="en-US" dirty="0" err="1"/>
              <a:t>usecases</a:t>
            </a:r>
            <a:r>
              <a:rPr lang="en-US" dirty="0"/>
              <a:t> and problems were not taken into account. There may be insights to game from the model and predictions that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**Time/Resources:**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Because of limited time and skillset a "good enough" model was delivered. The datasets, </a:t>
            </a:r>
            <a:r>
              <a:rPr lang="en-US" dirty="0" err="1"/>
              <a:t>techniquesm</a:t>
            </a:r>
            <a:r>
              <a:rPr lang="en-US" dirty="0"/>
              <a:t> model robustness had to be scoped.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**Actual market culture:**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The dataset used wasn't the most current. These last two years have had major shifts in the supply and demand of homes. Therefore a shift in the home value estimates shift as well.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**External effects:**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The model and predictions did not account for external effects that were not attributes of the home and its property.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**Data scientist skillset:**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As a new data scientist the the model robustness is limited due to experience and skills.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192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55b5f35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55b5f35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582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45566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13245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49050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21322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52525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08015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157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373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65734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57774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33955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61927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81085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864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32666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1/9/23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64737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1/9/23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3957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  <p:sldLayoutId id="2147484188" r:id="rId15"/>
    <p:sldLayoutId id="2147484189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in/deztany-jackson-b9b5871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Real Estate Home 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Improvement Price Predictions</a:t>
            </a:r>
            <a:br>
              <a:rPr lang="en-US" sz="3600" dirty="0"/>
            </a:br>
            <a:endParaRPr sz="36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16115" y="4003165"/>
            <a:ext cx="7929000" cy="845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Deztany Jackson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Flex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Phase 2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January 6, 2023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Conclusion: Recommendations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3DEF5-A99E-DF43-815C-DC659E41A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78107"/>
            <a:ext cx="9144000" cy="4510717"/>
          </a:xfrm>
        </p:spPr>
        <p:txBody>
          <a:bodyPr/>
          <a:lstStyle/>
          <a:p>
            <a:pPr marL="0" indent="0">
              <a:buSzPts val="1400"/>
              <a:buNone/>
            </a:pPr>
            <a:endParaRPr lang="en-US" sz="1500" dirty="0">
              <a:cs typeface="Arial"/>
            </a:endParaRPr>
          </a:p>
          <a:p>
            <a:pPr indent="-285750">
              <a:buSzPts val="1400"/>
              <a:buFont typeface="Arial" panose="020B0604020202020204" pitchFamily="34" charset="0"/>
              <a:buChar char="•"/>
            </a:pPr>
            <a:endParaRPr lang="en-US" sz="1500" dirty="0">
              <a:latin typeface="Arial"/>
              <a:cs typeface="Arial"/>
            </a:endParaRPr>
          </a:p>
          <a:p>
            <a:pPr marL="114300" indent="0"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chemeClr val="accent4"/>
                </a:solidFill>
              </a:rPr>
              <a:t>Low Hanging Fruit: Focus on </a:t>
            </a:r>
            <a:r>
              <a:rPr lang="en-US" b="1" dirty="0" err="1">
                <a:solidFill>
                  <a:schemeClr val="accent4"/>
                </a:solidFill>
              </a:rPr>
              <a:t>zipcodes</a:t>
            </a:r>
            <a:r>
              <a:rPr lang="en-US" b="1" dirty="0">
                <a:solidFill>
                  <a:schemeClr val="accent4"/>
                </a:solidFill>
              </a:rPr>
              <a:t> with major improvement needs to bring up home values.</a:t>
            </a:r>
          </a:p>
          <a:p>
            <a:pPr lvl="1"/>
            <a:r>
              <a:rPr lang="en-US" b="1" dirty="0"/>
              <a:t>At a minimum promote increasing </a:t>
            </a:r>
            <a:r>
              <a:rPr lang="en-US" b="1" dirty="0">
                <a:solidFill>
                  <a:schemeClr val="accent4"/>
                </a:solidFill>
              </a:rPr>
              <a:t>conditions </a:t>
            </a:r>
            <a:r>
              <a:rPr lang="en-US" b="1" dirty="0"/>
              <a:t>(e.g. basic maintenance) in the homes.</a:t>
            </a:r>
          </a:p>
          <a:p>
            <a:pPr lvl="1"/>
            <a:r>
              <a:rPr lang="en-US" b="1" dirty="0"/>
              <a:t>Promote bring homes up to Average code (this increases the </a:t>
            </a:r>
            <a:r>
              <a:rPr lang="en-US" b="1" dirty="0">
                <a:solidFill>
                  <a:schemeClr val="accent4"/>
                </a:solidFill>
              </a:rPr>
              <a:t>grade</a:t>
            </a:r>
            <a:r>
              <a:rPr lang="en-US" b="1" dirty="0"/>
              <a:t>, which impacts home values the most).</a:t>
            </a:r>
          </a:p>
          <a:p>
            <a:pPr lvl="1"/>
            <a:r>
              <a:rPr lang="en-US" b="1" dirty="0"/>
              <a:t>Promote ,increasing </a:t>
            </a:r>
            <a:r>
              <a:rPr lang="en-US" b="1" dirty="0" err="1">
                <a:solidFill>
                  <a:schemeClr val="accent4"/>
                </a:solidFill>
              </a:rPr>
              <a:t>sqft</a:t>
            </a:r>
            <a:r>
              <a:rPr lang="en-US" b="1" dirty="0">
                <a:solidFill>
                  <a:schemeClr val="accent4"/>
                </a:solidFill>
              </a:rPr>
              <a:t> living </a:t>
            </a:r>
            <a:r>
              <a:rPr lang="en-US" b="1" dirty="0"/>
              <a:t>area by adding a small room (e.g. bathroom, small bedroom).</a:t>
            </a:r>
          </a:p>
        </p:txBody>
      </p:sp>
    </p:spTree>
    <p:extLst>
      <p:ext uri="{BB962C8B-B14F-4D97-AF65-F5344CB8AC3E}">
        <p14:creationId xmlns:p14="http://schemas.microsoft.com/office/powerpoint/2010/main" val="125792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Conclusion: Next Steps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3DEF5-A99E-DF43-815C-DC659E41A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78107"/>
            <a:ext cx="9144000" cy="4510717"/>
          </a:xfrm>
        </p:spPr>
        <p:txBody>
          <a:bodyPr/>
          <a:lstStyle/>
          <a:p>
            <a:pPr indent="-285750">
              <a:buSzPts val="1400"/>
              <a:buFont typeface="Arial" panose="020B0604020202020204" pitchFamily="34" charset="0"/>
              <a:buChar char="•"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SzPts val="1400"/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and present  incentives and vision of home improvement within a community. 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This incentivizes people and helps with accountability. </a:t>
            </a:r>
          </a:p>
          <a:p>
            <a:pPr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SzPts val="1400"/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to potential homebuyers (individuals and investors) of the potential return on investment. 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These homebuyers may potentially buy the homes before the improvements and then fix them up.</a:t>
            </a:r>
          </a:p>
          <a:p>
            <a:pPr indent="-285750">
              <a:buSzPts val="1400"/>
              <a:buFont typeface="Arial" panose="020B0604020202020204" pitchFamily="34" charset="0"/>
              <a:buChar char="•"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SzPts val="1400"/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consultation with the data scientist/analyst to improve our domain knowledge. 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As both parties educate each other the model solution has a better chance at being more accurate and robust.</a:t>
            </a:r>
          </a:p>
          <a:p>
            <a:pPr marL="0" indent="0">
              <a:buSzPts val="1400"/>
              <a:buNone/>
            </a:pPr>
            <a:endParaRPr lang="en-US" sz="1500" dirty="0">
              <a:cs typeface="Arial"/>
            </a:endParaRPr>
          </a:p>
          <a:p>
            <a:pPr indent="-285750">
              <a:buSzPts val="1400"/>
              <a:buFont typeface="Arial" panose="020B0604020202020204" pitchFamily="34" charset="0"/>
              <a:buChar char="•"/>
            </a:pPr>
            <a:endParaRPr lang="en-US" sz="1500" dirty="0">
              <a:latin typeface="Arial"/>
              <a:cs typeface="Arial"/>
            </a:endParaRP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738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0000">
              <a:schemeClr val="accent1">
                <a:lumMod val="95000"/>
                <a:lumOff val="5000"/>
              </a:schemeClr>
            </a:gs>
            <a:gs pos="78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Email</a:t>
            </a:r>
            <a:r>
              <a:rPr lang="en" sz="2000" b="1" dirty="0">
                <a:solidFill>
                  <a:schemeClr val="tx1"/>
                </a:solidFill>
              </a:rPr>
              <a:t>:</a:t>
            </a:r>
            <a:r>
              <a:rPr lang="en" sz="2000" dirty="0">
                <a:solidFill>
                  <a:schemeClr val="tx1"/>
                </a:solidFill>
              </a:rPr>
              <a:t> </a:t>
            </a:r>
            <a:r>
              <a:rPr lang="en-US" sz="2000" u="sng" dirty="0" err="1">
                <a:solidFill>
                  <a:schemeClr val="tx1"/>
                </a:solidFill>
              </a:rPr>
              <a:t>dmvinedata@gmail.com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</a:rPr>
              <a:t>GitHub:</a:t>
            </a:r>
            <a:r>
              <a:rPr lang="en" sz="2000" dirty="0">
                <a:solidFill>
                  <a:schemeClr val="tx1"/>
                </a:solidFill>
              </a:rPr>
              <a:t> @</a:t>
            </a:r>
            <a:r>
              <a:rPr lang="en-US" sz="2000" dirty="0" err="1">
                <a:solidFill>
                  <a:schemeClr val="tx1"/>
                </a:solidFill>
              </a:rPr>
              <a:t>dmvinedata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</a:rPr>
              <a:t>LinkedIn:</a:t>
            </a:r>
            <a:r>
              <a:rPr lang="en" sz="2000" dirty="0">
                <a:solidFill>
                  <a:schemeClr val="tx1"/>
                </a:solidFill>
              </a:rPr>
              <a:t> </a:t>
            </a:r>
            <a:r>
              <a:rPr lang="en" sz="20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linkedin.com/in/deztanyjackson/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Real Estate agents in King County, Seattle are evaluating the neighborhoods to encourage current home owners of he benefits of improving and upgrading their property value. </a:t>
            </a:r>
          </a:p>
          <a:p>
            <a:pPr marL="0" lvl="0" indent="0" algn="ctr">
              <a:spcAft>
                <a:spcPts val="1600"/>
              </a:spcAft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Multi-Linear Regression</a:t>
            </a:r>
          </a:p>
          <a:p>
            <a:pPr marL="0" lvl="0" indent="0" algn="ctr">
              <a:spcAft>
                <a:spcPts val="1600"/>
              </a:spcAft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Attributes: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Grade, Condition &amp;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Sqft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Living</a:t>
            </a:r>
          </a:p>
          <a:p>
            <a:pPr marL="0" lvl="0" indent="0" algn="ctr">
              <a:spcAft>
                <a:spcPts val="1600"/>
              </a:spcAft>
              <a:buNone/>
            </a:pPr>
            <a:endParaRPr lang="en-US" sz="1600" dirty="0"/>
          </a:p>
          <a:p>
            <a:pPr marL="0" lvl="0" indent="0" algn="ctr">
              <a:spcAft>
                <a:spcPts val="1600"/>
              </a:spcAft>
              <a:buNone/>
            </a:pPr>
            <a:endParaRPr lang="en-US" sz="1600" dirty="0"/>
          </a:p>
          <a:p>
            <a:pPr marL="0" lvl="0" indent="0"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89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9250" indent="-285750">
              <a:buSzPts val="2600"/>
              <a:buFont typeface="Arial" panose="020B0604020202020204" pitchFamily="34" charset="0"/>
              <a:buChar char="•"/>
            </a:pP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Business &amp; Data Understanding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indent="-285750">
              <a:buSzPts val="26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indent="-285750">
              <a:buSzPts val="2600"/>
              <a:buFont typeface="Arial" panose="020B0604020202020204" pitchFamily="34" charset="0"/>
              <a:buChar char="•"/>
            </a:pP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Regression Results</a:t>
            </a:r>
          </a:p>
          <a:p>
            <a:pPr marL="349250" indent="-285750">
              <a:buSzPts val="2600"/>
              <a:buFont typeface="Arial" panose="020B0604020202020204" pitchFamily="34" charset="0"/>
              <a:buChar char="•"/>
            </a:pP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indent="-285750">
              <a:buSzPts val="2600"/>
              <a:buFont typeface="Arial" panose="020B0604020202020204" pitchFamily="34" charset="0"/>
              <a:buChar char="•"/>
            </a:pP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marL="349250" indent="-285750">
              <a:buSzPts val="2600"/>
              <a:buFont typeface="Arial" panose="020B0604020202020204" pitchFamily="34" charset="0"/>
              <a:buChar char="•"/>
            </a:pPr>
            <a:r>
              <a:rPr lang="en" sz="1800" dirty="0">
                <a:latin typeface="Arial" panose="020B0604020202020204" pitchFamily="34" charset="0"/>
                <a:cs typeface="Arial" panose="020B0604020202020204" pitchFamily="34" charset="0"/>
              </a:rPr>
              <a:t>Path Forward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-2252824" y="157653"/>
            <a:ext cx="8520600" cy="998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and </a:t>
            </a:r>
            <a:br>
              <a:rPr lang="en" dirty="0"/>
            </a:br>
            <a:r>
              <a:rPr lang="en" dirty="0"/>
              <a:t>Data Understanding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093FE5-4E84-6F40-9971-9D37FEFBD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60642"/>
              </p:ext>
            </p:extLst>
          </p:nvPr>
        </p:nvGraphicFramePr>
        <p:xfrm>
          <a:off x="4572002" y="2352502"/>
          <a:ext cx="4512548" cy="2719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70">
                  <a:extLst>
                    <a:ext uri="{9D8B030D-6E8A-4147-A177-3AD203B41FA5}">
                      <a16:colId xmlns:a16="http://schemas.microsoft.com/office/drawing/2014/main" val="2813417651"/>
                    </a:ext>
                  </a:extLst>
                </a:gridCol>
                <a:gridCol w="3524578">
                  <a:extLst>
                    <a:ext uri="{9D8B030D-6E8A-4147-A177-3AD203B41FA5}">
                      <a16:colId xmlns:a16="http://schemas.microsoft.com/office/drawing/2014/main" val="1513253730"/>
                    </a:ext>
                  </a:extLst>
                </a:gridCol>
              </a:tblGrid>
              <a:tr h="497289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pPr marL="0" algn="ctr" defTabSz="342900" rtl="0" eaLnBrk="1" latinLnBrk="0" hangingPunct="1"/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061528"/>
                  </a:ext>
                </a:extLst>
              </a:tr>
              <a:tr h="304282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bedrooms for the given home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10811"/>
                  </a:ext>
                </a:extLst>
              </a:tr>
              <a:tr h="304282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bathrooms for the given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69599"/>
                  </a:ext>
                </a:extLst>
              </a:tr>
              <a:tr h="304282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Sqft</a:t>
                      </a:r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size of the 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314309"/>
                  </a:ext>
                </a:extLst>
              </a:tr>
              <a:tr h="304282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Number of Floors.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84107"/>
                  </a:ext>
                </a:extLst>
              </a:tr>
              <a:tr h="304282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Whether the house is on a waterfront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7108"/>
                  </a:ext>
                </a:extLst>
              </a:tr>
              <a:tr h="304282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</a:t>
                      </a:r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when house was built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19505"/>
                  </a:ext>
                </a:extLst>
              </a:tr>
              <a:tr h="396718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Zipcode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 Code used by the United States Postal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887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0141B1-D42D-E04D-AE00-7118338F24D1}"/>
              </a:ext>
            </a:extLst>
          </p:cNvPr>
          <p:cNvSpPr txBox="1"/>
          <p:nvPr/>
        </p:nvSpPr>
        <p:spPr>
          <a:xfrm>
            <a:off x="-86279" y="1660004"/>
            <a:ext cx="4785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Stakeholder: </a:t>
            </a:r>
            <a:r>
              <a:rPr lang="en-US" dirty="0">
                <a:solidFill>
                  <a:schemeClr val="tx1"/>
                </a:solidFill>
              </a:rPr>
              <a:t>Real Estate Agency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Use case: </a:t>
            </a:r>
            <a:r>
              <a:rPr lang="en-US" dirty="0">
                <a:solidFill>
                  <a:schemeClr val="tx1"/>
                </a:solidFill>
              </a:rPr>
              <a:t>Improvements Home Value Change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Dataset Filtered: </a:t>
            </a:r>
            <a:r>
              <a:rPr lang="en-US" dirty="0">
                <a:solidFill>
                  <a:schemeClr val="tx1"/>
                </a:solidFill>
              </a:rPr>
              <a:t>20 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11 Features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Target Variable: </a:t>
            </a:r>
            <a:r>
              <a:rPr lang="en-US" dirty="0">
                <a:solidFill>
                  <a:schemeClr val="tx1"/>
                </a:solidFill>
              </a:rPr>
              <a:t>Home Price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Main Coefficients: </a:t>
            </a:r>
            <a:r>
              <a:rPr lang="en-US" dirty="0" err="1">
                <a:solidFill>
                  <a:schemeClr val="tx1"/>
                </a:solidFill>
              </a:rPr>
              <a:t>Sqft</a:t>
            </a:r>
            <a:r>
              <a:rPr lang="en-US" dirty="0">
                <a:solidFill>
                  <a:schemeClr val="tx1"/>
                </a:solidFill>
              </a:rPr>
              <a:t> Living, Condition &amp; Grade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Modified Prediction Variables: </a:t>
            </a:r>
            <a:r>
              <a:rPr lang="en-US" dirty="0">
                <a:solidFill>
                  <a:schemeClr val="tx1"/>
                </a:solidFill>
              </a:rPr>
              <a:t>Condition &amp; Grade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86CD47-08A5-B743-B467-D2FF42620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36553"/>
              </p:ext>
            </p:extLst>
          </p:nvPr>
        </p:nvGraphicFramePr>
        <p:xfrm>
          <a:off x="4572002" y="131062"/>
          <a:ext cx="4512548" cy="20501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5517">
                  <a:extLst>
                    <a:ext uri="{9D8B030D-6E8A-4147-A177-3AD203B41FA5}">
                      <a16:colId xmlns:a16="http://schemas.microsoft.com/office/drawing/2014/main" val="2813417651"/>
                    </a:ext>
                  </a:extLst>
                </a:gridCol>
                <a:gridCol w="3517031">
                  <a:extLst>
                    <a:ext uri="{9D8B030D-6E8A-4147-A177-3AD203B41FA5}">
                      <a16:colId xmlns:a16="http://schemas.microsoft.com/office/drawing/2014/main" val="1513253730"/>
                    </a:ext>
                  </a:extLst>
                </a:gridCol>
              </a:tblGrid>
              <a:tr h="406516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pPr marL="0" algn="ctr" defTabSz="342900" rtl="0" eaLnBrk="1" latinLnBrk="0" hangingPunct="1"/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061528"/>
                  </a:ext>
                </a:extLst>
              </a:tr>
              <a:tr h="480428">
                <a:tc>
                  <a:txBody>
                    <a:bodyPr/>
                    <a:lstStyle/>
                    <a:p>
                      <a:pPr marL="0" algn="l" defTabSz="342900" rtl="0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Home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Price will be out target variable. Price is the amount of the house in context of the current attributes.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546011"/>
                  </a:ext>
                </a:extLst>
              </a:tr>
              <a:tr h="256927">
                <a:tc>
                  <a:txBody>
                    <a:bodyPr/>
                    <a:lstStyle/>
                    <a:p>
                      <a:pPr marL="0" algn="l" defTabSz="342900" rtl="0" eaLnBrk="1" latinLnBrk="0" hangingPunct="1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Sqft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size of the livable space in the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26108"/>
                  </a:ext>
                </a:extLst>
              </a:tr>
              <a:tr h="344923">
                <a:tc>
                  <a:txBody>
                    <a:bodyPr/>
                    <a:lstStyle/>
                    <a:p>
                      <a:pPr marL="0" algn="l" defTabSz="342900" rtl="0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good the overall condition of the house is. Related to maintenance of house.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314309"/>
                  </a:ext>
                </a:extLst>
              </a:tr>
              <a:tr h="344923">
                <a:tc>
                  <a:txBody>
                    <a:bodyPr/>
                    <a:lstStyle/>
                    <a:p>
                      <a:pPr marL="0" algn="l" defTabSz="342900" rtl="0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Overall grade of the house. Related to the construction and design of the house.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8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6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AC36-D94F-C541-AA4D-FCDB43BA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8901"/>
            <a:ext cx="8520600" cy="572700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50FD2-B80E-4444-BACE-442F31A09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5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A multi-linear regression model was created predicting housing prices . The model created to do this used an initial subset of data (from King County database) to process, train and test for this problem.</a:t>
            </a:r>
          </a:p>
          <a:p>
            <a:pPr marL="742950" lvl="6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Developed using data science and python language</a:t>
            </a:r>
          </a:p>
          <a:p>
            <a:pPr marL="742950" lvl="6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Developed over several iterations to refine accuracy</a:t>
            </a:r>
          </a:p>
          <a:p>
            <a:pPr marL="285750" lvl="5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285750" lvl="5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  <a:sym typeface="Arial"/>
              </a:rPr>
              <a:t>The final accuracy metrics:</a:t>
            </a:r>
          </a:p>
          <a:p>
            <a:pPr marL="742950" lvl="6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  <a:latin typeface="Arial"/>
                <a:cs typeface="Arial"/>
                <a:sym typeface="Arial"/>
              </a:rPr>
              <a:t>Price Prediction Error (Root Mean Square Error [RMSE Score]): </a:t>
            </a:r>
            <a:r>
              <a:rPr lang="en-US" sz="1600" dirty="0">
                <a:latin typeface="Arial"/>
                <a:cs typeface="Arial"/>
                <a:sym typeface="Arial"/>
              </a:rPr>
              <a:t>~$197,000</a:t>
            </a:r>
          </a:p>
          <a:p>
            <a:pPr marL="742950" lvl="6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  <a:latin typeface="Arial"/>
                <a:cs typeface="Arial"/>
                <a:sym typeface="Arial"/>
              </a:rPr>
              <a:t>Model Goodness( R2 Score ): </a:t>
            </a:r>
            <a:r>
              <a:rPr lang="en-US" sz="1600" dirty="0">
                <a:latin typeface="Arial"/>
                <a:cs typeface="Arial"/>
                <a:sym typeface="Arial"/>
              </a:rPr>
              <a:t>66%</a:t>
            </a:r>
          </a:p>
        </p:txBody>
      </p:sp>
    </p:spTree>
    <p:extLst>
      <p:ext uri="{BB962C8B-B14F-4D97-AF65-F5344CB8AC3E}">
        <p14:creationId xmlns:p14="http://schemas.microsoft.com/office/powerpoint/2010/main" val="97644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97883" y="91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BCBDA-0A94-5E46-8DFF-92847554362E}"/>
              </a:ext>
            </a:extLst>
          </p:cNvPr>
          <p:cNvSpPr txBox="1"/>
          <p:nvPr/>
        </p:nvSpPr>
        <p:spPr>
          <a:xfrm>
            <a:off x="97883" y="933732"/>
            <a:ext cx="873441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2857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Grade Feature: </a:t>
            </a:r>
            <a:r>
              <a:rPr lang="en-US" dirty="0">
                <a:solidFill>
                  <a:schemeClr val="tx1"/>
                </a:solidFill>
              </a:rPr>
              <a:t>For every </a:t>
            </a:r>
            <a:r>
              <a:rPr lang="en-US" dirty="0">
                <a:solidFill>
                  <a:schemeClr val="accent4"/>
                </a:solidFill>
              </a:rPr>
              <a:t>one-unit increase </a:t>
            </a:r>
            <a:r>
              <a:rPr lang="en-US" dirty="0">
                <a:solidFill>
                  <a:schemeClr val="tx1"/>
                </a:solidFill>
              </a:rPr>
              <a:t>in the Grade, the home value increases by about </a:t>
            </a:r>
            <a:r>
              <a:rPr lang="en-US" dirty="0">
                <a:solidFill>
                  <a:schemeClr val="accent4"/>
                </a:solidFill>
              </a:rPr>
              <a:t>26%.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Condition Feature: </a:t>
            </a:r>
            <a:r>
              <a:rPr lang="en-US" dirty="0">
                <a:solidFill>
                  <a:schemeClr val="tx1"/>
                </a:solidFill>
              </a:rPr>
              <a:t>For every </a:t>
            </a:r>
            <a:r>
              <a:rPr lang="en-US" dirty="0">
                <a:solidFill>
                  <a:schemeClr val="accent4"/>
                </a:solidFill>
              </a:rPr>
              <a:t>one-unit increase </a:t>
            </a:r>
            <a:r>
              <a:rPr lang="en-US" dirty="0">
                <a:solidFill>
                  <a:schemeClr val="tx1"/>
                </a:solidFill>
              </a:rPr>
              <a:t>in the Condition, the home value increases by about </a:t>
            </a:r>
            <a:r>
              <a:rPr lang="en-US" dirty="0">
                <a:solidFill>
                  <a:schemeClr val="accent4"/>
                </a:solidFill>
              </a:rPr>
              <a:t>3%.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/>
                </a:solidFill>
              </a:rPr>
              <a:t>Sqft_living</a:t>
            </a:r>
            <a:r>
              <a:rPr lang="en-US" dirty="0">
                <a:solidFill>
                  <a:schemeClr val="accent4"/>
                </a:solidFill>
              </a:rPr>
              <a:t> Feature: </a:t>
            </a:r>
            <a:r>
              <a:rPr lang="en-US" dirty="0">
                <a:solidFill>
                  <a:schemeClr val="tx1"/>
                </a:solidFill>
              </a:rPr>
              <a:t>For every </a:t>
            </a:r>
            <a:r>
              <a:rPr lang="en-US" dirty="0">
                <a:solidFill>
                  <a:schemeClr val="accent4"/>
                </a:solidFill>
              </a:rPr>
              <a:t>1% </a:t>
            </a:r>
            <a:r>
              <a:rPr lang="en-US" dirty="0">
                <a:solidFill>
                  <a:schemeClr val="tx1"/>
                </a:solidFill>
              </a:rPr>
              <a:t>increase in the </a:t>
            </a:r>
            <a:r>
              <a:rPr lang="en-US" dirty="0" err="1">
                <a:solidFill>
                  <a:schemeClr val="tx1"/>
                </a:solidFill>
              </a:rPr>
              <a:t>sqft</a:t>
            </a:r>
            <a:r>
              <a:rPr lang="en-US" dirty="0">
                <a:solidFill>
                  <a:schemeClr val="tx1"/>
                </a:solidFill>
              </a:rPr>
              <a:t>, the home value increases by about </a:t>
            </a:r>
            <a:r>
              <a:rPr lang="en-US" dirty="0">
                <a:solidFill>
                  <a:schemeClr val="accent4"/>
                </a:solidFill>
              </a:rPr>
              <a:t>4%.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Features Modified  for New Predictions*:</a:t>
            </a:r>
          </a:p>
          <a:p>
            <a:pPr lvl="8"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lvl="8">
              <a:buClr>
                <a:schemeClr val="accent1"/>
              </a:buClr>
            </a:pPr>
            <a:r>
              <a:rPr lang="en-US" b="1" dirty="0">
                <a:solidFill>
                  <a:schemeClr val="accent4"/>
                </a:solidFill>
              </a:rPr>
              <a:t>	Condition: </a:t>
            </a:r>
            <a:r>
              <a:rPr lang="en-US" b="1" dirty="0">
                <a:solidFill>
                  <a:schemeClr val="tx1"/>
                </a:solidFill>
              </a:rPr>
              <a:t>3-Average or less  </a:t>
            </a:r>
            <a:r>
              <a:rPr lang="en-US" b="1" dirty="0">
                <a:solidFill>
                  <a:schemeClr val="accent4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tx1"/>
                </a:solidFill>
              </a:rPr>
              <a:t> 4-Good </a:t>
            </a:r>
          </a:p>
          <a:p>
            <a:pPr lvl="8">
              <a:buClr>
                <a:schemeClr val="accent1"/>
              </a:buClr>
            </a:pPr>
            <a:r>
              <a:rPr lang="en-US" b="1" dirty="0">
                <a:solidFill>
                  <a:schemeClr val="tx1"/>
                </a:solidFill>
              </a:rPr>
              <a:t> 	</a:t>
            </a:r>
            <a:r>
              <a:rPr lang="en-US" b="1" dirty="0">
                <a:solidFill>
                  <a:schemeClr val="accent4"/>
                </a:solidFill>
              </a:rPr>
              <a:t>Grade: </a:t>
            </a:r>
            <a:r>
              <a:rPr lang="en-US" b="1" dirty="0">
                <a:solidFill>
                  <a:schemeClr val="tx1"/>
                </a:solidFill>
              </a:rPr>
              <a:t>6-Low Average or less </a:t>
            </a:r>
            <a:r>
              <a:rPr lang="en-US" b="1" dirty="0">
                <a:solidFill>
                  <a:schemeClr val="accent4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tx1"/>
                </a:solidFill>
              </a:rPr>
              <a:t> 8-Good </a:t>
            </a:r>
          </a:p>
          <a:p>
            <a:pPr lvl="8">
              <a:buClr>
                <a:schemeClr val="accent1"/>
              </a:buClr>
            </a:pPr>
            <a:endParaRPr lang="en-US" b="1" dirty="0">
              <a:solidFill>
                <a:schemeClr val="tx1"/>
              </a:solidFill>
            </a:endParaRPr>
          </a:p>
          <a:p>
            <a:pPr lvl="8">
              <a:buClr>
                <a:schemeClr val="accent1"/>
              </a:buClr>
            </a:pPr>
            <a:r>
              <a:rPr lang="en-US" b="1" dirty="0">
                <a:solidFill>
                  <a:schemeClr val="tx1"/>
                </a:solidFill>
              </a:rPr>
              <a:t>	*Used </a:t>
            </a:r>
            <a:r>
              <a:rPr lang="en-US" b="1" dirty="0" err="1">
                <a:solidFill>
                  <a:schemeClr val="tx1"/>
                </a:solidFill>
              </a:rPr>
              <a:t>Zipcodes</a:t>
            </a:r>
            <a:r>
              <a:rPr lang="en-US" b="1" dirty="0">
                <a:solidFill>
                  <a:schemeClr val="tx1"/>
                </a:solidFill>
              </a:rPr>
              <a:t> to group homes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accent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355250" y="0"/>
            <a:ext cx="6243729" cy="578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Top 5 </a:t>
            </a:r>
            <a:r>
              <a:rPr lang="en" sz="2800" dirty="0" err="1"/>
              <a:t>Zipcode</a:t>
            </a:r>
            <a:r>
              <a:rPr lang="en" sz="2800" dirty="0"/>
              <a:t> Averages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67A00-2DC4-854C-BCD3-5D5AB6E87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604" y="578068"/>
            <a:ext cx="5353396" cy="4565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16D2E5-77AE-E146-B340-F17501AEFB5B}"/>
              </a:ext>
            </a:extLst>
          </p:cNvPr>
          <p:cNvSpPr txBox="1"/>
          <p:nvPr/>
        </p:nvSpPr>
        <p:spPr>
          <a:xfrm>
            <a:off x="0" y="1740753"/>
            <a:ext cx="392360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Average home value differences 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/>
                </a:solidFill>
              </a:rPr>
              <a:t>Zipcode</a:t>
            </a:r>
            <a:r>
              <a:rPr lang="en-US" dirty="0">
                <a:solidFill>
                  <a:schemeClr val="accent4"/>
                </a:solidFill>
              </a:rPr>
              <a:t> 98118: </a:t>
            </a:r>
            <a:r>
              <a:rPr lang="en-US" dirty="0">
                <a:solidFill>
                  <a:schemeClr val="tx1"/>
                </a:solidFill>
              </a:rPr>
              <a:t>$ 323,500, 100% Increase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/>
                </a:solidFill>
              </a:rPr>
              <a:t>Zipcode</a:t>
            </a:r>
            <a:r>
              <a:rPr lang="en-US" dirty="0">
                <a:solidFill>
                  <a:schemeClr val="accent4"/>
                </a:solidFill>
              </a:rPr>
              <a:t> 98106: </a:t>
            </a:r>
            <a:r>
              <a:rPr lang="en-US" dirty="0">
                <a:solidFill>
                  <a:schemeClr val="tx1"/>
                </a:solidFill>
              </a:rPr>
              <a:t>$ 304,100, 100% Increase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/>
                </a:solidFill>
              </a:rPr>
              <a:t>Zipcode</a:t>
            </a:r>
            <a:r>
              <a:rPr lang="en-US" dirty="0">
                <a:solidFill>
                  <a:schemeClr val="accent4"/>
                </a:solidFill>
              </a:rPr>
              <a:t> 98126: </a:t>
            </a:r>
            <a:r>
              <a:rPr lang="en-US" dirty="0">
                <a:solidFill>
                  <a:schemeClr val="tx1"/>
                </a:solidFill>
              </a:rPr>
              <a:t>$ 266,500, 100% Increase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/>
                </a:solidFill>
              </a:rPr>
              <a:t>Zipcode</a:t>
            </a:r>
            <a:r>
              <a:rPr lang="en-US" dirty="0">
                <a:solidFill>
                  <a:schemeClr val="accent4"/>
                </a:solidFill>
              </a:rPr>
              <a:t> 98146: </a:t>
            </a:r>
            <a:r>
              <a:rPr lang="en-US" dirty="0">
                <a:solidFill>
                  <a:schemeClr val="tx1"/>
                </a:solidFill>
              </a:rPr>
              <a:t>$ 324,300, 200% Increase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/>
                </a:solidFill>
              </a:rPr>
              <a:t>Zipcode</a:t>
            </a:r>
            <a:r>
              <a:rPr lang="en-US" dirty="0">
                <a:solidFill>
                  <a:schemeClr val="accent4"/>
                </a:solidFill>
              </a:rPr>
              <a:t> 98168: </a:t>
            </a:r>
            <a:r>
              <a:rPr lang="en-US" dirty="0">
                <a:solidFill>
                  <a:schemeClr val="tx1"/>
                </a:solidFill>
              </a:rPr>
              <a:t>$340,300,  200% Increase</a:t>
            </a:r>
          </a:p>
        </p:txBody>
      </p:sp>
    </p:spTree>
    <p:extLst>
      <p:ext uri="{BB962C8B-B14F-4D97-AF65-F5344CB8AC3E}">
        <p14:creationId xmlns:p14="http://schemas.microsoft.com/office/powerpoint/2010/main" val="409555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270308" y="0"/>
            <a:ext cx="5712383" cy="376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err="1"/>
              <a:t>Zipcode</a:t>
            </a:r>
            <a:r>
              <a:rPr lang="en" sz="2800" dirty="0"/>
              <a:t> 98118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9400C-6FFE-7944-B833-18A05B8F7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782" y="584441"/>
            <a:ext cx="5694218" cy="4563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27C94C-A114-D44F-A015-86D10698FC0F}"/>
              </a:ext>
            </a:extLst>
          </p:cNvPr>
          <p:cNvSpPr txBox="1"/>
          <p:nvPr/>
        </p:nvSpPr>
        <p:spPr>
          <a:xfrm>
            <a:off x="0" y="1494532"/>
            <a:ext cx="3549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Zipcode</a:t>
            </a:r>
            <a:r>
              <a:rPr lang="en-US" b="1" dirty="0">
                <a:solidFill>
                  <a:schemeClr val="tx1"/>
                </a:solidFill>
              </a:rPr>
              <a:t> 98188 home value differences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Lowest: </a:t>
            </a:r>
            <a:r>
              <a:rPr lang="en-US" dirty="0">
                <a:solidFill>
                  <a:schemeClr val="tx1"/>
                </a:solidFill>
              </a:rPr>
              <a:t>$14,500 Increase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Highest: </a:t>
            </a:r>
            <a:r>
              <a:rPr lang="en-US" dirty="0">
                <a:solidFill>
                  <a:schemeClr val="tx1"/>
                </a:solidFill>
              </a:rPr>
              <a:t>$624,000 Increase</a:t>
            </a:r>
          </a:p>
        </p:txBody>
      </p:sp>
    </p:spTree>
    <p:extLst>
      <p:ext uri="{BB962C8B-B14F-4D97-AF65-F5344CB8AC3E}">
        <p14:creationId xmlns:p14="http://schemas.microsoft.com/office/powerpoint/2010/main" val="23372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2137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Conclusion: Limitations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3DEF5-A99E-DF43-815C-DC659E41A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017725"/>
            <a:ext cx="8918088" cy="3991025"/>
          </a:xfrm>
        </p:spPr>
        <p:txBody>
          <a:bodyPr/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dataset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Unknown realistic "Condition" and "Grade" values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Unknown affects on other variables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Communal effects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approach fit for specific problem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Actual market culture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External effects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Time/Resources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scientist skillset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 </a:t>
            </a:r>
            <a:endParaRPr lang="en-US" b="1" dirty="0"/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3827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{B6BB446E-DC3C-D040-9DA3-F5430153FBB6}tf16401378</Template>
  <TotalTime>11907</TotalTime>
  <Words>1162</Words>
  <Application>Microsoft Macintosh PowerPoint</Application>
  <PresentationFormat>On-screen Show (16:9)</PresentationFormat>
  <Paragraphs>140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</vt:lpstr>
      <vt:lpstr>Arial</vt:lpstr>
      <vt:lpstr>Wingdings</vt:lpstr>
      <vt:lpstr>Wingdings 2</vt:lpstr>
      <vt:lpstr>Quotable</vt:lpstr>
      <vt:lpstr>Real Estate Home Improvement Price Predictions </vt:lpstr>
      <vt:lpstr>Overview</vt:lpstr>
      <vt:lpstr>Agenda</vt:lpstr>
      <vt:lpstr>Business and  Data Understanding</vt:lpstr>
      <vt:lpstr>Modeling</vt:lpstr>
      <vt:lpstr>Results</vt:lpstr>
      <vt:lpstr>Top 5 Zipcode Averages</vt:lpstr>
      <vt:lpstr>Zipcode 98118</vt:lpstr>
      <vt:lpstr>Conclusion: Limitations</vt:lpstr>
      <vt:lpstr>Conclusion: Recommendations </vt:lpstr>
      <vt:lpstr>Conclusion: Next Steps</vt:lpstr>
      <vt:lpstr>Thank You!  Email: dmvinedata@gmail.com GitHub: @dmvinedata LinkedIn: linkedin.com/in/deztanyjackson/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cp:lastModifiedBy>Deztany Jackson</cp:lastModifiedBy>
  <cp:revision>78</cp:revision>
  <cp:lastPrinted>2022-07-14T04:01:04Z</cp:lastPrinted>
  <dcterms:modified xsi:type="dcterms:W3CDTF">2023-01-10T04:01:03Z</dcterms:modified>
</cp:coreProperties>
</file>