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2" r:id="rId6"/>
    <p:sldId id="260" r:id="rId7"/>
    <p:sldId id="261" r:id="rId8"/>
    <p:sldId id="267" r:id="rId9"/>
    <p:sldId id="263" r:id="rId10"/>
    <p:sldId id="264" r:id="rId11"/>
    <p:sldId id="265" r:id="rId12"/>
    <p:sldId id="266"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AE7"/>
          </a:solidFill>
        </a:fill>
      </a:tcStyle>
    </a:wholeTbl>
    <a:band2H>
      <a:tcTxStyle/>
      <a:tcStyle>
        <a:tcBdr/>
        <a:fill>
          <a:solidFill>
            <a:srgbClr val="E6F5F3"/>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E4CF"/>
          </a:solidFill>
        </a:fill>
      </a:tcStyle>
    </a:wholeTbl>
    <a:band2H>
      <a:tcTxStyle/>
      <a:tcStyle>
        <a:tcBdr/>
        <a:fill>
          <a:solidFill>
            <a:srgbClr val="FCF2E8"/>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EEE7283C-3CF3-47DC-8721-378D4A62B22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F3D1"/>
          </a:solidFill>
        </a:fill>
      </a:tcStyle>
    </a:wholeTbl>
    <a:band2H>
      <a:tcTxStyle/>
      <a:tcStyle>
        <a:tcBdr/>
        <a:fill>
          <a:solidFill>
            <a:srgbClr val="F2F9E9"/>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CFD1"/>
          </a:solidFill>
        </a:fill>
      </a:tcStyle>
    </a:wholeTbl>
    <a:band2H>
      <a:tcTxStyle/>
      <a:tcStyle>
        <a:tcBdr/>
        <a:fill>
          <a:solidFill>
            <a:srgbClr val="FCE8E9"/>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0"/>
  </p:normalViewPr>
  <p:slideViewPr>
    <p:cSldViewPr snapToGrid="0" snapToObjects="1" showGuides="1">
      <p:cViewPr varScale="1">
        <p:scale>
          <a:sx n="106" d="100"/>
          <a:sy n="106" d="100"/>
        </p:scale>
        <p:origin x="184" y="4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144" name="Shape 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xfrm>
            <a:off x="381000" y="685800"/>
            <a:ext cx="6096000" cy="3429000"/>
          </a:xfrm>
          <a:prstGeom prst="rect">
            <a:avLst/>
          </a:prstGeom>
        </p:spPr>
        <p:txBody>
          <a:bodyPr/>
          <a:lstStyle/>
          <a:p>
            <a:endParaRPr/>
          </a:p>
        </p:txBody>
      </p:sp>
      <p:sp>
        <p:nvSpPr>
          <p:cNvPr id="175" name="Shape 175"/>
          <p:cNvSpPr>
            <a:spLocks noGrp="1"/>
          </p:cNvSpPr>
          <p:nvPr>
            <p:ph type="body" sz="quarter" idx="1"/>
          </p:nvPr>
        </p:nvSpPr>
        <p:spPr>
          <a:prstGeom prst="rect">
            <a:avLst/>
          </a:prstGeom>
        </p:spPr>
        <p:txBody>
          <a:bodyPr/>
          <a:lstStyle/>
          <a:p>
            <a:pPr>
              <a:defRPr sz="1100"/>
            </a:pPr>
            <a:r>
              <a:t>**Limited dataset:**</a:t>
            </a:r>
          </a:p>
          <a:p>
            <a:pPr>
              <a:defRPr sz="1100"/>
            </a:pPr>
            <a:r>
              <a:t>    - The full dataset was filtered and scoped due to limited resources.  There were attributes (features) in the dataset that would have supported a more accurate and model.</a:t>
            </a:r>
          </a:p>
          <a:p>
            <a:pPr>
              <a:defRPr sz="1100"/>
            </a:pPr>
            <a:r>
              <a:t>    - Dataset does not take into account aesthietics. There are no features or pictures evaluating this aspect.</a:t>
            </a:r>
          </a:p>
          <a:p>
            <a:pPr>
              <a:defRPr sz="1100"/>
            </a:pPr>
            <a:r>
              <a:t>- **Unknown realistic "Condition" and "Grade" values:**</a:t>
            </a:r>
          </a:p>
          <a:p>
            <a:pPr>
              <a:defRPr sz="1100"/>
            </a:pPr>
            <a:r>
              <a:t>    - Lack of knowledge on knowing whata realistic increase in "condition" and "grade" would be from the baseline. All chosen instances in the dataset were increased to the same values. It may be unrealistic to have a home in poor condition and below minimum building stards actually increase to "good" in both.</a:t>
            </a:r>
          </a:p>
          <a:p>
            <a:pPr>
              <a:defRPr sz="1100"/>
            </a:pPr>
            <a:r>
              <a:t>- **Unknown affects on other variables:**</a:t>
            </a:r>
          </a:p>
          <a:p>
            <a:pPr>
              <a:defRPr sz="1100"/>
            </a:pPr>
            <a:r>
              <a:t>    - The "condition" and "grade" feeatures wree the only ones modified from the intial dataset. Home improvements would definitely affect those features. However, home improvements done on a home might also affect features like sqft_living, floors, bathrooms or bedrooms in some way. </a:t>
            </a:r>
          </a:p>
          <a:p>
            <a:pPr>
              <a:defRPr sz="1100"/>
            </a:pPr>
            <a:r>
              <a:t>- **Communal effects:**</a:t>
            </a:r>
          </a:p>
          <a:p>
            <a:pPr>
              <a:defRPr sz="1100"/>
            </a:pPr>
            <a:r>
              <a:t>    - The predictions were based on the modication of specific features for an individual home. The predicitons did not take into account how the home improvements would affect the surrounding comparible homes. This is common task done in real estate.   </a:t>
            </a:r>
          </a:p>
          <a:p>
            <a:pPr>
              <a:defRPr sz="1100"/>
            </a:pPr>
            <a:r>
              <a:t>- **Model approach fit for specific problem:**</a:t>
            </a:r>
          </a:p>
          <a:p>
            <a:pPr>
              <a:defRPr sz="1100"/>
            </a:pPr>
            <a:r>
              <a:t>    -  The model developed was for a specific problem. Understanding how home improvement how affect home values and the amount of the difference. Other usecases and problems were not taken into account. There may be insights to game from the model and predictions that  </a:t>
            </a:r>
          </a:p>
          <a:p>
            <a:pPr>
              <a:defRPr sz="1100"/>
            </a:pPr>
            <a:r>
              <a:t>- **Time/Resources:**</a:t>
            </a:r>
          </a:p>
          <a:p>
            <a:pPr>
              <a:defRPr sz="1100"/>
            </a:pPr>
            <a:r>
              <a:t>    - Because of limited time and skillset a "good enough" model was delivered. The datasets, techniquesm model robustness had to be scoped.</a:t>
            </a:r>
          </a:p>
          <a:p>
            <a:pPr>
              <a:defRPr sz="1100"/>
            </a:pPr>
            <a:r>
              <a:t>- **Actual market culture:**</a:t>
            </a:r>
          </a:p>
          <a:p>
            <a:pPr>
              <a:defRPr sz="1100"/>
            </a:pPr>
            <a:r>
              <a:t>    - The dataset used wasn't the most current. These last two years have had major shifts in the supply and demand of homes. Therefore a shift in the home value estimates shift as well.</a:t>
            </a:r>
          </a:p>
          <a:p>
            <a:pPr>
              <a:defRPr sz="1100"/>
            </a:pPr>
            <a:r>
              <a:t>- **External effects:**</a:t>
            </a:r>
          </a:p>
          <a:p>
            <a:pPr>
              <a:defRPr sz="1100"/>
            </a:pPr>
            <a:r>
              <a:t>    - The model and predictions did not account for external effects that were not attributes of the home and its property.</a:t>
            </a:r>
          </a:p>
          <a:p>
            <a:pPr>
              <a:defRPr sz="1100"/>
            </a:pPr>
            <a:r>
              <a:t>- **Data scientist skillset:**</a:t>
            </a:r>
          </a:p>
          <a:p>
            <a:pPr>
              <a:defRPr sz="1100"/>
            </a:pPr>
            <a:r>
              <a:t>    - As a new data scientist the the model robustness is limited due to experience and skills.</a:t>
            </a:r>
          </a:p>
          <a:p>
            <a:pPr>
              <a:defRPr sz="1100"/>
            </a:pPr>
            <a: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xfrm>
            <a:off x="381000" y="685800"/>
            <a:ext cx="6096000" cy="3429000"/>
          </a:xfrm>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pPr>
              <a:defRPr sz="1100"/>
            </a:pPr>
            <a:r>
              <a:t>**Limited dataset:**</a:t>
            </a:r>
          </a:p>
          <a:p>
            <a:pPr>
              <a:defRPr sz="1100"/>
            </a:pPr>
            <a:r>
              <a:t>    - The full dataset was filtered and scoped due to limited resources.  There were attributes (features) in the dataset that would have supported a more accurate and model.</a:t>
            </a:r>
          </a:p>
          <a:p>
            <a:pPr>
              <a:defRPr sz="1100"/>
            </a:pPr>
            <a:r>
              <a:t>    - Dataset does not take into account aesthietics. There are no features or pictures evaluating this aspect.</a:t>
            </a:r>
          </a:p>
          <a:p>
            <a:pPr>
              <a:defRPr sz="1100"/>
            </a:pPr>
            <a:r>
              <a:t>- **Unknown realistic "Condition" and "Grade" values:**</a:t>
            </a:r>
          </a:p>
          <a:p>
            <a:pPr>
              <a:defRPr sz="1100"/>
            </a:pPr>
            <a:r>
              <a:t>    - Lack of knowledge on knowing whata realistic increase in "condition" and "grade" would be from the baseline. All chosen instances in the dataset were increased to the same values. It may be unrealistic to have a home in poor condition and below minimum building stards actually increase to "good" in both.</a:t>
            </a:r>
          </a:p>
          <a:p>
            <a:pPr>
              <a:defRPr sz="1100"/>
            </a:pPr>
            <a:r>
              <a:t>- **Unknown affects on other variables:**</a:t>
            </a:r>
          </a:p>
          <a:p>
            <a:pPr>
              <a:defRPr sz="1100"/>
            </a:pPr>
            <a:r>
              <a:t>    - The "condition" and "grade" feeatures wree the only ones modified from the intial dataset. Home improvements would definitely affect those features. However, home improvements done on a home might also affect features like sqft_living, floors, bathrooms or bedrooms in some way. </a:t>
            </a:r>
          </a:p>
          <a:p>
            <a:pPr>
              <a:defRPr sz="1100"/>
            </a:pPr>
            <a:r>
              <a:t>- **Communal effects:**</a:t>
            </a:r>
          </a:p>
          <a:p>
            <a:pPr>
              <a:defRPr sz="1100"/>
            </a:pPr>
            <a:r>
              <a:t>    - The predictions were based on the modication of specific features for an individual home. The predicitons did not take into account how the home improvements would affect the surrounding comparible homes. This is common task done in real estate.   </a:t>
            </a:r>
          </a:p>
          <a:p>
            <a:pPr>
              <a:defRPr sz="1100"/>
            </a:pPr>
            <a:r>
              <a:t>- **Model approach fit for specific problem:**</a:t>
            </a:r>
          </a:p>
          <a:p>
            <a:pPr>
              <a:defRPr sz="1100"/>
            </a:pPr>
            <a:r>
              <a:t>    -  The model developed was for a specific problem. Understanding how home improvement how affect home values and the amount of the difference. Other usecases and problems were not taken into account. There may be insights to game from the model and predictions that  </a:t>
            </a:r>
          </a:p>
          <a:p>
            <a:pPr>
              <a:defRPr sz="1100"/>
            </a:pPr>
            <a:r>
              <a:t>- **Time/Resources:**</a:t>
            </a:r>
          </a:p>
          <a:p>
            <a:pPr>
              <a:defRPr sz="1100"/>
            </a:pPr>
            <a:r>
              <a:t>    - Because of limited time and skillset a "good enough" model was delivered. The datasets, techniquesm model robustness had to be scoped.</a:t>
            </a:r>
          </a:p>
          <a:p>
            <a:pPr>
              <a:defRPr sz="1100"/>
            </a:pPr>
            <a:r>
              <a:t>- **Actual market culture:**</a:t>
            </a:r>
          </a:p>
          <a:p>
            <a:pPr>
              <a:defRPr sz="1100"/>
            </a:pPr>
            <a:r>
              <a:t>    - The dataset used wasn't the most current. These last two years have had major shifts in the supply and demand of homes. Therefore a shift in the home value estimates shift as well.</a:t>
            </a:r>
          </a:p>
          <a:p>
            <a:pPr>
              <a:defRPr sz="1100"/>
            </a:pPr>
            <a:r>
              <a:t>- **External effects:**</a:t>
            </a:r>
          </a:p>
          <a:p>
            <a:pPr>
              <a:defRPr sz="1100"/>
            </a:pPr>
            <a:r>
              <a:t>    - The model and predictions did not account for external effects that were not attributes of the home and its property.</a:t>
            </a:r>
          </a:p>
          <a:p>
            <a:pPr>
              <a:defRPr sz="1100"/>
            </a:pPr>
            <a:r>
              <a:t>- **Data scientist skillset:**</a:t>
            </a:r>
          </a:p>
          <a:p>
            <a:pPr>
              <a:defRPr sz="1100"/>
            </a:pPr>
            <a:r>
              <a:t>    - As a new data scientist the the model robustness is limited due to experience and skills.</a:t>
            </a:r>
          </a:p>
          <a:p>
            <a:pPr>
              <a:defRPr sz="1100"/>
            </a:pPr>
            <a:r>
              <a: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Freeform 6"/>
          <p:cNvSpPr/>
          <p:nvPr/>
        </p:nvSpPr>
        <p:spPr>
          <a:xfrm>
            <a:off x="0" y="-2381"/>
            <a:ext cx="9144001" cy="390287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0361"/>
                </a:lnTo>
                <a:lnTo>
                  <a:pt x="3536" y="20361"/>
                </a:lnTo>
                <a:lnTo>
                  <a:pt x="4211" y="21547"/>
                </a:lnTo>
                <a:lnTo>
                  <a:pt x="4271" y="21600"/>
                </a:lnTo>
                <a:lnTo>
                  <a:pt x="4312"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13" name="Title Text"/>
          <p:cNvSpPr txBox="1">
            <a:spLocks noGrp="1"/>
          </p:cNvSpPr>
          <p:nvPr>
            <p:ph type="title"/>
          </p:nvPr>
        </p:nvSpPr>
        <p:spPr>
          <a:xfrm>
            <a:off x="607501" y="1086860"/>
            <a:ext cx="7929000" cy="2228290"/>
          </a:xfrm>
          <a:prstGeom prst="rect">
            <a:avLst/>
          </a:prstGeom>
        </p:spPr>
        <p:txBody>
          <a:bodyPr/>
          <a:lstStyle>
            <a:lvl1pPr>
              <a:defRPr sz="4000"/>
            </a:lvl1pPr>
          </a:lstStyle>
          <a:p>
            <a:r>
              <a:t>Title Text</a:t>
            </a:r>
          </a:p>
        </p:txBody>
      </p:sp>
      <p:sp>
        <p:nvSpPr>
          <p:cNvPr id="14" name="Body Level One…"/>
          <p:cNvSpPr txBox="1">
            <a:spLocks noGrp="1"/>
          </p:cNvSpPr>
          <p:nvPr>
            <p:ph type="body" sz="quarter" idx="1"/>
          </p:nvPr>
        </p:nvSpPr>
        <p:spPr>
          <a:xfrm>
            <a:off x="607501" y="3960634"/>
            <a:ext cx="7929000" cy="326232"/>
          </a:xfrm>
          <a:prstGeom prst="rect">
            <a:avLst/>
          </a:prstGeom>
        </p:spPr>
        <p:txBody>
          <a:bodyPr anchor="t"/>
          <a:lstStyle>
            <a:lvl1pPr marL="0" indent="0">
              <a:buClrTx/>
              <a:buSzTx/>
              <a:buNone/>
            </a:lvl1pPr>
            <a:lvl2pPr marL="0" indent="342900">
              <a:buClrTx/>
              <a:buSzTx/>
              <a:buNone/>
            </a:lvl2pPr>
            <a:lvl3pPr marL="0" indent="685800">
              <a:buClrTx/>
              <a:buSzTx/>
              <a:buNone/>
            </a:lvl3pPr>
            <a:lvl4pPr marL="0" indent="1028700">
              <a:buClrTx/>
              <a:buSzTx/>
              <a:buNone/>
            </a:lvl4pPr>
            <a:lvl5pPr marL="0" indent="13716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anoramic Picture with Caption">
    <p:spTree>
      <p:nvGrpSpPr>
        <p:cNvPr id="1" name=""/>
        <p:cNvGrpSpPr/>
        <p:nvPr/>
      </p:nvGrpSpPr>
      <p:grpSpPr>
        <a:xfrm>
          <a:off x="0" y="0"/>
          <a:ext cx="0" cy="0"/>
          <a:chOff x="0" y="0"/>
          <a:chExt cx="0" cy="0"/>
        </a:xfrm>
      </p:grpSpPr>
      <p:sp>
        <p:nvSpPr>
          <p:cNvPr id="96" name="Title Text"/>
          <p:cNvSpPr txBox="1">
            <a:spLocks noGrp="1"/>
          </p:cNvSpPr>
          <p:nvPr>
            <p:ph type="title"/>
          </p:nvPr>
        </p:nvSpPr>
        <p:spPr>
          <a:xfrm>
            <a:off x="607499" y="3600450"/>
            <a:ext cx="7921065" cy="425054"/>
          </a:xfrm>
          <a:prstGeom prst="rect">
            <a:avLst/>
          </a:prstGeom>
        </p:spPr>
        <p:txBody>
          <a:bodyPr/>
          <a:lstStyle>
            <a:lvl1pPr>
              <a:defRPr sz="1800" b="0"/>
            </a:lvl1pPr>
          </a:lstStyle>
          <a:p>
            <a:r>
              <a:t>Title Text</a:t>
            </a:r>
          </a:p>
        </p:txBody>
      </p:sp>
      <p:sp>
        <p:nvSpPr>
          <p:cNvPr id="97" name="Picture Placeholder 14"/>
          <p:cNvSpPr>
            <a:spLocks noGrp="1"/>
          </p:cNvSpPr>
          <p:nvPr>
            <p:ph type="pic" idx="21"/>
          </p:nvPr>
        </p:nvSpPr>
        <p:spPr>
          <a:xfrm>
            <a:off x="0" y="0"/>
            <a:ext cx="9144000" cy="3600451"/>
          </a:xfrm>
          <a:prstGeom prst="rect">
            <a:avLst/>
          </a:prstGeom>
          <a:ln w="9525" cap="rnd">
            <a:solidFill>
              <a:srgbClr val="636363"/>
            </a:solidFill>
            <a:round/>
          </a:ln>
          <a:effectLst/>
        </p:spPr>
        <p:txBody>
          <a:bodyPr lIns="91439" rIns="91439" anchor="t">
            <a:noAutofit/>
          </a:bodyPr>
          <a:lstStyle/>
          <a:p>
            <a:endParaRPr/>
          </a:p>
        </p:txBody>
      </p:sp>
      <p:sp>
        <p:nvSpPr>
          <p:cNvPr id="98" name="Body Level One…"/>
          <p:cNvSpPr txBox="1">
            <a:spLocks noGrp="1"/>
          </p:cNvSpPr>
          <p:nvPr>
            <p:ph type="body" sz="quarter" idx="1"/>
          </p:nvPr>
        </p:nvSpPr>
        <p:spPr>
          <a:xfrm>
            <a:off x="607499" y="4025503"/>
            <a:ext cx="7921065" cy="370285"/>
          </a:xfrm>
          <a:prstGeom prst="rect">
            <a:avLst/>
          </a:prstGeom>
        </p:spPr>
        <p:txBody>
          <a:bodyPr/>
          <a:lstStyle>
            <a:lvl1pPr marL="0" indent="0">
              <a:buClrTx/>
              <a:buSzTx/>
              <a:buNone/>
              <a:defRPr sz="900"/>
            </a:lvl1pPr>
            <a:lvl2pPr marL="0" indent="342900">
              <a:buClrTx/>
              <a:buSzTx/>
              <a:buNone/>
              <a:defRPr sz="900"/>
            </a:lvl2pPr>
            <a:lvl3pPr marL="0" indent="685800">
              <a:buClrTx/>
              <a:buSzTx/>
              <a:buNone/>
              <a:defRPr sz="900"/>
            </a:lvl3pPr>
            <a:lvl4pPr marL="0" indent="1028700">
              <a:buClrTx/>
              <a:buSzTx/>
              <a:buNone/>
              <a:defRPr sz="900"/>
            </a:lvl4pPr>
            <a:lvl5pPr marL="0" indent="1371600">
              <a:buClrTx/>
              <a:buSzTx/>
              <a:buNone/>
              <a:defRPr sz="900"/>
            </a:lvl5p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sp>
        <p:nvSpPr>
          <p:cNvPr id="106" name="Freeform 6"/>
          <p:cNvSpPr/>
          <p:nvPr/>
        </p:nvSpPr>
        <p:spPr>
          <a:xfrm>
            <a:off x="473773" y="811091"/>
            <a:ext cx="4749313" cy="2429393"/>
          </a:xfrm>
          <a:custGeom>
            <a:avLst/>
            <a:gdLst/>
            <a:ahLst/>
            <a:cxnLst>
              <a:cxn ang="0">
                <a:pos x="wd2" y="hd2"/>
              </a:cxn>
              <a:cxn ang="5400000">
                <a:pos x="wd2" y="hd2"/>
              </a:cxn>
              <a:cxn ang="10800000">
                <a:pos x="wd2" y="hd2"/>
              </a:cxn>
              <a:cxn ang="16200000">
                <a:pos x="wd2" y="hd2"/>
              </a:cxn>
            </a:cxnLst>
            <a:rect l="0" t="0" r="r" b="b"/>
            <a:pathLst>
              <a:path w="21600" h="21600"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107" name="Title Text"/>
          <p:cNvSpPr txBox="1">
            <a:spLocks noGrp="1"/>
          </p:cNvSpPr>
          <p:nvPr>
            <p:ph type="title"/>
          </p:nvPr>
        </p:nvSpPr>
        <p:spPr>
          <a:xfrm>
            <a:off x="638238" y="928877"/>
            <a:ext cx="4420382" cy="1984434"/>
          </a:xfrm>
          <a:prstGeom prst="rect">
            <a:avLst/>
          </a:prstGeom>
        </p:spPr>
        <p:txBody>
          <a:bodyPr/>
          <a:lstStyle>
            <a:lvl1pPr>
              <a:defRPr sz="3100"/>
            </a:lvl1pPr>
          </a:lstStyle>
          <a:p>
            <a:r>
              <a:t>Title Text</a:t>
            </a:r>
          </a:p>
        </p:txBody>
      </p:sp>
      <p:sp>
        <p:nvSpPr>
          <p:cNvPr id="108" name="Body Level One…"/>
          <p:cNvSpPr txBox="1">
            <a:spLocks noGrp="1"/>
          </p:cNvSpPr>
          <p:nvPr>
            <p:ph type="body" sz="quarter" idx="1"/>
          </p:nvPr>
        </p:nvSpPr>
        <p:spPr>
          <a:xfrm>
            <a:off x="639893" y="3332760"/>
            <a:ext cx="4418728" cy="534932"/>
          </a:xfrm>
          <a:prstGeom prst="rect">
            <a:avLst/>
          </a:prstGeom>
        </p:spPr>
        <p:txBody>
          <a:bodyPr anchor="t"/>
          <a:lstStyle>
            <a:lvl1pPr marL="0" indent="0">
              <a:buClrTx/>
              <a:buSzTx/>
              <a:buNone/>
            </a:lvl1pPr>
            <a:lvl2pPr marL="0" indent="342900">
              <a:buClrTx/>
              <a:buSzTx/>
              <a:buNone/>
            </a:lvl2pPr>
            <a:lvl3pPr marL="0" indent="685800">
              <a:buClrTx/>
              <a:buSzTx/>
              <a:buNone/>
            </a:lvl3pPr>
            <a:lvl4pPr marL="0" indent="1028700">
              <a:buClrTx/>
              <a:buSzTx/>
              <a:buNone/>
            </a:lvl4pPr>
            <a:lvl5pPr marL="0" indent="13716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09" name="Text Placeholder 5"/>
          <p:cNvSpPr>
            <a:spLocks noGrp="1"/>
          </p:cNvSpPr>
          <p:nvPr>
            <p:ph type="body" sz="quarter" idx="21"/>
          </p:nvPr>
        </p:nvSpPr>
        <p:spPr>
          <a:xfrm>
            <a:off x="5680981" y="811091"/>
            <a:ext cx="2857502" cy="3056601"/>
          </a:xfrm>
          <a:prstGeom prst="rect">
            <a:avLst/>
          </a:prstGeom>
        </p:spPr>
        <p:txBody>
          <a:bodyPr anchor="t"/>
          <a:lstStyle/>
          <a:p>
            <a:pPr marL="0" indent="0">
              <a:buClrTx/>
              <a:buSzTx/>
              <a:buNone/>
            </a:pPr>
            <a:endParaRP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sp>
        <p:nvSpPr>
          <p:cNvPr id="117" name="Freeform 6"/>
          <p:cNvSpPr/>
          <p:nvPr/>
        </p:nvSpPr>
        <p:spPr>
          <a:xfrm>
            <a:off x="855663" y="1714938"/>
            <a:ext cx="3671337" cy="1877980"/>
          </a:xfrm>
          <a:custGeom>
            <a:avLst/>
            <a:gdLst/>
            <a:ahLst/>
            <a:cxnLst>
              <a:cxn ang="0">
                <a:pos x="wd2" y="hd2"/>
              </a:cxn>
              <a:cxn ang="5400000">
                <a:pos x="wd2" y="hd2"/>
              </a:cxn>
              <a:cxn ang="10800000">
                <a:pos x="wd2" y="hd2"/>
              </a:cxn>
              <a:cxn ang="16200000">
                <a:pos x="wd2" y="hd2"/>
              </a:cxn>
            </a:cxnLst>
            <a:rect l="0" t="0" r="r" b="b"/>
            <a:pathLst>
              <a:path w="21600" h="21600"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118" name="Title Text"/>
          <p:cNvSpPr txBox="1">
            <a:spLocks noGrp="1"/>
          </p:cNvSpPr>
          <p:nvPr>
            <p:ph type="title"/>
          </p:nvPr>
        </p:nvSpPr>
        <p:spPr>
          <a:xfrm>
            <a:off x="1017817" y="1826967"/>
            <a:ext cx="3286891" cy="1505843"/>
          </a:xfrm>
          <a:prstGeom prst="rect">
            <a:avLst/>
          </a:prstGeom>
        </p:spPr>
        <p:txBody>
          <a:bodyPr/>
          <a:lstStyle>
            <a:lvl1pPr>
              <a:defRPr sz="2400"/>
            </a:lvl1pPr>
          </a:lstStyle>
          <a:p>
            <a:r>
              <a:t>Title Text</a:t>
            </a:r>
          </a:p>
        </p:txBody>
      </p:sp>
      <p:sp>
        <p:nvSpPr>
          <p:cNvPr id="119" name="Body Level One…"/>
          <p:cNvSpPr txBox="1">
            <a:spLocks noGrp="1"/>
          </p:cNvSpPr>
          <p:nvPr>
            <p:ph type="body" sz="quarter" idx="1"/>
          </p:nvPr>
        </p:nvSpPr>
        <p:spPr>
          <a:xfrm>
            <a:off x="4616999" y="1714500"/>
            <a:ext cx="3660226" cy="1721644"/>
          </a:xfrm>
          <a:prstGeom prst="rect">
            <a:avLst/>
          </a:prstGeom>
        </p:spPr>
        <p:txBody>
          <a:bodyPr anchor="t"/>
          <a:lstStyle>
            <a:lvl1pPr marL="0" indent="0">
              <a:buClrTx/>
              <a:buSzTx/>
              <a:buNone/>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and body">
    <p:spTree>
      <p:nvGrpSpPr>
        <p:cNvPr id="1" name=""/>
        <p:cNvGrpSpPr/>
        <p:nvPr/>
      </p:nvGrpSpPr>
      <p:grpSpPr>
        <a:xfrm>
          <a:off x="0" y="0"/>
          <a:ext cx="0" cy="0"/>
          <a:chOff x="0" y="0"/>
          <a:chExt cx="0" cy="0"/>
        </a:xfrm>
      </p:grpSpPr>
      <p:sp>
        <p:nvSpPr>
          <p:cNvPr id="127" name="Title Text"/>
          <p:cNvSpPr txBox="1">
            <a:spLocks noGrp="1"/>
          </p:cNvSpPr>
          <p:nvPr>
            <p:ph type="title"/>
          </p:nvPr>
        </p:nvSpPr>
        <p:spPr>
          <a:xfrm>
            <a:off x="311699" y="445025"/>
            <a:ext cx="8520602" cy="572701"/>
          </a:xfrm>
          <a:prstGeom prst="rect">
            <a:avLst/>
          </a:prstGeom>
        </p:spPr>
        <p:txBody>
          <a:bodyPr lIns="91424" tIns="91424" rIns="91424" bIns="91424" anchor="t"/>
          <a:lstStyle/>
          <a:p>
            <a:r>
              <a:t>Title Text</a:t>
            </a:r>
          </a:p>
        </p:txBody>
      </p:sp>
      <p:sp>
        <p:nvSpPr>
          <p:cNvPr id="128" name="Body Level One…"/>
          <p:cNvSpPr txBox="1">
            <a:spLocks noGrp="1"/>
          </p:cNvSpPr>
          <p:nvPr>
            <p:ph type="body" idx="1"/>
          </p:nvPr>
        </p:nvSpPr>
        <p:spPr>
          <a:xfrm>
            <a:off x="311699" y="1152475"/>
            <a:ext cx="8520602" cy="3416400"/>
          </a:xfrm>
          <a:prstGeom prst="rect">
            <a:avLst/>
          </a:prstGeom>
        </p:spPr>
        <p:txBody>
          <a:bodyPr lIns="91424" tIns="91424" rIns="91424" bIns="91424" anchor="t"/>
          <a:lstStyle>
            <a:lvl1pPr marL="457200" indent="-342900">
              <a:spcBef>
                <a:spcPts val="0"/>
              </a:spcBef>
              <a:buSzPts val="1300"/>
              <a:buChar char="●"/>
            </a:lvl1pPr>
            <a:lvl2pPr marL="940858" indent="-343958">
              <a:spcBef>
                <a:spcPts val="0"/>
              </a:spcBef>
              <a:buSzPts val="1300"/>
              <a:buChar char="○"/>
            </a:lvl2pPr>
            <a:lvl3pPr marL="1466850" indent="-412750">
              <a:spcBef>
                <a:spcPts val="0"/>
              </a:spcBef>
              <a:buSzPts val="1300"/>
              <a:buChar char="■"/>
            </a:lvl3pPr>
            <a:lvl4pPr marL="1969911" indent="-458611">
              <a:spcBef>
                <a:spcPts val="0"/>
              </a:spcBef>
              <a:buSzPts val="1300"/>
              <a:buChar char="●"/>
            </a:lvl4pPr>
            <a:lvl5pPr marL="2427111" indent="-458611">
              <a:spcBef>
                <a:spcPts val="0"/>
              </a:spcBef>
              <a:buSzPts val="1300"/>
              <a:buChar char="○"/>
            </a:lvl5pPr>
          </a:lstStyle>
          <a:p>
            <a:r>
              <a:t>Body Level One</a:t>
            </a:r>
          </a:p>
          <a:p>
            <a:pPr lvl="1"/>
            <a:r>
              <a:t>Body Level Two</a:t>
            </a:r>
          </a:p>
          <a:p>
            <a:pPr lvl="2"/>
            <a:r>
              <a:t>Body Level Three</a:t>
            </a:r>
          </a:p>
          <a:p>
            <a:pPr lvl="3"/>
            <a:r>
              <a:t>Body Level Four</a:t>
            </a:r>
          </a:p>
          <a:p>
            <a:pPr lvl="4"/>
            <a:r>
              <a:t>Body Level Five</a:t>
            </a:r>
          </a:p>
        </p:txBody>
      </p:sp>
      <p:sp>
        <p:nvSpPr>
          <p:cNvPr id="129" name="Slide Number"/>
          <p:cNvSpPr txBox="1">
            <a:spLocks noGrp="1"/>
          </p:cNvSpPr>
          <p:nvPr>
            <p:ph type="sldNum" sz="quarter" idx="2"/>
          </p:nvPr>
        </p:nvSpPr>
        <p:spPr>
          <a:xfrm>
            <a:off x="8613713" y="4663758"/>
            <a:ext cx="407446" cy="392518"/>
          </a:xfrm>
          <a:prstGeom prst="rect">
            <a:avLst/>
          </a:prstGeom>
        </p:spPr>
        <p:txBody>
          <a:bodyPr lIns="91424" tIns="91424" rIns="91424" bIns="91424" anchor="ct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Main point">
    <p:bg>
      <p:bgPr>
        <a:solidFill>
          <a:srgbClr val="636363"/>
        </a:solidFill>
        <a:effectLst/>
      </p:bgPr>
    </p:bg>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490250" y="526349"/>
            <a:ext cx="5797501" cy="4090801"/>
          </a:xfrm>
          <a:prstGeom prst="rect">
            <a:avLst/>
          </a:prstGeom>
        </p:spPr>
        <p:txBody>
          <a:bodyPr lIns="91424" tIns="91424" rIns="91424" bIns="91424" anchor="ctr"/>
          <a:lstStyle>
            <a:lvl1pPr>
              <a:defRPr sz="4800"/>
            </a:lvl1pPr>
          </a:lstStyle>
          <a:p>
            <a:r>
              <a:t>Title Text</a:t>
            </a:r>
          </a:p>
        </p:txBody>
      </p:sp>
      <p:sp>
        <p:nvSpPr>
          <p:cNvPr id="137" name="Slide Number"/>
          <p:cNvSpPr txBox="1">
            <a:spLocks noGrp="1"/>
          </p:cNvSpPr>
          <p:nvPr>
            <p:ph type="sldNum" sz="quarter" idx="2"/>
          </p:nvPr>
        </p:nvSpPr>
        <p:spPr>
          <a:xfrm>
            <a:off x="8613713" y="4663758"/>
            <a:ext cx="407446" cy="392518"/>
          </a:xfrm>
          <a:prstGeom prst="rect">
            <a:avLst/>
          </a:prstGeom>
        </p:spPr>
        <p:txBody>
          <a:bodyPr lIns="91424" tIns="91424" rIns="91424" bIns="91424" anchor="ct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xfrm>
            <a:off x="614033" y="1666716"/>
            <a:ext cx="7915932" cy="272738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1" name="Freeform 7"/>
          <p:cNvSpPr/>
          <p:nvPr/>
        </p:nvSpPr>
        <p:spPr>
          <a:xfrm>
            <a:off x="0" y="1"/>
            <a:ext cx="9144001" cy="39028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0361"/>
                </a:lnTo>
                <a:lnTo>
                  <a:pt x="18064" y="20361"/>
                </a:lnTo>
                <a:lnTo>
                  <a:pt x="17389" y="21547"/>
                </a:lnTo>
                <a:lnTo>
                  <a:pt x="17329" y="21600"/>
                </a:lnTo>
                <a:lnTo>
                  <a:pt x="17288" y="21600"/>
                </a:lnTo>
                <a:lnTo>
                  <a:pt x="17269" y="21580"/>
                </a:lnTo>
                <a:lnTo>
                  <a:pt x="17231" y="21547"/>
                </a:lnTo>
                <a:lnTo>
                  <a:pt x="16556" y="20361"/>
                </a:lnTo>
                <a:lnTo>
                  <a:pt x="0" y="20361"/>
                </a:lnTo>
                <a:lnTo>
                  <a:pt x="0"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32" name="Title Text"/>
          <p:cNvSpPr txBox="1">
            <a:spLocks noGrp="1"/>
          </p:cNvSpPr>
          <p:nvPr>
            <p:ph type="title"/>
          </p:nvPr>
        </p:nvSpPr>
        <p:spPr>
          <a:xfrm>
            <a:off x="607499" y="2213547"/>
            <a:ext cx="7921065" cy="1101601"/>
          </a:xfrm>
          <a:prstGeom prst="rect">
            <a:avLst/>
          </a:prstGeom>
        </p:spPr>
        <p:txBody>
          <a:bodyPr/>
          <a:lstStyle>
            <a:lvl1pPr algn="r">
              <a:defRPr sz="3600"/>
            </a:lvl1pPr>
          </a:lstStyle>
          <a:p>
            <a:r>
              <a:t>Title Text</a:t>
            </a:r>
          </a:p>
        </p:txBody>
      </p:sp>
      <p:sp>
        <p:nvSpPr>
          <p:cNvPr id="33" name="Body Level One…"/>
          <p:cNvSpPr txBox="1">
            <a:spLocks noGrp="1"/>
          </p:cNvSpPr>
          <p:nvPr>
            <p:ph type="body" sz="quarter" idx="1"/>
          </p:nvPr>
        </p:nvSpPr>
        <p:spPr>
          <a:xfrm>
            <a:off x="607499" y="3960900"/>
            <a:ext cx="7921065" cy="325467"/>
          </a:xfrm>
          <a:prstGeom prst="rect">
            <a:avLst/>
          </a:prstGeom>
        </p:spPr>
        <p:txBody>
          <a:bodyPr anchor="t"/>
          <a:lstStyle>
            <a:lvl1pPr marL="0" indent="0" algn="r">
              <a:buClrTx/>
              <a:buSzTx/>
              <a:buNone/>
            </a:lvl1pPr>
            <a:lvl2pPr marL="0" indent="342900" algn="r">
              <a:buClrTx/>
              <a:buSzTx/>
              <a:buNone/>
            </a:lvl2pPr>
            <a:lvl3pPr marL="0" indent="685800" algn="r">
              <a:buClrTx/>
              <a:buSzTx/>
              <a:buNone/>
            </a:lvl3pPr>
            <a:lvl4pPr marL="0" indent="1028700" algn="r">
              <a:buClrTx/>
              <a:buSzTx/>
              <a:buNone/>
            </a:lvl4pPr>
            <a:lvl5pPr marL="0" indent="1371600" algn="r">
              <a:buClrTx/>
              <a:buSzTx/>
              <a:buNone/>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1" name="Title Text"/>
          <p:cNvSpPr txBox="1">
            <a:spLocks noGrp="1"/>
          </p:cNvSpPr>
          <p:nvPr>
            <p:ph type="title"/>
          </p:nvPr>
        </p:nvSpPr>
        <p:spPr>
          <a:prstGeom prst="rect">
            <a:avLst/>
          </a:prstGeom>
        </p:spPr>
        <p:txBody>
          <a:bodyPr/>
          <a:lstStyle/>
          <a:p>
            <a:r>
              <a:t>Title Text</a:t>
            </a:r>
          </a:p>
        </p:txBody>
      </p:sp>
      <p:sp>
        <p:nvSpPr>
          <p:cNvPr id="42" name="Body Level One…"/>
          <p:cNvSpPr txBox="1">
            <a:spLocks noGrp="1"/>
          </p:cNvSpPr>
          <p:nvPr>
            <p:ph type="body" sz="half" idx="1"/>
          </p:nvPr>
        </p:nvSpPr>
        <p:spPr>
          <a:xfrm>
            <a:off x="614033" y="1666716"/>
            <a:ext cx="3889406" cy="27290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0" name="Title Text"/>
          <p:cNvSpPr txBox="1">
            <a:spLocks noGrp="1"/>
          </p:cNvSpPr>
          <p:nvPr>
            <p:ph type="title"/>
          </p:nvPr>
        </p:nvSpPr>
        <p:spPr>
          <a:prstGeom prst="rect">
            <a:avLst/>
          </a:prstGeom>
        </p:spPr>
        <p:txBody>
          <a:bodyPr/>
          <a:lstStyle/>
          <a:p>
            <a:r>
              <a:t>Title Text</a:t>
            </a:r>
          </a:p>
        </p:txBody>
      </p:sp>
      <p:sp>
        <p:nvSpPr>
          <p:cNvPr id="51" name="Body Level One…"/>
          <p:cNvSpPr txBox="1">
            <a:spLocks noGrp="1"/>
          </p:cNvSpPr>
          <p:nvPr>
            <p:ph type="body" sz="quarter" idx="1"/>
          </p:nvPr>
        </p:nvSpPr>
        <p:spPr>
          <a:xfrm>
            <a:off x="611045" y="1631156"/>
            <a:ext cx="3892395" cy="432198"/>
          </a:xfrm>
          <a:prstGeom prst="rect">
            <a:avLst/>
          </a:prstGeom>
        </p:spPr>
        <p:txBody>
          <a:bodyPr anchor="b"/>
          <a:lstStyle>
            <a:lvl1pPr marL="0" indent="0" algn="ctr">
              <a:buClrTx/>
              <a:buSzTx/>
              <a:buNone/>
              <a:defRPr sz="1500"/>
            </a:lvl1pPr>
            <a:lvl2pPr marL="0" indent="342900" algn="ctr">
              <a:buClrTx/>
              <a:buSzTx/>
              <a:buNone/>
              <a:defRPr sz="1500"/>
            </a:lvl2pPr>
            <a:lvl3pPr marL="0" indent="685800" algn="ctr">
              <a:buClrTx/>
              <a:buSzTx/>
              <a:buNone/>
              <a:defRPr sz="1500"/>
            </a:lvl3pPr>
            <a:lvl4pPr marL="0" indent="1028700" algn="ctr">
              <a:buClrTx/>
              <a:buSzTx/>
              <a:buNone/>
              <a:defRPr sz="1500"/>
            </a:lvl4pPr>
            <a:lvl5pPr marL="0" indent="1371600" algn="ctr">
              <a:buClrTx/>
              <a:buSzTx/>
              <a:buNone/>
              <a:defRPr sz="1500"/>
            </a:lvl5pPr>
          </a:lstStyle>
          <a:p>
            <a:r>
              <a:t>Body Level One</a:t>
            </a:r>
          </a:p>
          <a:p>
            <a:pPr lvl="1"/>
            <a:r>
              <a:t>Body Level Two</a:t>
            </a:r>
          </a:p>
          <a:p>
            <a:pPr lvl="2"/>
            <a:r>
              <a:t>Body Level Three</a:t>
            </a:r>
          </a:p>
          <a:p>
            <a:pPr lvl="3"/>
            <a:r>
              <a:t>Body Level Four</a:t>
            </a:r>
          </a:p>
          <a:p>
            <a:pPr lvl="4"/>
            <a:r>
              <a:t>Body Level Five</a:t>
            </a:r>
          </a:p>
        </p:txBody>
      </p:sp>
      <p:sp>
        <p:nvSpPr>
          <p:cNvPr id="52" name="Text Placeholder 4"/>
          <p:cNvSpPr>
            <a:spLocks noGrp="1"/>
          </p:cNvSpPr>
          <p:nvPr>
            <p:ph type="body" sz="quarter" idx="21"/>
          </p:nvPr>
        </p:nvSpPr>
        <p:spPr>
          <a:xfrm>
            <a:off x="4640562" y="1631156"/>
            <a:ext cx="3895938" cy="432198"/>
          </a:xfrm>
          <a:prstGeom prst="rect">
            <a:avLst/>
          </a:prstGeom>
        </p:spPr>
        <p:txBody>
          <a:bodyPr anchor="b"/>
          <a:lstStyle/>
          <a:p>
            <a:pPr marL="0" indent="0" algn="ctr">
              <a:buClrTx/>
              <a:buSzTx/>
              <a:buNone/>
              <a:defRPr sz="1500"/>
            </a:pPr>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5" name="Freeform 6"/>
          <p:cNvSpPr/>
          <p:nvPr/>
        </p:nvSpPr>
        <p:spPr>
          <a:xfrm>
            <a:off x="804863" y="334566"/>
            <a:ext cx="2660651" cy="1360988"/>
          </a:xfrm>
          <a:custGeom>
            <a:avLst/>
            <a:gdLst/>
            <a:ahLst/>
            <a:cxnLst>
              <a:cxn ang="0">
                <a:pos x="wd2" y="hd2"/>
              </a:cxn>
              <a:cxn ang="5400000">
                <a:pos x="wd2" y="hd2"/>
              </a:cxn>
              <a:cxn ang="10800000">
                <a:pos x="wd2" y="hd2"/>
              </a:cxn>
              <a:cxn ang="16200000">
                <a:pos x="wd2" y="hd2"/>
              </a:cxn>
            </a:cxnLst>
            <a:rect l="0" t="0" r="r" b="b"/>
            <a:pathLst>
              <a:path w="21600" h="21600"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76" name="Title Text"/>
          <p:cNvSpPr txBox="1">
            <a:spLocks noGrp="1"/>
          </p:cNvSpPr>
          <p:nvPr>
            <p:ph type="title"/>
          </p:nvPr>
        </p:nvSpPr>
        <p:spPr>
          <a:xfrm>
            <a:off x="804864" y="334565"/>
            <a:ext cx="2660651" cy="1213799"/>
          </a:xfrm>
          <a:prstGeom prst="rect">
            <a:avLst/>
          </a:prstGeom>
        </p:spPr>
        <p:txBody>
          <a:bodyPr/>
          <a:lstStyle>
            <a:lvl1pPr>
              <a:defRPr sz="1500"/>
            </a:lvl1pPr>
          </a:lstStyle>
          <a:p>
            <a:r>
              <a:t>Title Text</a:t>
            </a:r>
          </a:p>
        </p:txBody>
      </p:sp>
      <p:sp>
        <p:nvSpPr>
          <p:cNvPr id="77" name="Body Level One…"/>
          <p:cNvSpPr txBox="1">
            <a:spLocks noGrp="1"/>
          </p:cNvSpPr>
          <p:nvPr>
            <p:ph type="body" idx="1"/>
          </p:nvPr>
        </p:nvSpPr>
        <p:spPr>
          <a:xfrm>
            <a:off x="3641725" y="334567"/>
            <a:ext cx="4689475" cy="40612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Text Placeholder 3"/>
          <p:cNvSpPr>
            <a:spLocks noGrp="1"/>
          </p:cNvSpPr>
          <p:nvPr>
            <p:ph type="body" sz="quarter" idx="21"/>
          </p:nvPr>
        </p:nvSpPr>
        <p:spPr>
          <a:xfrm>
            <a:off x="804864" y="1695554"/>
            <a:ext cx="2660651" cy="2700234"/>
          </a:xfrm>
          <a:prstGeom prst="rect">
            <a:avLst/>
          </a:prstGeom>
        </p:spPr>
        <p:txBody>
          <a:bodyPr/>
          <a:lstStyle/>
          <a:p>
            <a:pPr marL="0" indent="0">
              <a:buClrTx/>
              <a:buSzTx/>
              <a:buNone/>
              <a:defRPr sz="1000"/>
            </a:pPr>
            <a:endParaRP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6" name="Title Text"/>
          <p:cNvSpPr txBox="1">
            <a:spLocks noGrp="1"/>
          </p:cNvSpPr>
          <p:nvPr>
            <p:ph type="title"/>
          </p:nvPr>
        </p:nvSpPr>
        <p:spPr>
          <a:xfrm>
            <a:off x="611045" y="545641"/>
            <a:ext cx="3639742" cy="1212873"/>
          </a:xfrm>
          <a:prstGeom prst="rect">
            <a:avLst/>
          </a:prstGeom>
        </p:spPr>
        <p:txBody>
          <a:bodyPr/>
          <a:lstStyle>
            <a:lvl1pPr>
              <a:defRPr sz="1800" b="0"/>
            </a:lvl1pPr>
          </a:lstStyle>
          <a:p>
            <a:r>
              <a:t>Title Text</a:t>
            </a:r>
          </a:p>
        </p:txBody>
      </p:sp>
      <p:sp>
        <p:nvSpPr>
          <p:cNvPr id="87" name="Picture Placeholder 11"/>
          <p:cNvSpPr>
            <a:spLocks noGrp="1"/>
          </p:cNvSpPr>
          <p:nvPr>
            <p:ph type="pic" idx="21"/>
          </p:nvPr>
        </p:nvSpPr>
        <p:spPr>
          <a:xfrm>
            <a:off x="4573587" y="0"/>
            <a:ext cx="4570414" cy="5143500"/>
          </a:xfrm>
          <a:prstGeom prst="rect">
            <a:avLst/>
          </a:prstGeom>
          <a:ln w="9525">
            <a:solidFill>
              <a:srgbClr val="636363"/>
            </a:solidFill>
            <a:round/>
          </a:ln>
          <a:effectLst/>
        </p:spPr>
        <p:txBody>
          <a:bodyPr lIns="91439" rIns="91439" anchor="t">
            <a:noAutofit/>
          </a:bodyPr>
          <a:lstStyle/>
          <a:p>
            <a:endParaRPr/>
          </a:p>
        </p:txBody>
      </p:sp>
      <p:sp>
        <p:nvSpPr>
          <p:cNvPr id="88" name="Body Level One…"/>
          <p:cNvSpPr txBox="1">
            <a:spLocks noGrp="1"/>
          </p:cNvSpPr>
          <p:nvPr>
            <p:ph type="body" sz="half" idx="1"/>
          </p:nvPr>
        </p:nvSpPr>
        <p:spPr>
          <a:xfrm>
            <a:off x="611045" y="1758513"/>
            <a:ext cx="3639742" cy="2637274"/>
          </a:xfrm>
          <a:prstGeom prst="rect">
            <a:avLst/>
          </a:prstGeom>
        </p:spPr>
        <p:txBody>
          <a:bodyPr anchor="t"/>
          <a:lstStyle>
            <a:lvl1pPr marL="0" indent="0">
              <a:buClrTx/>
              <a:buSzTx/>
              <a:buNone/>
              <a:defRPr sz="900"/>
            </a:lvl1pPr>
            <a:lvl2pPr marL="0" indent="342900">
              <a:buClrTx/>
              <a:buSzTx/>
              <a:buNone/>
              <a:defRPr sz="900"/>
            </a:lvl2pPr>
            <a:lvl3pPr marL="0" indent="685800">
              <a:buClrTx/>
              <a:buSzTx/>
              <a:buNone/>
              <a:defRPr sz="900"/>
            </a:lvl3pPr>
            <a:lvl4pPr marL="0" indent="1028700">
              <a:buClrTx/>
              <a:buSzTx/>
              <a:buNone/>
              <a:defRPr sz="900"/>
            </a:lvl4pPr>
            <a:lvl5pPr marL="0" indent="1371600">
              <a:buClrTx/>
              <a:buSzTx/>
              <a:buNone/>
              <a:defRPr sz="900"/>
            </a:lvl5p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xfrm>
            <a:off x="4197438" y="4573598"/>
            <a:ext cx="246195" cy="231269"/>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Freeform 6"/>
          <p:cNvSpPr/>
          <p:nvPr/>
        </p:nvSpPr>
        <p:spPr>
          <a:xfrm>
            <a:off x="0" y="-1"/>
            <a:ext cx="9144001" cy="163949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651"/>
                </a:lnTo>
                <a:lnTo>
                  <a:pt x="3536" y="18651"/>
                </a:lnTo>
                <a:lnTo>
                  <a:pt x="4211" y="21475"/>
                </a:lnTo>
                <a:lnTo>
                  <a:pt x="4271" y="21600"/>
                </a:lnTo>
                <a:lnTo>
                  <a:pt x="4312" y="21600"/>
                </a:lnTo>
                <a:lnTo>
                  <a:pt x="4331" y="21553"/>
                </a:lnTo>
                <a:lnTo>
                  <a:pt x="4369" y="21475"/>
                </a:lnTo>
                <a:lnTo>
                  <a:pt x="5044" y="18651"/>
                </a:lnTo>
                <a:lnTo>
                  <a:pt x="21600" y="18651"/>
                </a:lnTo>
                <a:lnTo>
                  <a:pt x="21600" y="0"/>
                </a:lnTo>
                <a:close/>
              </a:path>
            </a:pathLst>
          </a:custGeom>
          <a:blipFill>
            <a:blip r:embed="rId16"/>
          </a:blipFill>
          <a:ln cap="rnd">
            <a:solidFill>
              <a:schemeClr val="accent1"/>
            </a:solidFill>
          </a:ln>
        </p:spPr>
        <p:txBody>
          <a:bodyPr lIns="45719" rIns="45719"/>
          <a:lstStyle/>
          <a:p>
            <a:pPr>
              <a:defRPr>
                <a:latin typeface="+mj-lt"/>
                <a:ea typeface="+mj-ea"/>
                <a:cs typeface="+mj-cs"/>
                <a:sym typeface="Arial"/>
              </a:defRPr>
            </a:pPr>
            <a:endParaRPr/>
          </a:p>
        </p:txBody>
      </p:sp>
      <p:sp>
        <p:nvSpPr>
          <p:cNvPr id="3" name="Title Text"/>
          <p:cNvSpPr txBox="1">
            <a:spLocks noGrp="1"/>
          </p:cNvSpPr>
          <p:nvPr>
            <p:ph type="title"/>
          </p:nvPr>
        </p:nvSpPr>
        <p:spPr>
          <a:xfrm>
            <a:off x="607499" y="335391"/>
            <a:ext cx="7929000" cy="727838"/>
          </a:xfrm>
          <a:prstGeom prst="rect">
            <a:avLst/>
          </a:prstGeom>
          <a:ln w="12700">
            <a:miter lim="400000"/>
          </a:ln>
          <a:effectLst>
            <a:outerShdw blurRad="50800" dir="14400000" rotWithShape="0">
              <a:srgbClr val="000000">
                <a:alpha val="6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4" name="Body Level One…"/>
          <p:cNvSpPr txBox="1">
            <a:spLocks noGrp="1"/>
          </p:cNvSpPr>
          <p:nvPr>
            <p:ph type="body" idx="1"/>
          </p:nvPr>
        </p:nvSpPr>
        <p:spPr>
          <a:xfrm>
            <a:off x="457200" y="1063228"/>
            <a:ext cx="8229600" cy="3668315"/>
          </a:xfrm>
          <a:prstGeom prst="rect">
            <a:avLst/>
          </a:prstGeom>
          <a:ln w="12700">
            <a:miter lim="400000"/>
          </a:ln>
          <a:effectLst>
            <a:outerShdw blurRad="50800" dir="14400000" rotWithShape="0">
              <a:srgbClr val="000000">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559171" y="4573598"/>
            <a:ext cx="246195" cy="231269"/>
          </a:xfrm>
          <a:prstGeom prst="rect">
            <a:avLst/>
          </a:prstGeom>
          <a:ln w="12700">
            <a:miter lim="400000"/>
          </a:ln>
        </p:spPr>
        <p:txBody>
          <a:bodyPr wrap="none" lIns="10800" tIns="10800" rIns="10800" bIns="10800" anchor="b">
            <a:spAutoFit/>
          </a:bodyPr>
          <a:lstStyle>
            <a:lvl1pPr algn="r">
              <a:defRPr sz="1500">
                <a:solidFill>
                  <a:schemeClr val="accent1"/>
                </a:solidFill>
                <a:latin typeface="+mj-lt"/>
                <a:ea typeface="+mj-ea"/>
                <a:cs typeface="+mj-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1pPr>
      <a:lvl2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2pPr>
      <a:lvl3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3pPr>
      <a:lvl4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4pPr>
      <a:lvl5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5pPr>
      <a:lvl6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6pPr>
      <a:lvl7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7pPr>
      <a:lvl8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8pPr>
      <a:lvl9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9pPr>
    </p:titleStyle>
    <p:bodyStyle>
      <a:lvl1pPr marL="257175" marR="0" indent="-257175"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1pPr>
      <a:lvl2pPr marL="575072" marR="0" indent="-232172"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2pPr>
      <a:lvl3pPr marL="908685" marR="0" indent="-222885"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3pPr>
      <a:lvl4pPr marL="1276350"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4pPr>
      <a:lvl5pPr marL="1619250"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5pPr>
      <a:lvl6pPr marL="1876200"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6pPr>
      <a:lvl7pPr marL="2176199"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7pPr>
      <a:lvl8pPr marL="2476200"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8pPr>
      <a:lvl9pPr marL="2776199"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9pPr>
    </p:bodyStyle>
    <p:otherStyle>
      <a:lvl1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linkedin.com/in/deztany-jackson-b9b58717"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Google Shape;59;p13"/>
          <p:cNvSpPr txBox="1">
            <a:spLocks noGrp="1"/>
          </p:cNvSpPr>
          <p:nvPr>
            <p:ph type="ctrTitle"/>
          </p:nvPr>
        </p:nvSpPr>
        <p:spPr>
          <a:xfrm>
            <a:off x="607500" y="181596"/>
            <a:ext cx="7929000" cy="1872769"/>
          </a:xfrm>
          <a:prstGeom prst="rect">
            <a:avLst/>
          </a:prstGeom>
        </p:spPr>
        <p:txBody>
          <a:bodyPr lIns="91424" tIns="91424" rIns="91424" bIns="91424"/>
          <a:lstStyle/>
          <a:p>
            <a:pPr algn="ctr">
              <a:defRPr sz="3600">
                <a:latin typeface="+mj-lt"/>
                <a:ea typeface="+mj-ea"/>
                <a:cs typeface="+mj-cs"/>
                <a:sym typeface="Arial"/>
              </a:defRPr>
            </a:pPr>
            <a:r>
              <a:t>Paris Real Estate Property</a:t>
            </a:r>
          </a:p>
          <a:p>
            <a:pPr algn="ctr">
              <a:defRPr sz="3600">
                <a:latin typeface="+mj-lt"/>
                <a:ea typeface="+mj-ea"/>
                <a:cs typeface="+mj-cs"/>
                <a:sym typeface="Arial"/>
              </a:defRPr>
            </a:pPr>
            <a:r>
              <a:t>Predictions</a:t>
            </a:r>
            <a:br/>
            <a:endParaRPr/>
          </a:p>
        </p:txBody>
      </p:sp>
      <p:sp>
        <p:nvSpPr>
          <p:cNvPr id="147" name="Google Shape;60;p13"/>
          <p:cNvSpPr txBox="1">
            <a:spLocks noGrp="1"/>
          </p:cNvSpPr>
          <p:nvPr>
            <p:ph type="subTitle" sz="quarter" idx="1"/>
          </p:nvPr>
        </p:nvSpPr>
        <p:spPr>
          <a:xfrm>
            <a:off x="416115" y="4003164"/>
            <a:ext cx="7928999" cy="845283"/>
          </a:xfrm>
          <a:prstGeom prst="rect">
            <a:avLst/>
          </a:prstGeom>
        </p:spPr>
        <p:txBody>
          <a:bodyPr lIns="91424" tIns="91424" rIns="91424" bIns="91424">
            <a:normAutofit lnSpcReduction="10000"/>
          </a:bodyPr>
          <a:lstStyle/>
          <a:p>
            <a:pPr defTabSz="246888">
              <a:spcBef>
                <a:spcPts val="0"/>
              </a:spcBef>
              <a:defRPr sz="936">
                <a:latin typeface="+mj-lt"/>
                <a:ea typeface="+mj-ea"/>
                <a:cs typeface="+mj-cs"/>
                <a:sym typeface="Arial"/>
              </a:defRPr>
            </a:pPr>
            <a:r>
              <a:t>Deztany Jackson</a:t>
            </a:r>
          </a:p>
          <a:p>
            <a:pPr defTabSz="246888">
              <a:spcBef>
                <a:spcPts val="0"/>
              </a:spcBef>
              <a:defRPr sz="936">
                <a:latin typeface="+mj-lt"/>
                <a:ea typeface="+mj-ea"/>
                <a:cs typeface="+mj-cs"/>
                <a:sym typeface="Arial"/>
              </a:defRPr>
            </a:pPr>
            <a:r>
              <a:t>Data Science Flex</a:t>
            </a:r>
          </a:p>
          <a:p>
            <a:pPr defTabSz="246888">
              <a:spcBef>
                <a:spcPts val="0"/>
              </a:spcBef>
              <a:defRPr sz="936">
                <a:latin typeface="+mj-lt"/>
                <a:ea typeface="+mj-ea"/>
                <a:cs typeface="+mj-cs"/>
                <a:sym typeface="Arial"/>
              </a:defRPr>
            </a:pPr>
            <a:r>
              <a:t>Phase 3 Project</a:t>
            </a:r>
          </a:p>
          <a:p>
            <a:pPr defTabSz="246888">
              <a:spcBef>
                <a:spcPts val="0"/>
              </a:spcBef>
              <a:defRPr sz="936">
                <a:latin typeface="+mj-lt"/>
                <a:ea typeface="+mj-ea"/>
                <a:cs typeface="+mj-cs"/>
                <a:sym typeface="Arial"/>
              </a:defRPr>
            </a:pPr>
            <a:r>
              <a:t>February 24, 2023</a:t>
            </a:r>
            <a:br/>
            <a:endParaRPr/>
          </a:p>
        </p:txBody>
      </p:sp>
      <p:pic>
        <p:nvPicPr>
          <p:cNvPr id="148" name="paris_image.jpg" descr="paris_image.jpg"/>
          <p:cNvPicPr>
            <a:picLocks noChangeAspect="1"/>
          </p:cNvPicPr>
          <p:nvPr/>
        </p:nvPicPr>
        <p:blipFill>
          <a:blip r:embed="rId2">
            <a:extLst/>
          </a:blip>
          <a:stretch>
            <a:fillRect/>
          </a:stretch>
        </p:blipFill>
        <p:spPr>
          <a:xfrm>
            <a:off x="2413339" y="1810437"/>
            <a:ext cx="4317322" cy="172693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Google Shape;101;p20"/>
          <p:cNvSpPr txBox="1">
            <a:spLocks noGrp="1"/>
          </p:cNvSpPr>
          <p:nvPr>
            <p:ph type="title"/>
          </p:nvPr>
        </p:nvSpPr>
        <p:spPr>
          <a:xfrm>
            <a:off x="311699" y="213797"/>
            <a:ext cx="8520602" cy="572701"/>
          </a:xfrm>
          <a:prstGeom prst="rect">
            <a:avLst/>
          </a:prstGeom>
        </p:spPr>
        <p:txBody>
          <a:bodyPr/>
          <a:lstStyle>
            <a:lvl1pPr defTabSz="284606">
              <a:defRPr sz="2490"/>
            </a:lvl1pPr>
          </a:lstStyle>
          <a:p>
            <a:r>
              <a:t>Conclusion: Recommendations</a:t>
            </a:r>
          </a:p>
        </p:txBody>
      </p:sp>
      <p:sp>
        <p:nvSpPr>
          <p:cNvPr id="178" name="Text Placeholder 2"/>
          <p:cNvSpPr txBox="1">
            <a:spLocks noGrp="1"/>
          </p:cNvSpPr>
          <p:nvPr>
            <p:ph type="body" idx="1"/>
          </p:nvPr>
        </p:nvSpPr>
        <p:spPr>
          <a:xfrm>
            <a:off x="0" y="576237"/>
            <a:ext cx="9144000" cy="3991026"/>
          </a:xfrm>
          <a:prstGeom prst="rect">
            <a:avLst/>
          </a:prstGeom>
        </p:spPr>
        <p:txBody>
          <a:bodyPr>
            <a:normAutofit/>
          </a:bodyPr>
          <a:lstStyle/>
          <a:p>
            <a:pPr marL="374904" indent="-234315" defTabSz="281177">
              <a:lnSpc>
                <a:spcPct val="150000"/>
              </a:lnSpc>
              <a:buSzPts val="1400"/>
              <a:buFont typeface="Arial"/>
              <a:buChar char="•"/>
              <a:defRPr sz="1476">
                <a:latin typeface="+mj-lt"/>
                <a:ea typeface="+mj-ea"/>
                <a:cs typeface="+mj-cs"/>
                <a:sym typeface="Arial"/>
              </a:defRPr>
            </a:pPr>
            <a:endParaRPr dirty="0"/>
          </a:p>
          <a:p>
            <a:pPr marL="374904" indent="-234315" defTabSz="281177">
              <a:lnSpc>
                <a:spcPct val="150000"/>
              </a:lnSpc>
              <a:buSzPts val="1400"/>
              <a:buFont typeface="Arial"/>
              <a:buChar char="•"/>
              <a:defRPr sz="1476">
                <a:latin typeface="+mj-lt"/>
                <a:ea typeface="+mj-ea"/>
                <a:cs typeface="+mj-cs"/>
                <a:sym typeface="Arial"/>
              </a:defRPr>
            </a:pPr>
            <a:r>
              <a:rPr sz="1800" dirty="0"/>
              <a:t>Recommend using the "best" model </a:t>
            </a:r>
            <a:r>
              <a:rPr lang="en-US" sz="1800" dirty="0"/>
              <a:t>for a small  </a:t>
            </a:r>
            <a:r>
              <a:rPr sz="1800" dirty="0"/>
              <a:t>list of "Luxury" property listings</a:t>
            </a:r>
            <a:endParaRPr lang="en-US" sz="1800" dirty="0"/>
          </a:p>
          <a:p>
            <a:pPr marL="374904" indent="-234315" defTabSz="281177">
              <a:lnSpc>
                <a:spcPct val="150000"/>
              </a:lnSpc>
              <a:buSzPts val="1400"/>
              <a:buFont typeface="Arial"/>
              <a:buChar char="•"/>
              <a:defRPr sz="1476">
                <a:latin typeface="+mj-lt"/>
                <a:ea typeface="+mj-ea"/>
                <a:cs typeface="+mj-cs"/>
                <a:sym typeface="Arial"/>
              </a:defRPr>
            </a:pPr>
            <a:r>
              <a:rPr sz="1800" dirty="0"/>
              <a:t>Recommend looking </a:t>
            </a:r>
            <a:r>
              <a:rPr lang="en-US" sz="1800" dirty="0"/>
              <a:t>any </a:t>
            </a:r>
            <a:r>
              <a:rPr sz="1800" dirty="0"/>
              <a:t>property that has a yard, pool and increased guess rooms.</a:t>
            </a:r>
          </a:p>
          <a:p>
            <a:pPr marL="374904" indent="-234315" defTabSz="281177">
              <a:lnSpc>
                <a:spcPct val="150000"/>
              </a:lnSpc>
              <a:buSzPts val="1400"/>
              <a:buFont typeface="Arial"/>
              <a:buChar char="•"/>
              <a:defRPr sz="1476">
                <a:latin typeface="+mj-lt"/>
                <a:ea typeface="+mj-ea"/>
                <a:cs typeface="+mj-cs"/>
                <a:sym typeface="Arial"/>
              </a:defRPr>
            </a:pPr>
            <a:r>
              <a:rPr sz="1800" dirty="0"/>
              <a:t>Recommend not using </a:t>
            </a:r>
            <a:r>
              <a:rPr lang="en-US" sz="1800" dirty="0">
                <a:sym typeface="Arial"/>
              </a:rPr>
              <a:t>"best" model </a:t>
            </a:r>
            <a:r>
              <a:rPr lang="en-US" sz="1800" dirty="0"/>
              <a:t>for initial, not all searches</a:t>
            </a:r>
          </a:p>
          <a:p>
            <a:pPr marL="374904" indent="-234315" defTabSz="281177">
              <a:lnSpc>
                <a:spcPct val="150000"/>
              </a:lnSpc>
              <a:buSzPts val="1400"/>
              <a:buFont typeface="Arial"/>
              <a:buChar char="•"/>
              <a:defRPr sz="1476">
                <a:latin typeface="+mj-lt"/>
                <a:ea typeface="+mj-ea"/>
                <a:cs typeface="+mj-cs"/>
                <a:sym typeface="Arial"/>
              </a:defRPr>
            </a:pPr>
            <a:r>
              <a:rPr sz="1800" dirty="0"/>
              <a:t>Recommend identifying criteria requirements for top features</a:t>
            </a:r>
          </a:p>
          <a:p>
            <a:pPr marL="374904" indent="-234315" defTabSz="281177">
              <a:lnSpc>
                <a:spcPct val="150000"/>
              </a:lnSpc>
              <a:buSzPts val="1400"/>
              <a:buFont typeface="Arial"/>
              <a:buChar char="•"/>
              <a:defRPr sz="1476">
                <a:latin typeface="+mj-lt"/>
                <a:ea typeface="+mj-ea"/>
                <a:cs typeface="+mj-cs"/>
                <a:sym typeface="Arial"/>
              </a:defRPr>
            </a:pPr>
            <a:r>
              <a:rPr sz="1800" dirty="0"/>
              <a:t>Recommend </a:t>
            </a:r>
            <a:r>
              <a:rPr lang="en-US" sz="1800" dirty="0"/>
              <a:t> new modeling with more than two classification values</a:t>
            </a:r>
            <a:r>
              <a:rPr sz="1800" dirty="0"/>
              <a:t>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Google Shape;101;p20"/>
          <p:cNvSpPr txBox="1">
            <a:spLocks noGrp="1"/>
          </p:cNvSpPr>
          <p:nvPr>
            <p:ph type="title"/>
          </p:nvPr>
        </p:nvSpPr>
        <p:spPr>
          <a:xfrm>
            <a:off x="-1" y="-1"/>
            <a:ext cx="8520602" cy="572702"/>
          </a:xfrm>
          <a:prstGeom prst="rect">
            <a:avLst/>
          </a:prstGeom>
        </p:spPr>
        <p:txBody>
          <a:bodyPr/>
          <a:lstStyle>
            <a:lvl1pPr defTabSz="284606">
              <a:defRPr sz="2490"/>
            </a:lvl1pPr>
          </a:lstStyle>
          <a:p>
            <a:r>
              <a:t>Conclusion: Next Steps</a:t>
            </a:r>
          </a:p>
        </p:txBody>
      </p:sp>
      <p:sp>
        <p:nvSpPr>
          <p:cNvPr id="183" name="Text Placeholder 2"/>
          <p:cNvSpPr txBox="1">
            <a:spLocks noGrp="1"/>
          </p:cNvSpPr>
          <p:nvPr>
            <p:ph type="body" idx="1"/>
          </p:nvPr>
        </p:nvSpPr>
        <p:spPr>
          <a:xfrm>
            <a:off x="0" y="478107"/>
            <a:ext cx="9144000" cy="4510717"/>
          </a:xfrm>
          <a:prstGeom prst="rect">
            <a:avLst/>
          </a:prstGeom>
        </p:spPr>
        <p:txBody>
          <a:bodyPr/>
          <a:lstStyle/>
          <a:p>
            <a:pPr indent="-285750">
              <a:buSzPts val="1500"/>
              <a:buFont typeface="Arial"/>
              <a:buChar char="•"/>
              <a:defRPr sz="1500" b="1">
                <a:latin typeface="+mj-lt"/>
                <a:ea typeface="+mj-ea"/>
                <a:cs typeface="+mj-cs"/>
                <a:sym typeface="Arial"/>
              </a:defRPr>
            </a:pPr>
            <a:endParaRPr dirty="0"/>
          </a:p>
          <a:p>
            <a:pPr indent="-285750">
              <a:buSzPts val="1500"/>
              <a:buFont typeface="Arial"/>
              <a:buChar char="•"/>
              <a:defRPr sz="1500" b="1">
                <a:solidFill>
                  <a:schemeClr val="accent4"/>
                </a:solidFill>
                <a:latin typeface="+mj-lt"/>
                <a:ea typeface="+mj-ea"/>
                <a:cs typeface="+mj-cs"/>
                <a:sym typeface="Arial"/>
              </a:defRPr>
            </a:pPr>
            <a:r>
              <a:rPr lang="en-US" sz="1800" dirty="0"/>
              <a:t>Refine and Iterate more models for higher precision and accuracy scores</a:t>
            </a:r>
            <a:endParaRPr sz="1800" dirty="0"/>
          </a:p>
          <a:p>
            <a:pPr marL="914400" lvl="1" indent="-285750">
              <a:buSzPts val="1500"/>
              <a:buFont typeface="Arial"/>
              <a:buChar char="•"/>
              <a:defRPr sz="1500">
                <a:latin typeface="+mj-lt"/>
                <a:ea typeface="+mj-ea"/>
                <a:cs typeface="+mj-cs"/>
                <a:sym typeface="Arial"/>
              </a:defRPr>
            </a:pPr>
            <a:endParaRPr sz="1800" dirty="0"/>
          </a:p>
          <a:p>
            <a:pPr indent="-285750">
              <a:buSzPts val="1500"/>
              <a:buFont typeface="Arial"/>
              <a:buChar char="•"/>
              <a:defRPr sz="1500" b="1">
                <a:solidFill>
                  <a:schemeClr val="accent4"/>
                </a:solidFill>
                <a:latin typeface="+mj-lt"/>
                <a:ea typeface="+mj-ea"/>
                <a:cs typeface="+mj-cs"/>
                <a:sym typeface="Arial"/>
              </a:defRPr>
            </a:pPr>
            <a:r>
              <a:rPr lang="en-US" sz="1800" dirty="0"/>
              <a:t>Gather more real data on “Luxury” property</a:t>
            </a:r>
            <a:endParaRPr sz="1800" dirty="0"/>
          </a:p>
          <a:p>
            <a:pPr indent="-285750">
              <a:buSzPts val="1500"/>
              <a:buFont typeface="Arial"/>
              <a:buChar char="•"/>
              <a:defRPr sz="1500" b="1">
                <a:latin typeface="+mj-lt"/>
                <a:ea typeface="+mj-ea"/>
                <a:cs typeface="+mj-cs"/>
                <a:sym typeface="Arial"/>
              </a:defRPr>
            </a:pPr>
            <a:endParaRPr sz="1800" dirty="0"/>
          </a:p>
          <a:p>
            <a:pPr indent="-285750">
              <a:buSzPts val="1500"/>
              <a:buFont typeface="Arial"/>
              <a:buChar char="•"/>
              <a:defRPr sz="1500" b="1">
                <a:solidFill>
                  <a:schemeClr val="accent4"/>
                </a:solidFill>
                <a:latin typeface="+mj-lt"/>
                <a:ea typeface="+mj-ea"/>
                <a:cs typeface="+mj-cs"/>
                <a:sym typeface="Arial"/>
              </a:defRPr>
            </a:pPr>
            <a:r>
              <a:rPr sz="1800" dirty="0"/>
              <a:t>Increase consultation with the data scientist/analyst to improve our domain knowledge</a:t>
            </a:r>
            <a:r>
              <a:rPr lang="en-US" sz="1800" dirty="0"/>
              <a:t> and </a:t>
            </a:r>
            <a:r>
              <a:rPr lang="en-US" sz="1800"/>
              <a:t>more specific </a:t>
            </a:r>
            <a:r>
              <a:rPr lang="en-US" sz="1800" dirty="0"/>
              <a:t>feature </a:t>
            </a:r>
            <a:r>
              <a:rPr lang="en-US" sz="1800"/>
              <a:t>criteria </a:t>
            </a:r>
            <a:r>
              <a:rPr sz="1800"/>
              <a:t> </a:t>
            </a:r>
            <a:endParaRPr sz="1800"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2FFF8"/>
            </a:gs>
            <a:gs pos="30000">
              <a:srgbClr val="00D6CA"/>
            </a:gs>
            <a:gs pos="78000">
              <a:srgbClr val="007770"/>
            </a:gs>
          </a:gsLst>
          <a:path path="circle">
            <a:fillToRect l="50000" t="50000" r="50000" b="50000"/>
          </a:path>
        </a:gradFill>
        <a:effectLst/>
      </p:bgPr>
    </p:bg>
    <p:spTree>
      <p:nvGrpSpPr>
        <p:cNvPr id="1" name=""/>
        <p:cNvGrpSpPr/>
        <p:nvPr/>
      </p:nvGrpSpPr>
      <p:grpSpPr>
        <a:xfrm>
          <a:off x="0" y="0"/>
          <a:ext cx="0" cy="0"/>
          <a:chOff x="0" y="0"/>
          <a:chExt cx="0" cy="0"/>
        </a:xfrm>
      </p:grpSpPr>
      <p:sp>
        <p:nvSpPr>
          <p:cNvPr id="185" name="Google Shape;107;p21"/>
          <p:cNvSpPr txBox="1">
            <a:spLocks noGrp="1"/>
          </p:cNvSpPr>
          <p:nvPr>
            <p:ph type="title"/>
          </p:nvPr>
        </p:nvSpPr>
        <p:spPr>
          <a:xfrm>
            <a:off x="490249" y="526350"/>
            <a:ext cx="7715402" cy="4090800"/>
          </a:xfrm>
          <a:prstGeom prst="rect">
            <a:avLst/>
          </a:prstGeom>
        </p:spPr>
        <p:txBody>
          <a:bodyPr/>
          <a:lstStyle/>
          <a:p>
            <a:r>
              <a:t>Thank You!</a:t>
            </a:r>
          </a:p>
          <a:p>
            <a:pPr>
              <a:defRPr sz="2000"/>
            </a:pPr>
            <a:endParaRPr/>
          </a:p>
          <a:p>
            <a:pPr>
              <a:defRPr sz="2000"/>
            </a:pPr>
            <a:r>
              <a:t>Email</a:t>
            </a:r>
            <a:r>
              <a:rPr>
                <a:solidFill>
                  <a:srgbClr val="FFFFFF"/>
                </a:solidFill>
              </a:rPr>
              <a:t>: </a:t>
            </a:r>
            <a:r>
              <a:rPr u="sng">
                <a:solidFill>
                  <a:srgbClr val="FFFFFF"/>
                </a:solidFill>
              </a:rPr>
              <a:t>dmvinedata@gmail.com</a:t>
            </a:r>
            <a:endParaRPr>
              <a:solidFill>
                <a:srgbClr val="FFFFFF"/>
              </a:solidFill>
            </a:endParaRPr>
          </a:p>
          <a:p>
            <a:pPr>
              <a:defRPr sz="2000">
                <a:solidFill>
                  <a:srgbClr val="FFFFFF"/>
                </a:solidFill>
              </a:defRPr>
            </a:pPr>
            <a:r>
              <a:t>GitHub: @dmvinedata</a:t>
            </a:r>
          </a:p>
          <a:p>
            <a:pPr>
              <a:defRPr sz="2000">
                <a:solidFill>
                  <a:srgbClr val="FFFFFF"/>
                </a:solidFill>
              </a:defRPr>
            </a:pPr>
            <a:r>
              <a:t>LinkedIn: </a:t>
            </a:r>
            <a:r>
              <a:rPr u="sng">
                <a:solidFill>
                  <a:srgbClr val="8F8F8F"/>
                </a:solidFill>
                <a:uFill>
                  <a:solidFill>
                    <a:srgbClr val="8F8F8F"/>
                  </a:solidFill>
                </a:uFill>
                <a:hlinkClick r:id="rId2"/>
              </a:rPr>
              <a:t>linkedin.com/in/deztanyjackson/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Google Shape;65;p14"/>
          <p:cNvSpPr txBox="1">
            <a:spLocks noGrp="1"/>
          </p:cNvSpPr>
          <p:nvPr>
            <p:ph type="title"/>
          </p:nvPr>
        </p:nvSpPr>
        <p:spPr>
          <a:xfrm>
            <a:off x="311699" y="445025"/>
            <a:ext cx="8520602" cy="572701"/>
          </a:xfrm>
          <a:prstGeom prst="rect">
            <a:avLst/>
          </a:prstGeom>
        </p:spPr>
        <p:txBody>
          <a:bodyPr/>
          <a:lstStyle>
            <a:lvl1pPr defTabSz="284606">
              <a:defRPr sz="2490"/>
            </a:lvl1pPr>
          </a:lstStyle>
          <a:p>
            <a:r>
              <a:t>Overview</a:t>
            </a:r>
          </a:p>
        </p:txBody>
      </p:sp>
      <p:sp>
        <p:nvSpPr>
          <p:cNvPr id="151" name="Google Shape;66;p14"/>
          <p:cNvSpPr txBox="1">
            <a:spLocks noGrp="1"/>
          </p:cNvSpPr>
          <p:nvPr>
            <p:ph type="body" idx="1"/>
          </p:nvPr>
        </p:nvSpPr>
        <p:spPr>
          <a:xfrm>
            <a:off x="311699" y="1152475"/>
            <a:ext cx="8520602" cy="3416400"/>
          </a:xfrm>
          <a:prstGeom prst="rect">
            <a:avLst/>
          </a:prstGeom>
        </p:spPr>
        <p:txBody>
          <a:bodyPr/>
          <a:lstStyle/>
          <a:p>
            <a:pPr marL="0" indent="0" algn="ctr">
              <a:spcBef>
                <a:spcPts val="1600"/>
              </a:spcBef>
              <a:buSzTx/>
              <a:buFont typeface="Wingdings 2"/>
              <a:buNone/>
              <a:defRPr sz="1800">
                <a:latin typeface="+mj-lt"/>
                <a:ea typeface="+mj-ea"/>
                <a:cs typeface="+mj-cs"/>
                <a:sym typeface="Arial"/>
              </a:defRPr>
            </a:pPr>
            <a:r>
              <a:rPr dirty="0"/>
              <a:t>Classification models will be built to best predict "Luxury" property for a Paris R</a:t>
            </a:r>
            <a:r>
              <a:rPr lang="en-US" dirty="0"/>
              <a:t>eal </a:t>
            </a:r>
            <a:r>
              <a:rPr lang="en-US" dirty="0" err="1"/>
              <a:t>Estatee</a:t>
            </a:r>
            <a:r>
              <a:rPr dirty="0"/>
              <a:t> investment agency to support leasing to potential clients</a:t>
            </a:r>
          </a:p>
          <a:p>
            <a:pPr marL="0" indent="0" algn="ctr">
              <a:spcBef>
                <a:spcPts val="1600"/>
              </a:spcBef>
              <a:buSzTx/>
              <a:buFont typeface="Wingdings 2"/>
              <a:buNone/>
              <a:defRPr sz="1800">
                <a:solidFill>
                  <a:srgbClr val="DC8F14"/>
                </a:solidFill>
                <a:latin typeface="+mj-lt"/>
                <a:ea typeface="+mj-ea"/>
                <a:cs typeface="+mj-cs"/>
                <a:sym typeface="Arial"/>
              </a:defRPr>
            </a:pPr>
            <a:r>
              <a:rPr dirty="0"/>
              <a:t>Model: </a:t>
            </a:r>
            <a:r>
              <a:rPr lang="en-US" sz="1800" dirty="0">
                <a:solidFill>
                  <a:schemeClr val="bg1">
                    <a:lumMod val="10000"/>
                    <a:lumOff val="90000"/>
                  </a:schemeClr>
                </a:solidFill>
                <a:latin typeface="+mj-lt"/>
                <a:ea typeface="+mj-ea"/>
                <a:cs typeface="+mj-cs"/>
              </a:rPr>
              <a:t>Binary C</a:t>
            </a:r>
            <a:r>
              <a:rPr dirty="0">
                <a:solidFill>
                  <a:srgbClr val="FFFFFF"/>
                </a:solidFill>
              </a:rPr>
              <a:t>lassification</a:t>
            </a:r>
          </a:p>
          <a:p>
            <a:pPr marL="0" indent="0" algn="ctr">
              <a:spcBef>
                <a:spcPts val="1600"/>
              </a:spcBef>
              <a:buSzTx/>
              <a:buFont typeface="Wingdings 2"/>
              <a:buNone/>
              <a:defRPr sz="1800">
                <a:solidFill>
                  <a:srgbClr val="DC8F14"/>
                </a:solidFill>
                <a:latin typeface="+mj-lt"/>
                <a:ea typeface="+mj-ea"/>
                <a:cs typeface="+mj-cs"/>
                <a:sym typeface="Arial"/>
              </a:defRPr>
            </a:pPr>
            <a:r>
              <a:rPr sz="1800" dirty="0">
                <a:solidFill>
                  <a:srgbClr val="DC8F14"/>
                </a:solidFill>
                <a:latin typeface="+mj-lt"/>
                <a:ea typeface="+mj-ea"/>
                <a:cs typeface="+mj-cs"/>
              </a:rPr>
              <a:t>Classification Values: </a:t>
            </a:r>
            <a:r>
              <a:rPr dirty="0">
                <a:solidFill>
                  <a:srgbClr val="FFFFFF"/>
                </a:solidFill>
              </a:rPr>
              <a:t>Basic, Luxury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Google Shape;71;p15"/>
          <p:cNvSpPr txBox="1">
            <a:spLocks noGrp="1"/>
          </p:cNvSpPr>
          <p:nvPr>
            <p:ph type="title"/>
          </p:nvPr>
        </p:nvSpPr>
        <p:spPr>
          <a:xfrm>
            <a:off x="311699" y="445025"/>
            <a:ext cx="8520602" cy="572701"/>
          </a:xfrm>
          <a:prstGeom prst="rect">
            <a:avLst/>
          </a:prstGeom>
        </p:spPr>
        <p:txBody>
          <a:bodyPr/>
          <a:lstStyle>
            <a:lvl1pPr defTabSz="284606">
              <a:defRPr sz="2490"/>
            </a:lvl1pPr>
          </a:lstStyle>
          <a:p>
            <a:r>
              <a:t>Agenda</a:t>
            </a:r>
          </a:p>
        </p:txBody>
      </p:sp>
      <p:sp>
        <p:nvSpPr>
          <p:cNvPr id="154" name="Google Shape;72;p15"/>
          <p:cNvSpPr txBox="1">
            <a:spLocks noGrp="1"/>
          </p:cNvSpPr>
          <p:nvPr>
            <p:ph type="body" sz="half" idx="1"/>
          </p:nvPr>
        </p:nvSpPr>
        <p:spPr>
          <a:xfrm>
            <a:off x="311699" y="1152475"/>
            <a:ext cx="8520602" cy="2189815"/>
          </a:xfrm>
          <a:prstGeom prst="rect">
            <a:avLst/>
          </a:prstGeom>
        </p:spPr>
        <p:txBody>
          <a:bodyPr/>
          <a:lstStyle/>
          <a:p>
            <a:pPr marL="349250" indent="-285750">
              <a:buSzPts val="1800"/>
              <a:buFont typeface="Arial"/>
              <a:buChar char="•"/>
              <a:defRPr sz="1800">
                <a:latin typeface="+mj-lt"/>
                <a:ea typeface="+mj-ea"/>
                <a:cs typeface="+mj-cs"/>
                <a:sym typeface="Arial"/>
              </a:defRPr>
            </a:pPr>
            <a:r>
              <a:rPr dirty="0">
                <a:latin typeface="+mj-lt"/>
              </a:rPr>
              <a:t>Business &amp; Data Understanding</a:t>
            </a:r>
          </a:p>
          <a:p>
            <a:pPr marL="349250" indent="-285750">
              <a:buSzPts val="1800"/>
              <a:buFont typeface="Arial"/>
              <a:buChar char="•"/>
              <a:defRPr sz="1800">
                <a:latin typeface="+mj-lt"/>
                <a:ea typeface="+mj-ea"/>
                <a:cs typeface="+mj-cs"/>
                <a:sym typeface="Arial"/>
              </a:defRPr>
            </a:pPr>
            <a:r>
              <a:rPr dirty="0">
                <a:latin typeface="+mj-lt"/>
              </a:rPr>
              <a:t>Modeling</a:t>
            </a:r>
          </a:p>
          <a:p>
            <a:pPr marL="349250" indent="-285750">
              <a:buSzPts val="1800"/>
              <a:buFont typeface="Arial"/>
              <a:buChar char="•"/>
              <a:defRPr sz="1800">
                <a:latin typeface="+mj-lt"/>
                <a:ea typeface="+mj-ea"/>
                <a:cs typeface="+mj-cs"/>
                <a:sym typeface="Arial"/>
              </a:defRPr>
            </a:pPr>
            <a:r>
              <a:rPr dirty="0">
                <a:latin typeface="+mj-lt"/>
              </a:rPr>
              <a:t>Results</a:t>
            </a:r>
          </a:p>
          <a:p>
            <a:pPr marL="349250" indent="-285750">
              <a:buSzPts val="1800"/>
              <a:buFont typeface="Arial"/>
              <a:buChar char="•"/>
              <a:defRPr sz="1800">
                <a:latin typeface="+mj-lt"/>
                <a:ea typeface="+mj-ea"/>
                <a:cs typeface="+mj-cs"/>
                <a:sym typeface="Arial"/>
              </a:defRPr>
            </a:pPr>
            <a:r>
              <a:rPr dirty="0">
                <a:latin typeface="+mj-lt"/>
              </a:rPr>
              <a:t>Limitations</a:t>
            </a:r>
          </a:p>
          <a:p>
            <a:pPr marL="349250" indent="-285750">
              <a:buSzPts val="1800"/>
              <a:buFont typeface="Arial"/>
              <a:buChar char="•"/>
              <a:defRPr sz="1800">
                <a:latin typeface="+mj-lt"/>
                <a:ea typeface="+mj-ea"/>
                <a:cs typeface="+mj-cs"/>
                <a:sym typeface="Arial"/>
              </a:defRPr>
            </a:pPr>
            <a:r>
              <a:rPr dirty="0">
                <a:latin typeface="+mj-lt"/>
              </a:rPr>
              <a:t>Recommendations</a:t>
            </a:r>
          </a:p>
          <a:p>
            <a:pPr marL="349250" indent="-285750">
              <a:buSzPts val="1800"/>
              <a:buFont typeface="Arial"/>
              <a:buChar char="•"/>
              <a:defRPr sz="1800">
                <a:latin typeface="+mj-lt"/>
                <a:ea typeface="+mj-ea"/>
                <a:cs typeface="+mj-cs"/>
                <a:sym typeface="Arial"/>
              </a:defRPr>
            </a:pPr>
            <a:r>
              <a:rPr lang="en-US" dirty="0">
                <a:latin typeface="+mj-lt"/>
              </a:rPr>
              <a:t>Next Steps</a:t>
            </a:r>
            <a:endParaRPr dirty="0">
              <a:latin typeface="+mj-l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Google Shape;77;p16"/>
          <p:cNvSpPr txBox="1">
            <a:spLocks noGrp="1"/>
          </p:cNvSpPr>
          <p:nvPr>
            <p:ph type="title"/>
          </p:nvPr>
        </p:nvSpPr>
        <p:spPr>
          <a:xfrm>
            <a:off x="-2252824" y="157652"/>
            <a:ext cx="8520601" cy="998485"/>
          </a:xfrm>
          <a:prstGeom prst="rect">
            <a:avLst/>
          </a:prstGeom>
        </p:spPr>
        <p:txBody>
          <a:bodyPr/>
          <a:lstStyle/>
          <a:p>
            <a:pPr algn="ctr" defTabSz="298322">
              <a:defRPr sz="2610"/>
            </a:pPr>
            <a:r>
              <a:t>Business and </a:t>
            </a:r>
            <a:br/>
            <a:r>
              <a:t>Data Understanding</a:t>
            </a:r>
          </a:p>
        </p:txBody>
      </p:sp>
      <p:sp>
        <p:nvSpPr>
          <p:cNvPr id="157" name="TextBox 2"/>
          <p:cNvSpPr txBox="1"/>
          <p:nvPr/>
        </p:nvSpPr>
        <p:spPr>
          <a:xfrm>
            <a:off x="-40561" y="1660003"/>
            <a:ext cx="5394613" cy="1703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285750" indent="-285750">
              <a:lnSpc>
                <a:spcPct val="150000"/>
              </a:lnSpc>
              <a:buClr>
                <a:schemeClr val="accent1"/>
              </a:buClr>
              <a:buSzPct val="100000"/>
              <a:buFont typeface="Arial" panose="020B0604020202020204" pitchFamily="34" charset="0"/>
              <a:buChar char="•"/>
              <a:defRPr b="1">
                <a:solidFill>
                  <a:srgbClr val="FFFFFF"/>
                </a:solidFill>
                <a:latin typeface="+mj-lt"/>
                <a:ea typeface="+mj-ea"/>
                <a:cs typeface="+mj-cs"/>
                <a:sym typeface="Arial"/>
              </a:defRPr>
            </a:pPr>
            <a:r>
              <a:rPr sz="1800" dirty="0">
                <a:solidFill>
                  <a:schemeClr val="accent4"/>
                </a:solidFill>
              </a:rPr>
              <a:t>Stakeholder: </a:t>
            </a:r>
            <a:r>
              <a:rPr sz="1800" dirty="0"/>
              <a:t>Paris Real Estate </a:t>
            </a:r>
            <a:r>
              <a:rPr sz="1800" dirty="0">
                <a:solidFill>
                  <a:srgbClr val="FFFFFF"/>
                </a:solidFill>
                <a:latin typeface="+mj-lt"/>
                <a:ea typeface="+mj-ea"/>
                <a:cs typeface="+mj-cs"/>
              </a:rPr>
              <a:t>Agency</a:t>
            </a:r>
          </a:p>
          <a:p>
            <a:pPr marL="285750" indent="-285750">
              <a:lnSpc>
                <a:spcPct val="150000"/>
              </a:lnSpc>
              <a:buClr>
                <a:schemeClr val="accent1"/>
              </a:buClr>
              <a:buSzPct val="100000"/>
              <a:buFont typeface="Arial" panose="020B0604020202020204" pitchFamily="34" charset="0"/>
              <a:buChar char="•"/>
              <a:defRPr b="1">
                <a:solidFill>
                  <a:srgbClr val="FFFFFF"/>
                </a:solidFill>
                <a:latin typeface="+mj-lt"/>
                <a:ea typeface="+mj-ea"/>
                <a:cs typeface="+mj-cs"/>
                <a:sym typeface="Arial"/>
              </a:defRPr>
            </a:pPr>
            <a:r>
              <a:rPr sz="1800" dirty="0">
                <a:solidFill>
                  <a:schemeClr val="accent4"/>
                </a:solidFill>
              </a:rPr>
              <a:t>Use case: </a:t>
            </a:r>
            <a:r>
              <a:rPr sz="1800" b="1" dirty="0"/>
              <a:t>Predict “Luxury” Property Data</a:t>
            </a:r>
          </a:p>
          <a:p>
            <a:pPr marL="285750" indent="-285750">
              <a:lnSpc>
                <a:spcPct val="150000"/>
              </a:lnSpc>
              <a:buClr>
                <a:schemeClr val="accent1"/>
              </a:buClr>
              <a:buSzPct val="100000"/>
              <a:buFont typeface="Arial" panose="020B0604020202020204" pitchFamily="34" charset="0"/>
              <a:buChar char="•"/>
              <a:defRPr b="1">
                <a:solidFill>
                  <a:srgbClr val="FFFFFF"/>
                </a:solidFill>
                <a:latin typeface="+mj-lt"/>
                <a:ea typeface="+mj-ea"/>
                <a:cs typeface="+mj-cs"/>
                <a:sym typeface="Arial"/>
              </a:defRPr>
            </a:pPr>
            <a:r>
              <a:rPr sz="1800" dirty="0">
                <a:solidFill>
                  <a:schemeClr val="accent4"/>
                </a:solidFill>
              </a:rPr>
              <a:t>Dataset: </a:t>
            </a:r>
            <a:r>
              <a:rPr sz="1800" dirty="0"/>
              <a:t>10000 Entries;</a:t>
            </a:r>
            <a:r>
              <a:rPr lang="en-US" sz="1800" dirty="0"/>
              <a:t>1</a:t>
            </a:r>
            <a:r>
              <a:rPr sz="1800" dirty="0"/>
              <a:t>8 Features/Attributes</a:t>
            </a:r>
            <a:endParaRPr lang="en-US" sz="1800" dirty="0"/>
          </a:p>
          <a:p>
            <a:pPr marL="285750" indent="-285750">
              <a:lnSpc>
                <a:spcPct val="150000"/>
              </a:lnSpc>
              <a:buClr>
                <a:schemeClr val="accent1"/>
              </a:buClr>
              <a:buSzPct val="100000"/>
              <a:buFont typeface="Arial" panose="020B0604020202020204" pitchFamily="34" charset="0"/>
              <a:buChar char="•"/>
              <a:defRPr b="1">
                <a:solidFill>
                  <a:srgbClr val="FFFFFF"/>
                </a:solidFill>
                <a:latin typeface="+mj-lt"/>
                <a:ea typeface="+mj-ea"/>
                <a:cs typeface="+mj-cs"/>
                <a:sym typeface="Arial"/>
              </a:defRPr>
            </a:pPr>
            <a:r>
              <a:rPr sz="1800" dirty="0">
                <a:solidFill>
                  <a:schemeClr val="accent4"/>
                </a:solidFill>
              </a:rPr>
              <a:t>Target Variable: </a:t>
            </a:r>
            <a:r>
              <a:rPr sz="1800" b="1" dirty="0"/>
              <a:t>Category [“</a:t>
            </a:r>
            <a:r>
              <a:rPr sz="1800" b="1" dirty="0" err="1"/>
              <a:t>Basic”,”Luxury</a:t>
            </a:r>
            <a:r>
              <a:rPr sz="1800" b="1" dirty="0"/>
              <a:t>”]</a:t>
            </a:r>
          </a:p>
        </p:txBody>
      </p:sp>
      <p:graphicFrame>
        <p:nvGraphicFramePr>
          <p:cNvPr id="158" name="Table 4"/>
          <p:cNvGraphicFramePr/>
          <p:nvPr/>
        </p:nvGraphicFramePr>
        <p:xfrm>
          <a:off x="4183170" y="389498"/>
          <a:ext cx="4915359" cy="937628"/>
        </p:xfrm>
        <a:graphic>
          <a:graphicData uri="http://schemas.openxmlformats.org/drawingml/2006/table">
            <a:tbl>
              <a:tblPr firstRow="1" bandRow="1">
                <a:tableStyleId>{4C3C2611-4C71-4FC5-86AE-919BDF0F9419}</a:tableStyleId>
              </a:tblPr>
              <a:tblGrid>
                <a:gridCol w="1084381">
                  <a:extLst>
                    <a:ext uri="{9D8B030D-6E8A-4147-A177-3AD203B41FA5}">
                      <a16:colId xmlns:a16="http://schemas.microsoft.com/office/drawing/2014/main" val="20000"/>
                    </a:ext>
                  </a:extLst>
                </a:gridCol>
                <a:gridCol w="3830978">
                  <a:extLst>
                    <a:ext uri="{9D8B030D-6E8A-4147-A177-3AD203B41FA5}">
                      <a16:colId xmlns:a16="http://schemas.microsoft.com/office/drawing/2014/main" val="20001"/>
                    </a:ext>
                  </a:extLst>
                </a:gridCol>
              </a:tblGrid>
              <a:tr h="406515">
                <a:tc>
                  <a:txBody>
                    <a:bodyPr/>
                    <a:lstStyle/>
                    <a:p>
                      <a:pPr algn="ctr" defTabSz="342900">
                        <a:defRPr sz="1800" b="0">
                          <a:solidFill>
                            <a:srgbClr val="000000"/>
                          </a:solidFill>
                        </a:defRPr>
                      </a:pPr>
                      <a:r>
                        <a:rPr sz="1200" b="1">
                          <a:solidFill>
                            <a:srgbClr val="FFFFFF"/>
                          </a:solidFill>
                          <a:sym typeface="Century Gothic"/>
                        </a:rPr>
                        <a:t>Target Attribute</a:t>
                      </a:r>
                    </a:p>
                  </a:txBody>
                  <a:tcPr marL="45720" marR="45720" horzOverflow="overflow">
                    <a:solidFill>
                      <a:schemeClr val="accent4"/>
                    </a:solidFill>
                  </a:tcPr>
                </a:tc>
                <a:tc>
                  <a:txBody>
                    <a:bodyPr/>
                    <a:lstStyle/>
                    <a:p>
                      <a:pPr algn="ctr" defTabSz="342900">
                        <a:defRPr sz="1200">
                          <a:sym typeface="Century Gothic"/>
                        </a:defRPr>
                      </a:pPr>
                      <a:r>
                        <a:t>Description</a:t>
                      </a:r>
                    </a:p>
                  </a:txBody>
                  <a:tcPr marL="45720" marR="45720" horzOverflow="overflow">
                    <a:solidFill>
                      <a:schemeClr val="accent4"/>
                    </a:solidFill>
                  </a:tcPr>
                </a:tc>
                <a:extLst>
                  <a:ext uri="{0D108BD9-81ED-4DB2-BD59-A6C34878D82A}">
                    <a16:rowId xmlns:a16="http://schemas.microsoft.com/office/drawing/2014/main" val="10000"/>
                  </a:ext>
                </a:extLst>
              </a:tr>
              <a:tr h="480428">
                <a:tc>
                  <a:txBody>
                    <a:bodyPr/>
                    <a:lstStyle/>
                    <a:p>
                      <a:pPr algn="ctr" defTabSz="342900">
                        <a:defRPr sz="1800"/>
                      </a:pPr>
                      <a:r>
                        <a:rPr sz="1100" b="1">
                          <a:latin typeface="+mj-lt"/>
                          <a:ea typeface="+mj-ea"/>
                          <a:cs typeface="+mj-cs"/>
                        </a:rPr>
                        <a:t>Category</a:t>
                      </a:r>
                    </a:p>
                  </a:txBody>
                  <a:tcPr marL="45720" marR="45720" horzOverflow="overflow">
                    <a:solidFill>
                      <a:srgbClr val="F9E4CF"/>
                    </a:solidFill>
                  </a:tcPr>
                </a:tc>
                <a:tc>
                  <a:txBody>
                    <a:bodyPr/>
                    <a:lstStyle/>
                    <a:p>
                      <a:pPr algn="l" defTabSz="342900">
                        <a:defRPr sz="1800"/>
                      </a:pPr>
                      <a:r>
                        <a:rPr sz="1100">
                          <a:latin typeface="+mj-lt"/>
                          <a:ea typeface="+mj-ea"/>
                          <a:cs typeface="+mj-cs"/>
                        </a:rPr>
                        <a:t>Classification of Real Estate (Basic or Luxury)</a:t>
                      </a:r>
                    </a:p>
                  </a:txBody>
                  <a:tcPr marL="45720" marR="45720" horzOverflow="overflow">
                    <a:solidFill>
                      <a:srgbClr val="F9E4CF"/>
                    </a:solidFill>
                  </a:tcPr>
                </a:tc>
                <a:extLst>
                  <a:ext uri="{0D108BD9-81ED-4DB2-BD59-A6C34878D82A}">
                    <a16:rowId xmlns:a16="http://schemas.microsoft.com/office/drawing/2014/main" val="10001"/>
                  </a:ext>
                </a:extLst>
              </a:tr>
            </a:tbl>
          </a:graphicData>
        </a:graphic>
      </p:graphicFrame>
      <p:sp>
        <p:nvSpPr>
          <p:cNvPr id="159" name="Slide Number"/>
          <p:cNvSpPr txBox="1">
            <a:spLocks noGrp="1"/>
          </p:cNvSpPr>
          <p:nvPr>
            <p:ph type="sldNum" sz="quarter" idx="4294967295"/>
          </p:nvPr>
        </p:nvSpPr>
        <p:spPr>
          <a:xfrm>
            <a:off x="8719661" y="4663758"/>
            <a:ext cx="301498" cy="39251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lstStyle/>
          <a:p>
            <a:fld id="{86CB4B4D-7CA3-9044-876B-883B54F8677D}" type="slidenum">
              <a:t>4</a:t>
            </a:fld>
            <a:endParaRPr/>
          </a:p>
        </p:txBody>
      </p:sp>
      <p:graphicFrame>
        <p:nvGraphicFramePr>
          <p:cNvPr id="160" name="Table 1-1"/>
          <p:cNvGraphicFramePr/>
          <p:nvPr>
            <p:extLst>
              <p:ext uri="{D42A27DB-BD31-4B8C-83A1-F6EECF244321}">
                <p14:modId xmlns:p14="http://schemas.microsoft.com/office/powerpoint/2010/main" val="3136941020"/>
              </p:ext>
            </p:extLst>
          </p:nvPr>
        </p:nvGraphicFramePr>
        <p:xfrm>
          <a:off x="5263002" y="1440794"/>
          <a:ext cx="3177402" cy="3550920"/>
        </p:xfrm>
        <a:graphic>
          <a:graphicData uri="http://schemas.openxmlformats.org/drawingml/2006/table">
            <a:tbl>
              <a:tblPr firstRow="1" bandRow="1">
                <a:tableStyleId>{4C3C2611-4C71-4FC5-86AE-919BDF0F9419}</a:tableStyleId>
              </a:tblPr>
              <a:tblGrid>
                <a:gridCol w="1083609">
                  <a:extLst>
                    <a:ext uri="{9D8B030D-6E8A-4147-A177-3AD203B41FA5}">
                      <a16:colId xmlns:a16="http://schemas.microsoft.com/office/drawing/2014/main" val="20000"/>
                    </a:ext>
                  </a:extLst>
                </a:gridCol>
                <a:gridCol w="2093793">
                  <a:extLst>
                    <a:ext uri="{9D8B030D-6E8A-4147-A177-3AD203B41FA5}">
                      <a16:colId xmlns:a16="http://schemas.microsoft.com/office/drawing/2014/main" val="20001"/>
                    </a:ext>
                  </a:extLst>
                </a:gridCol>
              </a:tblGrid>
              <a:tr h="591820">
                <a:tc>
                  <a:txBody>
                    <a:bodyPr/>
                    <a:lstStyle/>
                    <a:p>
                      <a:pPr algn="ctr" defTabSz="457200">
                        <a:defRPr sz="1800" b="0">
                          <a:solidFill>
                            <a:srgbClr val="000000"/>
                          </a:solidFill>
                        </a:defRPr>
                      </a:pPr>
                      <a:r>
                        <a:rPr sz="1200" b="1">
                          <a:latin typeface="Helvetica Neue"/>
                          <a:ea typeface="Helvetica Neue"/>
                          <a:cs typeface="Helvetica Neue"/>
                          <a:sym typeface="Helvetica Neue"/>
                        </a:rPr>
                        <a:t>Importance Level</a:t>
                      </a:r>
                    </a:p>
                  </a:txBody>
                  <a:tcPr marL="76200" marR="76200" marT="76200" marB="76200" anchor="ctr" horzOverflow="overflow">
                    <a:solidFill>
                      <a:srgbClr val="CAEAE7"/>
                    </a:solidFill>
                  </a:tcPr>
                </a:tc>
                <a:tc>
                  <a:txBody>
                    <a:bodyPr/>
                    <a:lstStyle/>
                    <a:p>
                      <a:pPr algn="ctr" defTabSz="457200">
                        <a:defRPr sz="1800" b="0">
                          <a:solidFill>
                            <a:srgbClr val="000000"/>
                          </a:solidFill>
                        </a:defRPr>
                      </a:pPr>
                      <a:r>
                        <a:rPr sz="1200" b="1" dirty="0">
                          <a:latin typeface="Helvetica Neue"/>
                          <a:ea typeface="Helvetica Neue"/>
                          <a:cs typeface="Helvetica Neue"/>
                          <a:sym typeface="Helvetica Neue"/>
                        </a:rPr>
                        <a:t>Top Importan</a:t>
                      </a:r>
                      <a:r>
                        <a:rPr lang="en-US" sz="1200" b="1" dirty="0">
                          <a:latin typeface="Helvetica Neue"/>
                          <a:ea typeface="Helvetica Neue"/>
                          <a:cs typeface="Helvetica Neue"/>
                          <a:sym typeface="Helvetica Neue"/>
                        </a:rPr>
                        <a:t>t</a:t>
                      </a:r>
                      <a:r>
                        <a:rPr sz="1200" b="1" dirty="0">
                          <a:latin typeface="Helvetica Neue"/>
                          <a:ea typeface="Helvetica Neue"/>
                          <a:cs typeface="Helvetica Neue"/>
                          <a:sym typeface="Helvetica Neue"/>
                        </a:rPr>
                        <a:t> Features</a:t>
                      </a:r>
                    </a:p>
                  </a:txBody>
                  <a:tcPr marL="76200" marR="76200" marT="76200" marB="76200" anchor="ctr" horzOverflow="overflow">
                    <a:solidFill>
                      <a:srgbClr val="CAEAE7"/>
                    </a:solidFill>
                  </a:tcPr>
                </a:tc>
                <a:extLst>
                  <a:ext uri="{0D108BD9-81ED-4DB2-BD59-A6C34878D82A}">
                    <a16:rowId xmlns:a16="http://schemas.microsoft.com/office/drawing/2014/main" val="10000"/>
                  </a:ext>
                </a:extLst>
              </a:tr>
              <a:tr h="591820">
                <a:tc>
                  <a:txBody>
                    <a:bodyPr/>
                    <a:lstStyle/>
                    <a:p>
                      <a:pPr algn="ctr" defTabSz="457200">
                        <a:defRPr sz="1800"/>
                      </a:pPr>
                      <a:r>
                        <a:rPr sz="1200" b="1">
                          <a:latin typeface="Helvetica Neue"/>
                          <a:ea typeface="Helvetica Neue"/>
                          <a:cs typeface="Helvetica Neue"/>
                          <a:sym typeface="Helvetica Neue"/>
                        </a:rPr>
                        <a:t>1</a:t>
                      </a:r>
                    </a:p>
                  </a:txBody>
                  <a:tcPr marL="76200" marR="76200" marT="76200" marB="76200" anchor="ctr" horzOverflow="overflow">
                    <a:solidFill>
                      <a:srgbClr val="F5F5F5"/>
                    </a:solidFill>
                  </a:tcPr>
                </a:tc>
                <a:tc>
                  <a:txBody>
                    <a:bodyPr/>
                    <a:lstStyle/>
                    <a:p>
                      <a:pPr algn="ctr" defTabSz="457200">
                        <a:defRPr sz="1800"/>
                      </a:pPr>
                      <a:r>
                        <a:rPr sz="1200" b="1" dirty="0" err="1">
                          <a:latin typeface="Helvetica Neue"/>
                          <a:ea typeface="Helvetica Neue"/>
                          <a:cs typeface="Helvetica Neue"/>
                          <a:sym typeface="Helvetica Neue"/>
                        </a:rPr>
                        <a:t>Has_Yard</a:t>
                      </a:r>
                      <a:endParaRPr sz="1200" b="1" dirty="0">
                        <a:latin typeface="Helvetica Neue"/>
                        <a:ea typeface="Helvetica Neue"/>
                        <a:cs typeface="Helvetica Neue"/>
                        <a:sym typeface="Helvetica Neue"/>
                      </a:endParaRPr>
                    </a:p>
                  </a:txBody>
                  <a:tcPr marL="76200" marR="76200" marT="76200" marB="76200" anchor="ctr" horzOverflow="overflow">
                    <a:solidFill>
                      <a:srgbClr val="F5F5F5"/>
                    </a:solidFill>
                  </a:tcPr>
                </a:tc>
                <a:extLst>
                  <a:ext uri="{0D108BD9-81ED-4DB2-BD59-A6C34878D82A}">
                    <a16:rowId xmlns:a16="http://schemas.microsoft.com/office/drawing/2014/main" val="10001"/>
                  </a:ext>
                </a:extLst>
              </a:tr>
              <a:tr h="591820">
                <a:tc>
                  <a:txBody>
                    <a:bodyPr/>
                    <a:lstStyle/>
                    <a:p>
                      <a:pPr algn="ctr" defTabSz="457200">
                        <a:defRPr sz="1800"/>
                      </a:pPr>
                      <a:r>
                        <a:rPr sz="1200" b="1">
                          <a:latin typeface="Helvetica Neue"/>
                          <a:ea typeface="Helvetica Neue"/>
                          <a:cs typeface="Helvetica Neue"/>
                          <a:sym typeface="Helvetica Neue"/>
                        </a:rPr>
                        <a:t>2</a:t>
                      </a:r>
                    </a:p>
                  </a:txBody>
                  <a:tcPr marL="76200" marR="76200" marT="76200" marB="76200" anchor="ctr" horzOverflow="overflow"/>
                </a:tc>
                <a:tc>
                  <a:txBody>
                    <a:bodyPr/>
                    <a:lstStyle/>
                    <a:p>
                      <a:pPr algn="ctr" defTabSz="457200">
                        <a:defRPr sz="1800"/>
                      </a:pPr>
                      <a:r>
                        <a:rPr sz="1200" b="1" dirty="0" err="1">
                          <a:latin typeface="Helvetica Neue"/>
                          <a:ea typeface="Helvetica Neue"/>
                          <a:cs typeface="Helvetica Neue"/>
                          <a:sym typeface="Helvetica Neue"/>
                        </a:rPr>
                        <a:t>Has_Pool</a:t>
                      </a:r>
                      <a:endParaRPr sz="1200" b="1" dirty="0">
                        <a:latin typeface="Helvetica Neue"/>
                        <a:ea typeface="Helvetica Neue"/>
                        <a:cs typeface="Helvetica Neue"/>
                        <a:sym typeface="Helvetica Neue"/>
                      </a:endParaRPr>
                    </a:p>
                  </a:txBody>
                  <a:tcPr marL="76200" marR="76200" marT="76200" marB="76200" anchor="ctr" horzOverflow="overflow"/>
                </a:tc>
                <a:extLst>
                  <a:ext uri="{0D108BD9-81ED-4DB2-BD59-A6C34878D82A}">
                    <a16:rowId xmlns:a16="http://schemas.microsoft.com/office/drawing/2014/main" val="10002"/>
                  </a:ext>
                </a:extLst>
              </a:tr>
              <a:tr h="591820">
                <a:tc>
                  <a:txBody>
                    <a:bodyPr/>
                    <a:lstStyle/>
                    <a:p>
                      <a:pPr algn="ctr" defTabSz="457200">
                        <a:defRPr sz="1800"/>
                      </a:pPr>
                      <a:r>
                        <a:rPr sz="1200" b="1">
                          <a:latin typeface="Helvetica Neue"/>
                          <a:ea typeface="Helvetica Neue"/>
                          <a:cs typeface="Helvetica Neue"/>
                          <a:sym typeface="Helvetica Neue"/>
                        </a:rPr>
                        <a:t>3</a:t>
                      </a:r>
                    </a:p>
                  </a:txBody>
                  <a:tcPr marL="76200" marR="76200" marT="76200" marB="76200" anchor="ctr" horzOverflow="overflow">
                    <a:solidFill>
                      <a:srgbClr val="F5F5F5"/>
                    </a:solidFill>
                  </a:tcPr>
                </a:tc>
                <a:tc>
                  <a:txBody>
                    <a:bodyPr/>
                    <a:lstStyle/>
                    <a:p>
                      <a:pPr algn="ctr" defTabSz="457200">
                        <a:defRPr sz="1800"/>
                      </a:pPr>
                      <a:r>
                        <a:rPr sz="1200" b="1" dirty="0" err="1">
                          <a:latin typeface="Helvetica Neue"/>
                          <a:ea typeface="Helvetica Neue"/>
                          <a:cs typeface="Helvetica Neue"/>
                          <a:sym typeface="Helvetica Neue"/>
                        </a:rPr>
                        <a:t>Num_of_Guest_Rooms</a:t>
                      </a:r>
                      <a:endParaRPr sz="1200" b="1" dirty="0">
                        <a:latin typeface="Helvetica Neue"/>
                        <a:ea typeface="Helvetica Neue"/>
                        <a:cs typeface="Helvetica Neue"/>
                        <a:sym typeface="Helvetica Neue"/>
                      </a:endParaRPr>
                    </a:p>
                  </a:txBody>
                  <a:tcPr marL="76200" marR="76200" marT="76200" marB="76200" anchor="ctr" horzOverflow="overflow">
                    <a:solidFill>
                      <a:srgbClr val="F5F5F5"/>
                    </a:solidFill>
                  </a:tcPr>
                </a:tc>
                <a:extLst>
                  <a:ext uri="{0D108BD9-81ED-4DB2-BD59-A6C34878D82A}">
                    <a16:rowId xmlns:a16="http://schemas.microsoft.com/office/drawing/2014/main" val="10003"/>
                  </a:ext>
                </a:extLst>
              </a:tr>
              <a:tr h="591820">
                <a:tc>
                  <a:txBody>
                    <a:bodyPr/>
                    <a:lstStyle/>
                    <a:p>
                      <a:pPr algn="ctr" defTabSz="457200">
                        <a:defRPr sz="1800"/>
                      </a:pPr>
                      <a:r>
                        <a:rPr sz="1200" b="1">
                          <a:latin typeface="Helvetica Neue"/>
                          <a:ea typeface="Helvetica Neue"/>
                          <a:cs typeface="Helvetica Neue"/>
                          <a:sym typeface="Helvetica Neue"/>
                        </a:rPr>
                        <a:t>4</a:t>
                      </a:r>
                    </a:p>
                  </a:txBody>
                  <a:tcPr marL="76200" marR="76200" marT="76200" marB="76200" anchor="ctr" horzOverflow="overflow"/>
                </a:tc>
                <a:tc>
                  <a:txBody>
                    <a:bodyPr/>
                    <a:lstStyle/>
                    <a:p>
                      <a:pPr algn="ctr" defTabSz="457200">
                        <a:defRPr sz="1800"/>
                      </a:pPr>
                      <a:r>
                        <a:rPr sz="1200" b="1" dirty="0" err="1">
                          <a:latin typeface="Helvetica Neue"/>
                          <a:ea typeface="Helvetica Neue"/>
                          <a:cs typeface="Helvetica Neue"/>
                          <a:sym typeface="Helvetica Neue"/>
                        </a:rPr>
                        <a:t>Num_of_Rooms</a:t>
                      </a:r>
                      <a:endParaRPr sz="1200" b="1" dirty="0">
                        <a:latin typeface="Helvetica Neue"/>
                        <a:ea typeface="Helvetica Neue"/>
                        <a:cs typeface="Helvetica Neue"/>
                        <a:sym typeface="Helvetica Neue"/>
                      </a:endParaRPr>
                    </a:p>
                  </a:txBody>
                  <a:tcPr marL="76200" marR="76200" marT="76200" marB="76200" anchor="ctr" horzOverflow="overflow"/>
                </a:tc>
                <a:extLst>
                  <a:ext uri="{0D108BD9-81ED-4DB2-BD59-A6C34878D82A}">
                    <a16:rowId xmlns:a16="http://schemas.microsoft.com/office/drawing/2014/main" val="10004"/>
                  </a:ext>
                </a:extLst>
              </a:tr>
              <a:tr h="591820">
                <a:tc>
                  <a:txBody>
                    <a:bodyPr/>
                    <a:lstStyle/>
                    <a:p>
                      <a:pPr algn="ctr" defTabSz="457200">
                        <a:defRPr sz="1800"/>
                      </a:pPr>
                      <a:r>
                        <a:rPr sz="1200" b="1">
                          <a:latin typeface="Helvetica Neue"/>
                          <a:ea typeface="Helvetica Neue"/>
                          <a:cs typeface="Helvetica Neue"/>
                          <a:sym typeface="Helvetica Neue"/>
                        </a:rPr>
                        <a:t>5</a:t>
                      </a:r>
                    </a:p>
                  </a:txBody>
                  <a:tcPr marL="76200" marR="76200" marT="76200" marB="76200" anchor="ctr" horzOverflow="overflow"/>
                </a:tc>
                <a:tc>
                  <a:txBody>
                    <a:bodyPr/>
                    <a:lstStyle/>
                    <a:p>
                      <a:pPr algn="ctr" defTabSz="457200">
                        <a:defRPr sz="1800"/>
                      </a:pPr>
                      <a:r>
                        <a:rPr sz="1200" b="1" dirty="0" err="1">
                          <a:latin typeface="Helvetica Neue"/>
                          <a:ea typeface="Helvetica Neue"/>
                          <a:cs typeface="Helvetica Neue"/>
                          <a:sym typeface="Helvetica Neue"/>
                        </a:rPr>
                        <a:t>Building_Size</a:t>
                      </a:r>
                      <a:r>
                        <a:rPr sz="1200" b="1" dirty="0">
                          <a:latin typeface="Helvetica Neue"/>
                          <a:ea typeface="Helvetica Neue"/>
                          <a:cs typeface="Helvetica Neue"/>
                          <a:sym typeface="Helvetica Neue"/>
                        </a:rPr>
                        <a:t>(m)</a:t>
                      </a:r>
                    </a:p>
                  </a:txBody>
                  <a:tcPr marL="76200" marR="76200" marT="76200" marB="76200" anchor="ctr"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Distribution of Original Data"/>
          <p:cNvSpPr txBox="1">
            <a:spLocks noGrp="1"/>
          </p:cNvSpPr>
          <p:nvPr>
            <p:ph type="title"/>
          </p:nvPr>
        </p:nvSpPr>
        <p:spPr>
          <a:xfrm>
            <a:off x="311699" y="104694"/>
            <a:ext cx="8520602" cy="572701"/>
          </a:xfrm>
          <a:prstGeom prst="rect">
            <a:avLst/>
          </a:prstGeom>
        </p:spPr>
        <p:txBody>
          <a:bodyPr/>
          <a:lstStyle>
            <a:lvl1pPr algn="ctr" defTabSz="284606">
              <a:defRPr sz="2490"/>
            </a:lvl1pPr>
          </a:lstStyle>
          <a:p>
            <a:r>
              <a:rPr dirty="0"/>
              <a:t>Distribution of </a:t>
            </a:r>
            <a:r>
              <a:rPr lang="en-US" dirty="0"/>
              <a:t>Categorical </a:t>
            </a:r>
            <a:r>
              <a:rPr dirty="0"/>
              <a:t>Data</a:t>
            </a:r>
          </a:p>
        </p:txBody>
      </p:sp>
      <p:pic>
        <p:nvPicPr>
          <p:cNvPr id="169" name="dist.png" descr="dist.png"/>
          <p:cNvPicPr>
            <a:picLocks noChangeAspect="1"/>
          </p:cNvPicPr>
          <p:nvPr/>
        </p:nvPicPr>
        <p:blipFill>
          <a:blip r:embed="rId2">
            <a:extLst/>
          </a:blip>
          <a:stretch>
            <a:fillRect/>
          </a:stretch>
        </p:blipFill>
        <p:spPr>
          <a:xfrm>
            <a:off x="3906289" y="677395"/>
            <a:ext cx="5189583" cy="4375868"/>
          </a:xfrm>
          <a:prstGeom prst="rect">
            <a:avLst/>
          </a:prstGeom>
          <a:ln w="12700">
            <a:miter lim="400000"/>
          </a:ln>
        </p:spPr>
      </p:pic>
      <p:sp>
        <p:nvSpPr>
          <p:cNvPr id="170" name="Basic Instances: 8735/10000"/>
          <p:cNvSpPr txBox="1"/>
          <p:nvPr/>
        </p:nvSpPr>
        <p:spPr>
          <a:xfrm>
            <a:off x="-65194" y="1941999"/>
            <a:ext cx="405967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a:solidFill>
                  <a:srgbClr val="FFFFFF"/>
                </a:solidFill>
              </a:defRPr>
            </a:lvl1pPr>
          </a:lstStyle>
          <a:p>
            <a:pPr marL="285750" indent="-285750">
              <a:buFont typeface="Arial" panose="020B0604020202020204" pitchFamily="34" charset="0"/>
              <a:buChar char="•"/>
            </a:pPr>
            <a:r>
              <a:rPr sz="1800" dirty="0">
                <a:solidFill>
                  <a:schemeClr val="accent4"/>
                </a:solidFill>
                <a:latin typeface="+mj-lt"/>
              </a:rPr>
              <a:t>Basic Instances:</a:t>
            </a:r>
            <a:r>
              <a:rPr lang="en-US" sz="1800" dirty="0">
                <a:solidFill>
                  <a:schemeClr val="accent4"/>
                </a:solidFill>
                <a:latin typeface="+mj-lt"/>
              </a:rPr>
              <a:t> </a:t>
            </a:r>
            <a:r>
              <a:rPr sz="1800" dirty="0">
                <a:latin typeface="+mj-lt"/>
              </a:rPr>
              <a:t>8735/10000</a:t>
            </a:r>
            <a:r>
              <a:rPr lang="en-US" sz="1800" dirty="0">
                <a:latin typeface="+mj-lt"/>
              </a:rPr>
              <a:t> (87%)</a:t>
            </a:r>
          </a:p>
          <a:p>
            <a:pPr marL="285750" indent="-285750">
              <a:buFont typeface="Arial" panose="020B0604020202020204" pitchFamily="34" charset="0"/>
              <a:buChar char="•"/>
            </a:pPr>
            <a:r>
              <a:rPr lang="en-US" sz="1800" dirty="0">
                <a:solidFill>
                  <a:schemeClr val="accent4"/>
                </a:solidFill>
                <a:latin typeface="+mj-lt"/>
              </a:rPr>
              <a:t>Luxury Instances:</a:t>
            </a:r>
            <a:r>
              <a:rPr lang="en-US" sz="1800" dirty="0">
                <a:latin typeface="+mj-lt"/>
              </a:rPr>
              <a:t>1265/10000 (13%)</a:t>
            </a:r>
          </a:p>
          <a:p>
            <a:pPr marL="285750" indent="-285750">
              <a:buFont typeface="Arial" panose="020B0604020202020204" pitchFamily="34" charset="0"/>
              <a:buChar char="•"/>
            </a:pPr>
            <a:endParaRPr sz="1800" dirty="0">
              <a:latin typeface="+mj-lt"/>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
          <p:cNvSpPr txBox="1">
            <a:spLocks noGrp="1"/>
          </p:cNvSpPr>
          <p:nvPr>
            <p:ph type="title"/>
          </p:nvPr>
        </p:nvSpPr>
        <p:spPr>
          <a:xfrm>
            <a:off x="311699" y="318900"/>
            <a:ext cx="8520602" cy="572702"/>
          </a:xfrm>
          <a:prstGeom prst="rect">
            <a:avLst/>
          </a:prstGeom>
        </p:spPr>
        <p:txBody>
          <a:bodyPr/>
          <a:lstStyle>
            <a:lvl1pPr defTabSz="284606">
              <a:defRPr sz="2490"/>
            </a:lvl1pPr>
          </a:lstStyle>
          <a:p>
            <a:r>
              <a:t>Modeling</a:t>
            </a:r>
          </a:p>
        </p:txBody>
      </p:sp>
      <p:sp>
        <p:nvSpPr>
          <p:cNvPr id="163" name="Text Placeholder 2"/>
          <p:cNvSpPr txBox="1">
            <a:spLocks noGrp="1"/>
          </p:cNvSpPr>
          <p:nvPr>
            <p:ph type="body" idx="1"/>
          </p:nvPr>
        </p:nvSpPr>
        <p:spPr>
          <a:xfrm>
            <a:off x="311699" y="1152475"/>
            <a:ext cx="8520602" cy="3416400"/>
          </a:xfrm>
          <a:prstGeom prst="rect">
            <a:avLst/>
          </a:prstGeom>
        </p:spPr>
        <p:txBody>
          <a:bodyPr/>
          <a:lstStyle/>
          <a:p>
            <a:pPr marL="0" lvl="5" indent="0">
              <a:spcBef>
                <a:spcPts val="0"/>
              </a:spcBef>
              <a:buSzPts val="1600"/>
              <a:buNone/>
              <a:defRPr sz="1600">
                <a:latin typeface="+mj-lt"/>
                <a:ea typeface="+mj-ea"/>
                <a:cs typeface="+mj-cs"/>
                <a:sym typeface="Arial"/>
              </a:defRPr>
            </a:pPr>
            <a:r>
              <a:rPr lang="en-US" sz="1800" dirty="0"/>
              <a:t>Iteratively produce models</a:t>
            </a:r>
            <a:r>
              <a:rPr sz="1800" dirty="0"/>
              <a:t>. As new information was learned new models, parameters and transformation techniques were applied</a:t>
            </a:r>
            <a:r>
              <a:rPr lang="en-US" sz="1800" dirty="0"/>
              <a:t>.</a:t>
            </a:r>
            <a:endParaRPr sz="1800" dirty="0"/>
          </a:p>
          <a:p>
            <a:pPr marL="742950" lvl="6" indent="-285750">
              <a:spcBef>
                <a:spcPts val="0"/>
              </a:spcBef>
              <a:buSzPts val="1600"/>
              <a:buFont typeface="Arial"/>
              <a:buChar char="•"/>
              <a:defRPr sz="1600">
                <a:latin typeface="+mj-lt"/>
                <a:ea typeface="+mj-ea"/>
                <a:cs typeface="+mj-cs"/>
                <a:sym typeface="Arial"/>
              </a:defRPr>
            </a:pPr>
            <a:endParaRPr sz="1800" dirty="0"/>
          </a:p>
          <a:p>
            <a:pPr marL="800100" lvl="6" indent="-342900">
              <a:spcBef>
                <a:spcPts val="0"/>
              </a:spcBef>
              <a:buSzPts val="1600"/>
              <a:buFont typeface="+mj-lt"/>
              <a:buAutoNum type="arabicPeriod"/>
              <a:defRPr sz="1600">
                <a:latin typeface="+mj-lt"/>
                <a:ea typeface="+mj-ea"/>
                <a:cs typeface="+mj-cs"/>
                <a:sym typeface="Arial"/>
              </a:defRPr>
            </a:pPr>
            <a:r>
              <a:rPr sz="1800" dirty="0"/>
              <a:t>Dummy Model</a:t>
            </a:r>
          </a:p>
          <a:p>
            <a:pPr marL="800100" lvl="6" indent="-342900">
              <a:spcBef>
                <a:spcPts val="0"/>
              </a:spcBef>
              <a:buSzPts val="1600"/>
              <a:buFont typeface="+mj-lt"/>
              <a:buAutoNum type="arabicPeriod"/>
              <a:defRPr sz="1600">
                <a:latin typeface="+mj-lt"/>
                <a:ea typeface="+mj-ea"/>
                <a:cs typeface="+mj-cs"/>
                <a:sym typeface="Arial"/>
              </a:defRPr>
            </a:pPr>
            <a:r>
              <a:rPr sz="1800" dirty="0"/>
              <a:t>Simple</a:t>
            </a:r>
            <a:r>
              <a:rPr lang="en-US" sz="1800" dirty="0"/>
              <a:t> Model</a:t>
            </a:r>
            <a:r>
              <a:rPr sz="1800" dirty="0"/>
              <a:t>: Logistic Regression, Decision Tree and Random Forrest</a:t>
            </a:r>
          </a:p>
          <a:p>
            <a:pPr marL="800100" lvl="6" indent="-342900">
              <a:spcBef>
                <a:spcPts val="0"/>
              </a:spcBef>
              <a:buSzPts val="1600"/>
              <a:buFont typeface="+mj-lt"/>
              <a:buAutoNum type="arabicPeriod"/>
              <a:defRPr sz="1600">
                <a:latin typeface="+mj-lt"/>
                <a:ea typeface="+mj-ea"/>
                <a:cs typeface="+mj-cs"/>
                <a:sym typeface="Arial"/>
              </a:defRPr>
            </a:pPr>
            <a:r>
              <a:rPr sz="1800" dirty="0"/>
              <a:t>Standardizations</a:t>
            </a:r>
            <a:r>
              <a:rPr lang="en-US" sz="1800" dirty="0"/>
              <a:t> &amp; Balancing Data</a:t>
            </a:r>
            <a:endParaRPr sz="1800" dirty="0"/>
          </a:p>
          <a:p>
            <a:pPr marL="800100" lvl="6" indent="-342900">
              <a:spcBef>
                <a:spcPts val="0"/>
              </a:spcBef>
              <a:buSzPts val="1600"/>
              <a:buFont typeface="+mj-lt"/>
              <a:buAutoNum type="arabicPeriod"/>
              <a:defRPr sz="1600">
                <a:latin typeface="+mj-lt"/>
                <a:ea typeface="+mj-ea"/>
                <a:cs typeface="+mj-cs"/>
                <a:sym typeface="Arial"/>
              </a:defRPr>
            </a:pPr>
            <a:r>
              <a:rPr sz="1800" dirty="0"/>
              <a:t>Best Model from optimization of Parameters</a:t>
            </a:r>
          </a:p>
          <a:p>
            <a:pPr marL="285750" lvl="5" indent="-285750">
              <a:spcBef>
                <a:spcPts val="0"/>
              </a:spcBef>
              <a:buSzPts val="1600"/>
              <a:buFont typeface="Arial"/>
              <a:buChar char="•"/>
              <a:defRPr sz="1600">
                <a:latin typeface="+mj-lt"/>
                <a:ea typeface="+mj-ea"/>
                <a:cs typeface="+mj-cs"/>
                <a:sym typeface="Arial"/>
              </a:defRPr>
            </a:pPr>
            <a:endParaRPr sz="90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Google Shape;89;p18"/>
          <p:cNvSpPr txBox="1">
            <a:spLocks noGrp="1"/>
          </p:cNvSpPr>
          <p:nvPr>
            <p:ph type="title"/>
          </p:nvPr>
        </p:nvSpPr>
        <p:spPr>
          <a:xfrm>
            <a:off x="97882" y="91299"/>
            <a:ext cx="8520602" cy="572702"/>
          </a:xfrm>
          <a:prstGeom prst="rect">
            <a:avLst/>
          </a:prstGeom>
        </p:spPr>
        <p:txBody>
          <a:bodyPr/>
          <a:lstStyle>
            <a:lvl1pPr defTabSz="284606">
              <a:defRPr sz="2490"/>
            </a:lvl1pPr>
          </a:lstStyle>
          <a:p>
            <a:r>
              <a:rPr lang="en-US" dirty="0"/>
              <a:t>Evaluation</a:t>
            </a:r>
            <a:endParaRPr dirty="0"/>
          </a:p>
        </p:txBody>
      </p:sp>
      <p:sp>
        <p:nvSpPr>
          <p:cNvPr id="166" name="TextBox 1"/>
          <p:cNvSpPr txBox="1"/>
          <p:nvPr/>
        </p:nvSpPr>
        <p:spPr>
          <a:xfrm>
            <a:off x="250510" y="664001"/>
            <a:ext cx="8642979" cy="38472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FFFFFF"/>
                </a:solidFill>
                <a:latin typeface="+mj-lt"/>
                <a:ea typeface="+mj-ea"/>
                <a:cs typeface="+mj-cs"/>
                <a:sym typeface="Arial"/>
              </a:defRPr>
            </a:pPr>
            <a:endParaRPr dirty="0"/>
          </a:p>
          <a:p>
            <a:pPr marL="285750" lvl="5" indent="-285750" defTabSz="342900">
              <a:buClr>
                <a:schemeClr val="accent1"/>
              </a:buClr>
              <a:buSzPts val="1600"/>
              <a:buFont typeface="Arial"/>
              <a:buChar char="•"/>
              <a:defRPr sz="1600">
                <a:solidFill>
                  <a:srgbClr val="FFFFFF"/>
                </a:solidFill>
                <a:latin typeface="+mj-lt"/>
                <a:ea typeface="+mj-ea"/>
                <a:cs typeface="+mj-cs"/>
                <a:sym typeface="Arial"/>
              </a:defRPr>
            </a:pPr>
            <a:r>
              <a:rPr sz="1800" dirty="0"/>
              <a:t>Best Model:</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sz="1800" dirty="0"/>
              <a:t>Standardize Data</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sz="1800" dirty="0"/>
              <a:t>Synthetic Data</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sz="1800" dirty="0"/>
              <a:t>Random Forest Classier ( w/ 10 Decision Trees)</a:t>
            </a:r>
          </a:p>
          <a:p>
            <a:pPr marL="285750" lvl="5" indent="-285750" defTabSz="342900">
              <a:buClr>
                <a:schemeClr val="accent1"/>
              </a:buClr>
              <a:buSzPts val="1600"/>
              <a:buFont typeface="Arial"/>
              <a:buChar char="•"/>
              <a:defRPr sz="1600">
                <a:solidFill>
                  <a:srgbClr val="FFFFFF"/>
                </a:solidFill>
                <a:latin typeface="+mj-lt"/>
                <a:ea typeface="+mj-ea"/>
                <a:cs typeface="+mj-cs"/>
                <a:sym typeface="Arial"/>
              </a:defRPr>
            </a:pPr>
            <a:endParaRPr sz="1800" dirty="0"/>
          </a:p>
          <a:p>
            <a:pPr marL="285750" lvl="5" indent="-285750" defTabSz="342900">
              <a:buClr>
                <a:schemeClr val="accent1"/>
              </a:buClr>
              <a:buSzPts val="1600"/>
              <a:buFont typeface="Arial"/>
              <a:buChar char="•"/>
              <a:defRPr sz="1600">
                <a:solidFill>
                  <a:srgbClr val="FFFFFF"/>
                </a:solidFill>
                <a:latin typeface="+mj-lt"/>
                <a:ea typeface="+mj-ea"/>
                <a:cs typeface="+mj-cs"/>
                <a:sym typeface="Arial"/>
              </a:defRPr>
            </a:pPr>
            <a:r>
              <a:rPr sz="1800" dirty="0"/>
              <a:t>The Final metrics:</a:t>
            </a:r>
          </a:p>
          <a:p>
            <a:pPr marL="742950" lvl="6" indent="-285750" defTabSz="342900">
              <a:buClr>
                <a:schemeClr val="accent1"/>
              </a:buClr>
              <a:buSzPts val="1600"/>
              <a:buFont typeface="Arial"/>
              <a:buChar char="•"/>
              <a:defRPr sz="1600">
                <a:solidFill>
                  <a:schemeClr val="accent4"/>
                </a:solidFill>
                <a:latin typeface="+mj-lt"/>
                <a:ea typeface="+mj-ea"/>
                <a:cs typeface="+mj-cs"/>
                <a:sym typeface="Arial"/>
              </a:defRPr>
            </a:pPr>
            <a:r>
              <a:rPr sz="1800" dirty="0"/>
              <a:t>Precision Score (</a:t>
            </a:r>
            <a:r>
              <a:rPr lang="en-US" sz="1800" dirty="0"/>
              <a:t>Correct Predictions)</a:t>
            </a:r>
            <a:r>
              <a:rPr sz="1800" dirty="0"/>
              <a:t> : </a:t>
            </a:r>
            <a:r>
              <a:rPr sz="1800" dirty="0">
                <a:solidFill>
                  <a:srgbClr val="FFFFFF"/>
                </a:solidFill>
              </a:rPr>
              <a:t>.52 (Better than Random Guessing)</a:t>
            </a:r>
            <a:endParaRPr sz="1800" dirty="0"/>
          </a:p>
          <a:p>
            <a:pPr marL="742950" lvl="6" indent="-285750" defTabSz="342900">
              <a:buClr>
                <a:schemeClr val="accent1"/>
              </a:buClr>
              <a:buSzPts val="1600"/>
              <a:buFont typeface="Arial"/>
              <a:buChar char="•"/>
              <a:defRPr sz="1600">
                <a:solidFill>
                  <a:schemeClr val="accent4"/>
                </a:solidFill>
                <a:latin typeface="+mj-lt"/>
                <a:ea typeface="+mj-ea"/>
                <a:cs typeface="+mj-cs"/>
                <a:sym typeface="Arial"/>
              </a:defRPr>
            </a:pPr>
            <a:r>
              <a:rPr sz="1800" dirty="0"/>
              <a:t>F1 Score(Harmonic Mean): </a:t>
            </a:r>
            <a:r>
              <a:rPr sz="1800" dirty="0">
                <a:solidFill>
                  <a:schemeClr val="bg1">
                    <a:lumMod val="10000"/>
                    <a:lumOff val="90000"/>
                  </a:schemeClr>
                </a:solidFill>
              </a:rPr>
              <a:t>.</a:t>
            </a:r>
            <a:r>
              <a:rPr sz="1800" dirty="0">
                <a:solidFill>
                  <a:schemeClr val="bg1">
                    <a:lumMod val="10000"/>
                    <a:lumOff val="90000"/>
                  </a:schemeClr>
                </a:solidFill>
                <a:latin typeface="+mj-lt"/>
                <a:ea typeface="+mj-ea"/>
                <a:cs typeface="+mj-cs"/>
              </a:rPr>
              <a:t>13</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endParaRPr sz="1800" dirty="0"/>
          </a:p>
          <a:p>
            <a:pPr marL="285750" lvl="5" indent="-285750" defTabSz="342900">
              <a:buClr>
                <a:schemeClr val="accent1"/>
              </a:buClr>
              <a:buSzPts val="1600"/>
              <a:buFont typeface="Arial"/>
              <a:buChar char="•"/>
              <a:defRPr sz="1600">
                <a:solidFill>
                  <a:srgbClr val="FFFFFF"/>
                </a:solidFill>
                <a:latin typeface="+mj-lt"/>
                <a:ea typeface="+mj-ea"/>
                <a:cs typeface="+mj-cs"/>
                <a:sym typeface="Arial"/>
              </a:defRPr>
            </a:pPr>
            <a:r>
              <a:rPr sz="1800" dirty="0"/>
              <a:t>Most Important Features (Ref Slide 4.):</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sz="1800" dirty="0"/>
              <a:t>Yard and Pool</a:t>
            </a:r>
          </a:p>
          <a:p>
            <a:pPr defTabSz="342900">
              <a:defRPr sz="1600">
                <a:solidFill>
                  <a:srgbClr val="FFFFFF"/>
                </a:solidFill>
                <a:latin typeface="+mj-lt"/>
                <a:ea typeface="+mj-ea"/>
                <a:cs typeface="+mj-cs"/>
                <a:sym typeface="Arial"/>
              </a:defRPr>
            </a:pPr>
            <a:endParaRPr dirty="0"/>
          </a:p>
          <a:p>
            <a:pPr defTabSz="342900">
              <a:defRPr sz="1600">
                <a:solidFill>
                  <a:srgbClr val="FFFFFF"/>
                </a:solidFill>
                <a:latin typeface="+mj-lt"/>
                <a:ea typeface="+mj-ea"/>
                <a:cs typeface="+mj-cs"/>
                <a:sym typeface="Arial"/>
              </a:defRPr>
            </a:pP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2253-67C6-D34B-A542-AE3015A4DFD8}"/>
              </a:ext>
            </a:extLst>
          </p:cNvPr>
          <p:cNvSpPr>
            <a:spLocks noGrp="1"/>
          </p:cNvSpPr>
          <p:nvPr>
            <p:ph type="title"/>
          </p:nvPr>
        </p:nvSpPr>
        <p:spPr>
          <a:xfrm>
            <a:off x="311699" y="180330"/>
            <a:ext cx="8520602" cy="572701"/>
          </a:xfrm>
        </p:spPr>
        <p:txBody>
          <a:bodyPr>
            <a:normAutofit fontScale="90000"/>
          </a:bodyPr>
          <a:lstStyle/>
          <a:p>
            <a:r>
              <a:rPr lang="en-US" dirty="0"/>
              <a:t>Best Model’s Prediction</a:t>
            </a:r>
          </a:p>
        </p:txBody>
      </p:sp>
      <p:pic>
        <p:nvPicPr>
          <p:cNvPr id="7" name="Picture 6">
            <a:extLst>
              <a:ext uri="{FF2B5EF4-FFF2-40B4-BE49-F238E27FC236}">
                <a16:creationId xmlns:a16="http://schemas.microsoft.com/office/drawing/2014/main" id="{45505FE7-A234-2647-8793-B5D3E3121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470" y="753031"/>
            <a:ext cx="5493214" cy="4273355"/>
          </a:xfrm>
          <a:prstGeom prst="rect">
            <a:avLst/>
          </a:prstGeom>
        </p:spPr>
      </p:pic>
      <p:sp>
        <p:nvSpPr>
          <p:cNvPr id="8" name="TextBox 7">
            <a:extLst>
              <a:ext uri="{FF2B5EF4-FFF2-40B4-BE49-F238E27FC236}">
                <a16:creationId xmlns:a16="http://schemas.microsoft.com/office/drawing/2014/main" id="{E50DFF8C-28CF-6240-BAA6-F0692752567B}"/>
              </a:ext>
            </a:extLst>
          </p:cNvPr>
          <p:cNvSpPr txBox="1"/>
          <p:nvPr/>
        </p:nvSpPr>
        <p:spPr>
          <a:xfrm>
            <a:off x="-457201" y="1942480"/>
            <a:ext cx="4403558"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lang="en-US" sz="1600" dirty="0">
                <a:solidFill>
                  <a:schemeClr val="accent4"/>
                </a:solidFill>
                <a:sym typeface="Arial"/>
              </a:rPr>
              <a:t>Accurate “Luxury” Prediction: </a:t>
            </a:r>
            <a:r>
              <a:rPr lang="en-US" sz="1600" dirty="0">
                <a:solidFill>
                  <a:srgbClr val="FFFFFF"/>
                </a:solidFill>
                <a:sym typeface="Arial"/>
              </a:rPr>
              <a:t>24 </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lang="en-US" sz="1600" dirty="0">
                <a:solidFill>
                  <a:schemeClr val="accent4"/>
                </a:solidFill>
                <a:sym typeface="Arial"/>
              </a:rPr>
              <a:t>Incorrect “Luxury” Prediction: </a:t>
            </a:r>
            <a:r>
              <a:rPr lang="en-US" sz="1600" dirty="0">
                <a:solidFill>
                  <a:srgbClr val="FFFFFF"/>
                </a:solidFill>
                <a:latin typeface="+mj-lt"/>
                <a:ea typeface="+mj-ea"/>
                <a:cs typeface="+mj-cs"/>
                <a:sym typeface="Arial"/>
              </a:rPr>
              <a:t>20</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endParaRPr lang="en-US" sz="1600" dirty="0">
              <a:solidFill>
                <a:srgbClr val="FFFFFF"/>
              </a:solidFill>
              <a:latin typeface="+mj-lt"/>
              <a:ea typeface="+mj-ea"/>
              <a:cs typeface="+mj-cs"/>
              <a:sym typeface="Arial"/>
            </a:endParaRP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lang="en-US" sz="1600" dirty="0">
                <a:solidFill>
                  <a:schemeClr val="accent4"/>
                </a:solidFill>
                <a:sym typeface="Arial"/>
              </a:rPr>
              <a:t>Accurate “Basic” Prediction: </a:t>
            </a:r>
            <a:r>
              <a:rPr lang="en-US" sz="1600" dirty="0">
                <a:solidFill>
                  <a:srgbClr val="FFFFFF"/>
                </a:solidFill>
                <a:sym typeface="Arial"/>
              </a:rPr>
              <a:t>2164 </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lang="en-US" sz="1600" dirty="0">
                <a:solidFill>
                  <a:schemeClr val="accent4"/>
                </a:solidFill>
                <a:sym typeface="Arial"/>
              </a:rPr>
              <a:t>Incorrect “Basic” Prediction: </a:t>
            </a:r>
            <a:r>
              <a:rPr lang="en-US" sz="1600" dirty="0">
                <a:solidFill>
                  <a:srgbClr val="FFFFFF"/>
                </a:solidFill>
                <a:sym typeface="Arial"/>
              </a:rPr>
              <a:t>292</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endParaRPr lang="en-US" sz="1600" dirty="0">
              <a:solidFill>
                <a:srgbClr val="FFFFFF"/>
              </a:solidFill>
              <a:latin typeface="+mj-lt"/>
              <a:ea typeface="+mj-ea"/>
              <a:cs typeface="+mj-cs"/>
              <a:sym typeface="Arial"/>
            </a:endParaRPr>
          </a:p>
        </p:txBody>
      </p:sp>
    </p:spTree>
    <p:extLst>
      <p:ext uri="{BB962C8B-B14F-4D97-AF65-F5344CB8AC3E}">
        <p14:creationId xmlns:p14="http://schemas.microsoft.com/office/powerpoint/2010/main" val="241049331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Google Shape;101;p20"/>
          <p:cNvSpPr txBox="1">
            <a:spLocks noGrp="1"/>
          </p:cNvSpPr>
          <p:nvPr>
            <p:ph type="title"/>
          </p:nvPr>
        </p:nvSpPr>
        <p:spPr>
          <a:xfrm>
            <a:off x="311699" y="213796"/>
            <a:ext cx="8520602" cy="572702"/>
          </a:xfrm>
          <a:prstGeom prst="rect">
            <a:avLst/>
          </a:prstGeom>
        </p:spPr>
        <p:txBody>
          <a:bodyPr/>
          <a:lstStyle>
            <a:lvl1pPr defTabSz="284606">
              <a:defRPr sz="2490"/>
            </a:lvl1pPr>
          </a:lstStyle>
          <a:p>
            <a:r>
              <a:t>Conclusion: Limitations</a:t>
            </a:r>
          </a:p>
        </p:txBody>
      </p:sp>
      <p:sp>
        <p:nvSpPr>
          <p:cNvPr id="173" name="Text Placeholder 2"/>
          <p:cNvSpPr txBox="1">
            <a:spLocks noGrp="1"/>
          </p:cNvSpPr>
          <p:nvPr>
            <p:ph type="body" idx="1"/>
          </p:nvPr>
        </p:nvSpPr>
        <p:spPr>
          <a:xfrm>
            <a:off x="0" y="1017724"/>
            <a:ext cx="8918090" cy="3991026"/>
          </a:xfrm>
          <a:prstGeom prst="rect">
            <a:avLst/>
          </a:prstGeom>
        </p:spPr>
        <p:txBody>
          <a:bodyPr/>
          <a:lstStyle/>
          <a:p>
            <a:pPr indent="-285750">
              <a:lnSpc>
                <a:spcPct val="150000"/>
              </a:lnSpc>
              <a:buSzPts val="1800"/>
              <a:buFont typeface="Arial"/>
              <a:buChar char="•"/>
              <a:defRPr sz="1800">
                <a:latin typeface="+mj-lt"/>
                <a:ea typeface="+mj-ea"/>
                <a:cs typeface="+mj-cs"/>
                <a:sym typeface="Arial"/>
              </a:defRPr>
            </a:pPr>
            <a:r>
              <a:rPr dirty="0"/>
              <a:t>Imbalanced data between "Basic" and “Luxury" </a:t>
            </a:r>
            <a:r>
              <a:rPr lang="en-US" dirty="0"/>
              <a:t>p</a:t>
            </a:r>
            <a:r>
              <a:rPr dirty="0"/>
              <a:t>roperties</a:t>
            </a:r>
          </a:p>
          <a:p>
            <a:pPr indent="-285750">
              <a:lnSpc>
                <a:spcPct val="150000"/>
              </a:lnSpc>
              <a:buSzPts val="1800"/>
              <a:buFont typeface="Arial"/>
              <a:buChar char="•"/>
              <a:defRPr sz="1800">
                <a:latin typeface="+mj-lt"/>
                <a:ea typeface="+mj-ea"/>
                <a:cs typeface="+mj-cs"/>
                <a:sym typeface="Arial"/>
              </a:defRPr>
            </a:pPr>
            <a:r>
              <a:rPr dirty="0"/>
              <a:t>Used synthetic data</a:t>
            </a:r>
          </a:p>
          <a:p>
            <a:pPr indent="-285750">
              <a:lnSpc>
                <a:spcPct val="150000"/>
              </a:lnSpc>
              <a:buSzPts val="1800"/>
              <a:buFont typeface="Arial"/>
              <a:buChar char="•"/>
              <a:defRPr sz="1800">
                <a:latin typeface="+mj-lt"/>
                <a:ea typeface="+mj-ea"/>
                <a:cs typeface="+mj-cs"/>
                <a:sym typeface="Arial"/>
              </a:defRPr>
            </a:pPr>
            <a:r>
              <a:rPr dirty="0"/>
              <a:t>Limited computing resources</a:t>
            </a:r>
          </a:p>
          <a:p>
            <a:pPr indent="-285750">
              <a:lnSpc>
                <a:spcPct val="150000"/>
              </a:lnSpc>
              <a:buSzPts val="1800"/>
              <a:buFont typeface="Arial"/>
              <a:buChar char="•"/>
              <a:defRPr sz="1800">
                <a:latin typeface="+mj-lt"/>
                <a:ea typeface="+mj-ea"/>
                <a:cs typeface="+mj-cs"/>
                <a:sym typeface="Arial"/>
              </a:defRPr>
            </a:pPr>
            <a:r>
              <a:rPr dirty="0"/>
              <a:t>Limited knowledge of </a:t>
            </a:r>
            <a:r>
              <a:rPr lang="en-US" dirty="0"/>
              <a:t>s</a:t>
            </a:r>
            <a:r>
              <a:rPr dirty="0"/>
              <a:t>takeholders </a:t>
            </a:r>
            <a:r>
              <a:rPr lang="en-US" dirty="0"/>
              <a:t>r</a:t>
            </a:r>
            <a:r>
              <a:rPr dirty="0"/>
              <a:t>equirements</a:t>
            </a:r>
          </a:p>
          <a:p>
            <a:pPr indent="-285750">
              <a:lnSpc>
                <a:spcPct val="150000"/>
              </a:lnSpc>
              <a:buSzPts val="1800"/>
              <a:buFont typeface="Arial"/>
              <a:buChar char="•"/>
              <a:defRPr sz="1800">
                <a:latin typeface="+mj-lt"/>
                <a:ea typeface="+mj-ea"/>
                <a:cs typeface="+mj-cs"/>
                <a:sym typeface="Arial"/>
              </a:defRPr>
            </a:pPr>
            <a:r>
              <a:rPr dirty="0"/>
              <a:t>No knowledge on the condition of property.</a:t>
            </a:r>
          </a:p>
          <a:p>
            <a:pPr marL="0" indent="114300">
              <a:lnSpc>
                <a:spcPct val="150000"/>
              </a:lnSpc>
              <a:buSzTx/>
              <a:buFont typeface="Wingdings 2"/>
              <a:buNone/>
            </a:pPr>
            <a:r>
              <a:rPr dirty="0"/>
              <a:t> </a:t>
            </a:r>
            <a:endParaRPr b="1" dirty="0"/>
          </a:p>
          <a:p>
            <a:pPr marL="0" indent="114300">
              <a:buSzTx/>
              <a:buFont typeface="Wingdings 2"/>
              <a:buNone/>
            </a:pPr>
            <a:r>
              <a:rPr dirty="0"/>
              <a:t> </a:t>
            </a:r>
          </a:p>
        </p:txBody>
      </p:sp>
    </p:spTree>
  </p:cSld>
  <p:clrMapOvr>
    <a:masterClrMapping/>
  </p:clrMapOvr>
  <p:transition spd="med"/>
</p:sld>
</file>

<file path=ppt/theme/theme1.xml><?xml version="1.0" encoding="utf-8"?>
<a:theme xmlns:a="http://schemas.openxmlformats.org/drawingml/2006/main" name="Quotable">
  <a:themeElements>
    <a:clrScheme name="Quotable">
      <a:dk1>
        <a:srgbClr val="000000"/>
      </a:dk1>
      <a:lt1>
        <a:srgbClr val="212121"/>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Quotable">
      <a:majorFont>
        <a:latin typeface="Arial"/>
        <a:ea typeface="Arial"/>
        <a:cs typeface="Arial"/>
      </a:majorFont>
      <a:minorFont>
        <a:latin typeface="Helvetica"/>
        <a:ea typeface="Helvetica"/>
        <a:cs typeface="Helvetica"/>
      </a:minorFont>
    </a:fontScheme>
    <a:fmtScheme name="Quotab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Quotable">
  <a:themeElements>
    <a:clrScheme name="Quotable">
      <a:dk1>
        <a:srgbClr val="000000"/>
      </a:dk1>
      <a:lt1>
        <a:srgbClr val="FFFFFF"/>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Quotable">
      <a:majorFont>
        <a:latin typeface="Arial"/>
        <a:ea typeface="Arial"/>
        <a:cs typeface="Arial"/>
      </a:majorFont>
      <a:minorFont>
        <a:latin typeface="Helvetica"/>
        <a:ea typeface="Helvetica"/>
        <a:cs typeface="Helvetica"/>
      </a:minorFont>
    </a:fontScheme>
    <a:fmtScheme name="Quotab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96</TotalTime>
  <Words>1339</Words>
  <Application>Microsoft Macintosh PowerPoint</Application>
  <PresentationFormat>On-screen Show (16:9)</PresentationFormat>
  <Paragraphs>135</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Helvetica Neue</vt:lpstr>
      <vt:lpstr>Wingdings 2</vt:lpstr>
      <vt:lpstr>Quotable</vt:lpstr>
      <vt:lpstr>Paris Real Estate Property Predictions </vt:lpstr>
      <vt:lpstr>Overview</vt:lpstr>
      <vt:lpstr>Agenda</vt:lpstr>
      <vt:lpstr>Business and  Data Understanding</vt:lpstr>
      <vt:lpstr>Distribution of Categorical Data</vt:lpstr>
      <vt:lpstr>Modeling</vt:lpstr>
      <vt:lpstr>Evaluation</vt:lpstr>
      <vt:lpstr>Best Model’s Prediction</vt:lpstr>
      <vt:lpstr>Conclusion: Limitations</vt:lpstr>
      <vt:lpstr>Conclusion: Recommendations</vt:lpstr>
      <vt:lpstr>Conclusion: Next Steps</vt:lpstr>
      <vt:lpstr>Thank You!  Email: dmvinedata@gmail.com GitHub: @dmvinedata LinkedIn: linkedin.com/in/deztanyjackson/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Paris Real Estate Property Predictions </dc:title>
  <cp:lastModifiedBy>Deztany Jackson</cp:lastModifiedBy>
  <cp:revision>7</cp:revision>
  <dcterms:modified xsi:type="dcterms:W3CDTF">2023-02-22T01:47:55Z</dcterms:modified>
</cp:coreProperties>
</file>