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2" r:id="rId6"/>
    <p:sldId id="260" r:id="rId7"/>
    <p:sldId id="261" r:id="rId8"/>
    <p:sldId id="267" r:id="rId9"/>
    <p:sldId id="263" r:id="rId10"/>
    <p:sldId id="264" r:id="rId11"/>
    <p:sldId id="265" r:id="rId12"/>
    <p:sldId id="266"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4CF"/>
          </a:solidFill>
        </a:fill>
      </a:tcStyle>
    </a:wholeTbl>
    <a:band2H>
      <a:tcTxStyle/>
      <a:tcStyle>
        <a:tcBdr/>
        <a:fill>
          <a:solidFill>
            <a:srgbClr val="FCF2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70"/>
  </p:normalViewPr>
  <p:slideViewPr>
    <p:cSldViewPr snapToGrid="0" snapToObjects="1" showGuides="1">
      <p:cViewPr varScale="1">
        <p:scale>
          <a:sx n="122" d="100"/>
          <a:sy n="122" d="100"/>
        </p:scale>
        <p:origin x="9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238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3" name="Title Text"/>
          <p:cNvSpPr txBox="1">
            <a:spLocks noGrp="1"/>
          </p:cNvSpPr>
          <p:nvPr>
            <p:ph type="title"/>
          </p:nvPr>
        </p:nvSpPr>
        <p:spPr>
          <a:xfrm>
            <a:off x="607501" y="1086860"/>
            <a:ext cx="7929000" cy="2228290"/>
          </a:xfrm>
          <a:prstGeom prst="rect">
            <a:avLst/>
          </a:prstGeom>
        </p:spPr>
        <p:txBody>
          <a:bodyPr/>
          <a:lstStyle>
            <a:lvl1pPr>
              <a:defRPr sz="4000"/>
            </a:lvl1pPr>
          </a:lstStyle>
          <a:p>
            <a:r>
              <a:t>Title Text</a:t>
            </a:r>
          </a:p>
        </p:txBody>
      </p:sp>
      <p:sp>
        <p:nvSpPr>
          <p:cNvPr id="14" name="Body Level One…"/>
          <p:cNvSpPr txBox="1">
            <a:spLocks noGrp="1"/>
          </p:cNvSpPr>
          <p:nvPr>
            <p:ph type="body" sz="quarter" idx="1"/>
          </p:nvPr>
        </p:nvSpPr>
        <p:spPr>
          <a:xfrm>
            <a:off x="607501" y="3960634"/>
            <a:ext cx="7929000" cy="3262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607499" y="3600450"/>
            <a:ext cx="7921065" cy="425054"/>
          </a:xfrm>
          <a:prstGeom prst="rect">
            <a:avLst/>
          </a:prstGeom>
        </p:spPr>
        <p:txBody>
          <a:bodyPr/>
          <a:lstStyle>
            <a:lvl1pPr>
              <a:defRPr sz="1800" b="0"/>
            </a:lvl1pPr>
          </a:lstStyle>
          <a:p>
            <a:r>
              <a:t>Title Text</a:t>
            </a:r>
          </a:p>
        </p:txBody>
      </p:sp>
      <p:sp>
        <p:nvSpPr>
          <p:cNvPr id="97" name="Picture Placeholder 14"/>
          <p:cNvSpPr>
            <a:spLocks noGrp="1"/>
          </p:cNvSpPr>
          <p:nvPr>
            <p:ph type="pic" idx="21"/>
          </p:nvPr>
        </p:nvSpPr>
        <p:spPr>
          <a:xfrm>
            <a:off x="0" y="0"/>
            <a:ext cx="9144000" cy="360045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607499" y="4025503"/>
            <a:ext cx="7921065"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473773" y="811091"/>
            <a:ext cx="4749313" cy="242939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07" name="Title Text"/>
          <p:cNvSpPr txBox="1">
            <a:spLocks noGrp="1"/>
          </p:cNvSpPr>
          <p:nvPr>
            <p:ph type="title"/>
          </p:nvPr>
        </p:nvSpPr>
        <p:spPr>
          <a:xfrm>
            <a:off x="638238" y="928877"/>
            <a:ext cx="4420382" cy="1984434"/>
          </a:xfrm>
          <a:prstGeom prst="rect">
            <a:avLst/>
          </a:prstGeom>
        </p:spPr>
        <p:txBody>
          <a:bodyPr/>
          <a:lstStyle>
            <a:lvl1pPr>
              <a:defRPr sz="3100"/>
            </a:lvl1pPr>
          </a:lstStyle>
          <a:p>
            <a:r>
              <a:t>Title Text</a:t>
            </a:r>
          </a:p>
        </p:txBody>
      </p:sp>
      <p:sp>
        <p:nvSpPr>
          <p:cNvPr id="108" name="Body Level One…"/>
          <p:cNvSpPr txBox="1">
            <a:spLocks noGrp="1"/>
          </p:cNvSpPr>
          <p:nvPr>
            <p:ph type="body" sz="quarter" idx="1"/>
          </p:nvPr>
        </p:nvSpPr>
        <p:spPr>
          <a:xfrm>
            <a:off x="639893" y="3332760"/>
            <a:ext cx="4418728" cy="5349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quarter" idx="21"/>
          </p:nvPr>
        </p:nvSpPr>
        <p:spPr>
          <a:xfrm>
            <a:off x="5680981" y="811091"/>
            <a:ext cx="2857502" cy="3056601"/>
          </a:xfrm>
          <a:prstGeom prst="rect">
            <a:avLst/>
          </a:prstGeom>
        </p:spPr>
        <p:txBody>
          <a:bodyPr anchor="t"/>
          <a:lstStyle/>
          <a:p>
            <a:pPr marL="0" indent="0">
              <a:buClrTx/>
              <a:buSzTx/>
              <a:buNone/>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855663" y="1714938"/>
            <a:ext cx="3671337" cy="1877980"/>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18" name="Title Text"/>
          <p:cNvSpPr txBox="1">
            <a:spLocks noGrp="1"/>
          </p:cNvSpPr>
          <p:nvPr>
            <p:ph type="title"/>
          </p:nvPr>
        </p:nvSpPr>
        <p:spPr>
          <a:xfrm>
            <a:off x="1017817" y="1826967"/>
            <a:ext cx="3286891" cy="1505843"/>
          </a:xfrm>
          <a:prstGeom prst="rect">
            <a:avLst/>
          </a:prstGeom>
        </p:spPr>
        <p:txBody>
          <a:bodyPr/>
          <a:lstStyle>
            <a:lvl1pPr>
              <a:defRPr sz="2400"/>
            </a:lvl1pPr>
          </a:lstStyle>
          <a:p>
            <a:r>
              <a:t>Title Text</a:t>
            </a:r>
          </a:p>
        </p:txBody>
      </p:sp>
      <p:sp>
        <p:nvSpPr>
          <p:cNvPr id="119" name="Body Level One…"/>
          <p:cNvSpPr txBox="1">
            <a:spLocks noGrp="1"/>
          </p:cNvSpPr>
          <p:nvPr>
            <p:ph type="body" sz="quarter" idx="1"/>
          </p:nvPr>
        </p:nvSpPr>
        <p:spPr>
          <a:xfrm>
            <a:off x="4616999" y="1714500"/>
            <a:ext cx="3660226" cy="1721644"/>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311699" y="445025"/>
            <a:ext cx="8520602" cy="572701"/>
          </a:xfrm>
          <a:prstGeom prst="rect">
            <a:avLst/>
          </a:prstGeom>
        </p:spPr>
        <p:txBody>
          <a:bodyPr lIns="91424" tIns="91424" rIns="91424" bIns="91424" anchor="t"/>
          <a:lstStyle/>
          <a:p>
            <a:r>
              <a:t>Title Text</a:t>
            </a:r>
          </a:p>
        </p:txBody>
      </p:sp>
      <p:sp>
        <p:nvSpPr>
          <p:cNvPr id="128" name="Body Level One…"/>
          <p:cNvSpPr txBox="1">
            <a:spLocks noGrp="1"/>
          </p:cNvSpPr>
          <p:nvPr>
            <p:ph type="body" idx="1"/>
          </p:nvPr>
        </p:nvSpPr>
        <p:spPr>
          <a:xfrm>
            <a:off x="311699" y="1152475"/>
            <a:ext cx="8520602" cy="3416400"/>
          </a:xfrm>
          <a:prstGeom prst="rect">
            <a:avLst/>
          </a:prstGeom>
        </p:spPr>
        <p:txBody>
          <a:bodyPr lIns="91424" tIns="91424" rIns="91424" bIns="91424" anchor="t"/>
          <a:lstStyle>
            <a:lvl1pPr marL="457200" indent="-342900">
              <a:spcBef>
                <a:spcPts val="0"/>
              </a:spcBef>
              <a:buSzPts val="1300"/>
              <a:buChar char="●"/>
            </a:lvl1pPr>
            <a:lvl2pPr marL="940858" indent="-343958">
              <a:spcBef>
                <a:spcPts val="0"/>
              </a:spcBef>
              <a:buSzPts val="1300"/>
              <a:buChar char="○"/>
            </a:lvl2pPr>
            <a:lvl3pPr marL="1466850" indent="-412750">
              <a:spcBef>
                <a:spcPts val="0"/>
              </a:spcBef>
              <a:buSzPts val="1300"/>
              <a:buChar char="■"/>
            </a:lvl3pPr>
            <a:lvl4pPr marL="1969911" indent="-458611">
              <a:spcBef>
                <a:spcPts val="0"/>
              </a:spcBef>
              <a:buSzPts val="1300"/>
              <a:buChar char="●"/>
            </a:lvl4pPr>
            <a:lvl5pPr marL="2427111" indent="-458611">
              <a:spcBef>
                <a:spcPts val="0"/>
              </a:spcBef>
              <a:buSzPts val="1300"/>
              <a:buChar cha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rgbClr val="636363"/>
        </a:solidFill>
        <a:effectLst/>
      </p:bgPr>
    </p:bg>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490250" y="526349"/>
            <a:ext cx="5797501" cy="4090801"/>
          </a:xfrm>
          <a:prstGeom prst="rect">
            <a:avLst/>
          </a:prstGeom>
        </p:spPr>
        <p:txBody>
          <a:bodyPr lIns="91424" tIns="91424" rIns="91424" bIns="91424" anchor="ctr"/>
          <a:lstStyle>
            <a:lvl1pPr>
              <a:defRPr sz="4800"/>
            </a:lvl1pPr>
          </a:lstStyle>
          <a:p>
            <a:r>
              <a:t>Title Text</a:t>
            </a:r>
          </a:p>
        </p:txBody>
      </p:sp>
      <p:sp>
        <p:nvSpPr>
          <p:cNvPr id="137"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614033" y="1666716"/>
            <a:ext cx="7915932" cy="272738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8"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32" name="Title Text"/>
          <p:cNvSpPr txBox="1">
            <a:spLocks noGrp="1"/>
          </p:cNvSpPr>
          <p:nvPr>
            <p:ph type="title"/>
          </p:nvPr>
        </p:nvSpPr>
        <p:spPr>
          <a:xfrm>
            <a:off x="607499" y="2213547"/>
            <a:ext cx="7921065" cy="1101601"/>
          </a:xfrm>
          <a:prstGeom prst="rect">
            <a:avLst/>
          </a:prstGeom>
        </p:spPr>
        <p:txBody>
          <a:bodyPr/>
          <a:lstStyle>
            <a:lvl1pPr algn="r">
              <a:defRPr sz="3600"/>
            </a:lvl1pPr>
          </a:lstStyle>
          <a:p>
            <a:r>
              <a:t>Title Text</a:t>
            </a:r>
          </a:p>
        </p:txBody>
      </p:sp>
      <p:sp>
        <p:nvSpPr>
          <p:cNvPr id="33" name="Body Level One…"/>
          <p:cNvSpPr txBox="1">
            <a:spLocks noGrp="1"/>
          </p:cNvSpPr>
          <p:nvPr>
            <p:ph type="body" sz="quarter" idx="1"/>
          </p:nvPr>
        </p:nvSpPr>
        <p:spPr>
          <a:xfrm>
            <a:off x="607499" y="3960900"/>
            <a:ext cx="7921065" cy="325467"/>
          </a:xfrm>
          <a:prstGeom prst="rect">
            <a:avLst/>
          </a:prstGeom>
        </p:spPr>
        <p:txBody>
          <a:bodyPr anchor="t"/>
          <a:lstStyle>
            <a:lvl1pPr marL="0" indent="0" algn="r">
              <a:buClrTx/>
              <a:buSzTx/>
              <a:buNone/>
            </a:lvl1pPr>
            <a:lvl2pPr marL="0" indent="342900" algn="r">
              <a:buClrTx/>
              <a:buSzTx/>
              <a:buNone/>
            </a:lvl2pPr>
            <a:lvl3pPr marL="0" indent="685800" algn="r">
              <a:buClrTx/>
              <a:buSzTx/>
              <a:buNone/>
            </a:lvl3pPr>
            <a:lvl4pPr marL="0" indent="1028700" algn="r">
              <a:buClrTx/>
              <a:buSzTx/>
              <a:buNone/>
            </a:lvl4pPr>
            <a:lvl5pPr marL="0" indent="13716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614033" y="1666716"/>
            <a:ext cx="3889406" cy="27290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611045" y="1631156"/>
            <a:ext cx="3892395" cy="432198"/>
          </a:xfrm>
          <a:prstGeom prst="rect">
            <a:avLst/>
          </a:prstGeom>
        </p:spPr>
        <p:txBody>
          <a:bodyPr anchor="b"/>
          <a:lstStyle>
            <a:lvl1pPr marL="0" indent="0" algn="ctr">
              <a:buClrTx/>
              <a:buSzTx/>
              <a:buNone/>
              <a:defRPr sz="1500"/>
            </a:lvl1pPr>
            <a:lvl2pPr marL="0" indent="342900" algn="ctr">
              <a:buClrTx/>
              <a:buSzTx/>
              <a:buNone/>
              <a:defRPr sz="1500"/>
            </a:lvl2pPr>
            <a:lvl3pPr marL="0" indent="685800" algn="ctr">
              <a:buClrTx/>
              <a:buSzTx/>
              <a:buNone/>
              <a:defRPr sz="1500"/>
            </a:lvl3pPr>
            <a:lvl4pPr marL="0" indent="1028700" algn="ctr">
              <a:buClrTx/>
              <a:buSzTx/>
              <a:buNone/>
              <a:defRPr sz="1500"/>
            </a:lvl4pPr>
            <a:lvl5pPr marL="0" indent="1371600" algn="ctr">
              <a:buClrTx/>
              <a:buSzTx/>
              <a:buNone/>
              <a:defRPr sz="15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4640562" y="1631156"/>
            <a:ext cx="3895938" cy="432198"/>
          </a:xfrm>
          <a:prstGeom prst="rect">
            <a:avLst/>
          </a:prstGeom>
        </p:spPr>
        <p:txBody>
          <a:bodyPr anchor="b"/>
          <a:lstStyle/>
          <a:p>
            <a:pPr marL="0" indent="0" algn="ctr">
              <a:buClrTx/>
              <a:buSzTx/>
              <a:buNone/>
              <a:defRPr sz="15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804863" y="334566"/>
            <a:ext cx="2660651" cy="1360988"/>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76" name="Title Text"/>
          <p:cNvSpPr txBox="1">
            <a:spLocks noGrp="1"/>
          </p:cNvSpPr>
          <p:nvPr>
            <p:ph type="title"/>
          </p:nvPr>
        </p:nvSpPr>
        <p:spPr>
          <a:xfrm>
            <a:off x="804864" y="334565"/>
            <a:ext cx="2660651" cy="1213799"/>
          </a:xfrm>
          <a:prstGeom prst="rect">
            <a:avLst/>
          </a:prstGeom>
        </p:spPr>
        <p:txBody>
          <a:bodyPr/>
          <a:lstStyle>
            <a:lvl1pPr>
              <a:defRPr sz="1500"/>
            </a:lvl1pPr>
          </a:lstStyle>
          <a:p>
            <a:r>
              <a:t>Title Text</a:t>
            </a:r>
          </a:p>
        </p:txBody>
      </p:sp>
      <p:sp>
        <p:nvSpPr>
          <p:cNvPr id="77" name="Body Level One…"/>
          <p:cNvSpPr txBox="1">
            <a:spLocks noGrp="1"/>
          </p:cNvSpPr>
          <p:nvPr>
            <p:ph type="body" idx="1"/>
          </p:nvPr>
        </p:nvSpPr>
        <p:spPr>
          <a:xfrm>
            <a:off x="3641725" y="334567"/>
            <a:ext cx="4689475" cy="40612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804864" y="1695554"/>
            <a:ext cx="2660651" cy="2700234"/>
          </a:xfrm>
          <a:prstGeom prst="rect">
            <a:avLst/>
          </a:prstGeom>
        </p:spPr>
        <p:txBody>
          <a:bodyPr/>
          <a:lstStyle/>
          <a:p>
            <a:pPr marL="0" indent="0">
              <a:buClrTx/>
              <a:buSzTx/>
              <a:buNone/>
              <a:defRPr sz="10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611045" y="545641"/>
            <a:ext cx="3639742" cy="1212873"/>
          </a:xfrm>
          <a:prstGeom prst="rect">
            <a:avLst/>
          </a:prstGeom>
        </p:spPr>
        <p:txBody>
          <a:bodyPr/>
          <a:lstStyle>
            <a:lvl1pPr>
              <a:defRPr sz="1800" b="0"/>
            </a:lvl1pPr>
          </a:lstStyle>
          <a:p>
            <a:r>
              <a:t>Title Text</a:t>
            </a:r>
          </a:p>
        </p:txBody>
      </p:sp>
      <p:sp>
        <p:nvSpPr>
          <p:cNvPr id="87" name="Picture Placeholder 11"/>
          <p:cNvSpPr>
            <a:spLocks noGrp="1"/>
          </p:cNvSpPr>
          <p:nvPr>
            <p:ph type="pic" idx="21"/>
          </p:nvPr>
        </p:nvSpPr>
        <p:spPr>
          <a:xfrm>
            <a:off x="4573587" y="0"/>
            <a:ext cx="4570414" cy="51435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half" idx="1"/>
          </p:nvPr>
        </p:nvSpPr>
        <p:spPr>
          <a:xfrm>
            <a:off x="611045" y="1758513"/>
            <a:ext cx="3639742" cy="2637274"/>
          </a:xfrm>
          <a:prstGeom prst="rect">
            <a:avLst/>
          </a:prstGeom>
        </p:spPr>
        <p:txBody>
          <a:bodyPr anchor="t"/>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4197438" y="4573598"/>
            <a:ext cx="246195" cy="23126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9144001" cy="16394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6"/>
          </a:blipFill>
          <a:ln cap="rnd">
            <a:solidFill>
              <a:schemeClr val="accent1"/>
            </a:solidFill>
          </a:ln>
        </p:spPr>
        <p:txBody>
          <a:bodyPr lIns="45719" rIns="45719"/>
          <a:lstStyle/>
          <a:p>
            <a:pPr>
              <a:defRPr>
                <a:latin typeface="+mj-lt"/>
                <a:ea typeface="+mj-ea"/>
                <a:cs typeface="+mj-cs"/>
                <a:sym typeface="Arial"/>
              </a:defRPr>
            </a:pPr>
            <a:endParaRPr/>
          </a:p>
        </p:txBody>
      </p:sp>
      <p:sp>
        <p:nvSpPr>
          <p:cNvPr id="3" name="Title Text"/>
          <p:cNvSpPr txBox="1">
            <a:spLocks noGrp="1"/>
          </p:cNvSpPr>
          <p:nvPr>
            <p:ph type="title"/>
          </p:nvPr>
        </p:nvSpPr>
        <p:spPr>
          <a:xfrm>
            <a:off x="607499" y="335391"/>
            <a:ext cx="7929000" cy="727838"/>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063228"/>
            <a:ext cx="8229600" cy="3668315"/>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59171" y="4573598"/>
            <a:ext cx="246195" cy="231269"/>
          </a:xfrm>
          <a:prstGeom prst="rect">
            <a:avLst/>
          </a:prstGeom>
          <a:ln w="12700">
            <a:miter lim="400000"/>
          </a:ln>
        </p:spPr>
        <p:txBody>
          <a:bodyPr wrap="none" lIns="10800" tIns="10800" rIns="10800" bIns="10800" anchor="b">
            <a:spAutoFit/>
          </a:bodyPr>
          <a:lstStyle>
            <a:lvl1pPr algn="r">
              <a:defRPr sz="1500">
                <a:solidFill>
                  <a:schemeClr val="accent1"/>
                </a:solidFill>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1pPr>
      <a:lvl2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2pPr>
      <a:lvl3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3pPr>
      <a:lvl4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4pPr>
      <a:lvl5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5pPr>
      <a:lvl6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6pPr>
      <a:lvl7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7pPr>
      <a:lvl8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8pPr>
      <a:lvl9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9pPr>
    </p:titleStyle>
    <p:bodyStyle>
      <a:lvl1pPr marL="257175" marR="0" indent="-25717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1pPr>
      <a:lvl2pPr marL="575072" marR="0" indent="-232172"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2pPr>
      <a:lvl3pPr marL="908685" marR="0" indent="-22288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3pPr>
      <a:lvl4pPr marL="12763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4pPr>
      <a:lvl5pPr marL="16192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5pPr>
      <a:lvl6pPr marL="18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6pPr>
      <a:lvl7pPr marL="21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7pPr>
      <a:lvl8pPr marL="24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8pPr>
      <a:lvl9pPr marL="27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linkedin.com/in/deztany-jackson-b9b58717"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59;p13"/>
          <p:cNvSpPr txBox="1">
            <a:spLocks noGrp="1"/>
          </p:cNvSpPr>
          <p:nvPr>
            <p:ph type="ctrTitle"/>
          </p:nvPr>
        </p:nvSpPr>
        <p:spPr>
          <a:xfrm>
            <a:off x="607500" y="181596"/>
            <a:ext cx="7929000" cy="1872769"/>
          </a:xfrm>
          <a:prstGeom prst="rect">
            <a:avLst/>
          </a:prstGeom>
        </p:spPr>
        <p:txBody>
          <a:bodyPr lIns="91424" tIns="91424" rIns="91424" bIns="91424"/>
          <a:lstStyle/>
          <a:p>
            <a:pPr algn="ctr">
              <a:defRPr sz="3600">
                <a:latin typeface="+mj-lt"/>
                <a:ea typeface="+mj-ea"/>
                <a:cs typeface="+mj-cs"/>
                <a:sym typeface="Arial"/>
              </a:defRPr>
            </a:pPr>
            <a:r>
              <a:t>Paris Real Estate Property</a:t>
            </a:r>
          </a:p>
          <a:p>
            <a:pPr algn="ctr">
              <a:defRPr sz="3600">
                <a:latin typeface="+mj-lt"/>
                <a:ea typeface="+mj-ea"/>
                <a:cs typeface="+mj-cs"/>
                <a:sym typeface="Arial"/>
              </a:defRPr>
            </a:pPr>
            <a:r>
              <a:t>Predictions</a:t>
            </a:r>
            <a:br/>
            <a:endParaRPr/>
          </a:p>
        </p:txBody>
      </p:sp>
      <p:sp>
        <p:nvSpPr>
          <p:cNvPr id="147" name="Google Shape;60;p13"/>
          <p:cNvSpPr txBox="1">
            <a:spLocks noGrp="1"/>
          </p:cNvSpPr>
          <p:nvPr>
            <p:ph type="subTitle" sz="quarter" idx="1"/>
          </p:nvPr>
        </p:nvSpPr>
        <p:spPr>
          <a:xfrm>
            <a:off x="416115" y="4003164"/>
            <a:ext cx="7928999" cy="845283"/>
          </a:xfrm>
          <a:prstGeom prst="rect">
            <a:avLst/>
          </a:prstGeom>
        </p:spPr>
        <p:txBody>
          <a:bodyPr lIns="91424" tIns="91424" rIns="91424" bIns="91424">
            <a:normAutofit lnSpcReduction="10000"/>
          </a:bodyPr>
          <a:lstStyle/>
          <a:p>
            <a:pPr defTabSz="246888">
              <a:spcBef>
                <a:spcPts val="0"/>
              </a:spcBef>
              <a:defRPr sz="936">
                <a:latin typeface="+mj-lt"/>
                <a:ea typeface="+mj-ea"/>
                <a:cs typeface="+mj-cs"/>
                <a:sym typeface="Arial"/>
              </a:defRPr>
            </a:pPr>
            <a:r>
              <a:t>Deztany Jackson</a:t>
            </a:r>
          </a:p>
          <a:p>
            <a:pPr defTabSz="246888">
              <a:spcBef>
                <a:spcPts val="0"/>
              </a:spcBef>
              <a:defRPr sz="936">
                <a:latin typeface="+mj-lt"/>
                <a:ea typeface="+mj-ea"/>
                <a:cs typeface="+mj-cs"/>
                <a:sym typeface="Arial"/>
              </a:defRPr>
            </a:pPr>
            <a:r>
              <a:t>Data Science Flex</a:t>
            </a:r>
          </a:p>
          <a:p>
            <a:pPr defTabSz="246888">
              <a:spcBef>
                <a:spcPts val="0"/>
              </a:spcBef>
              <a:defRPr sz="936">
                <a:latin typeface="+mj-lt"/>
                <a:ea typeface="+mj-ea"/>
                <a:cs typeface="+mj-cs"/>
                <a:sym typeface="Arial"/>
              </a:defRPr>
            </a:pPr>
            <a:r>
              <a:t>Phase 3 Project</a:t>
            </a:r>
          </a:p>
          <a:p>
            <a:pPr defTabSz="246888">
              <a:spcBef>
                <a:spcPts val="0"/>
              </a:spcBef>
              <a:defRPr sz="936">
                <a:latin typeface="+mj-lt"/>
                <a:ea typeface="+mj-ea"/>
                <a:cs typeface="+mj-cs"/>
                <a:sym typeface="Arial"/>
              </a:defRPr>
            </a:pPr>
            <a:r>
              <a:t>February 24, 2023</a:t>
            </a:r>
            <a:br/>
            <a:endParaRPr/>
          </a:p>
        </p:txBody>
      </p:sp>
      <p:pic>
        <p:nvPicPr>
          <p:cNvPr id="148" name="paris_image.jpg" descr="paris_image.jpg"/>
          <p:cNvPicPr>
            <a:picLocks noChangeAspect="1"/>
          </p:cNvPicPr>
          <p:nvPr/>
        </p:nvPicPr>
        <p:blipFill>
          <a:blip r:embed="rId2">
            <a:extLst/>
          </a:blip>
          <a:stretch>
            <a:fillRect/>
          </a:stretch>
        </p:blipFill>
        <p:spPr>
          <a:xfrm>
            <a:off x="2413339" y="1810437"/>
            <a:ext cx="4317322" cy="172693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01;p20"/>
          <p:cNvSpPr txBox="1">
            <a:spLocks noGrp="1"/>
          </p:cNvSpPr>
          <p:nvPr>
            <p:ph type="title"/>
          </p:nvPr>
        </p:nvSpPr>
        <p:spPr>
          <a:xfrm>
            <a:off x="311699" y="213797"/>
            <a:ext cx="8520602" cy="572701"/>
          </a:xfrm>
          <a:prstGeom prst="rect">
            <a:avLst/>
          </a:prstGeom>
        </p:spPr>
        <p:txBody>
          <a:bodyPr/>
          <a:lstStyle>
            <a:lvl1pPr defTabSz="284606">
              <a:defRPr sz="2490"/>
            </a:lvl1pPr>
          </a:lstStyle>
          <a:p>
            <a:r>
              <a:t>Conclusion: Recommendations</a:t>
            </a:r>
          </a:p>
        </p:txBody>
      </p:sp>
      <p:sp>
        <p:nvSpPr>
          <p:cNvPr id="178" name="Text Placeholder 2"/>
          <p:cNvSpPr txBox="1">
            <a:spLocks noGrp="1"/>
          </p:cNvSpPr>
          <p:nvPr>
            <p:ph type="body" idx="1"/>
          </p:nvPr>
        </p:nvSpPr>
        <p:spPr>
          <a:xfrm>
            <a:off x="0" y="576237"/>
            <a:ext cx="9144000" cy="3991026"/>
          </a:xfrm>
          <a:prstGeom prst="rect">
            <a:avLst/>
          </a:prstGeom>
        </p:spPr>
        <p:txBody>
          <a:bodyPr>
            <a:normAutofit/>
          </a:bodyPr>
          <a:lstStyle/>
          <a:p>
            <a:pPr marL="374904" indent="-234315" defTabSz="281177">
              <a:lnSpc>
                <a:spcPct val="150000"/>
              </a:lnSpc>
              <a:buSzPts val="1400"/>
              <a:buFont typeface="Arial"/>
              <a:buChar char="•"/>
              <a:defRPr sz="1476">
                <a:latin typeface="+mj-lt"/>
                <a:ea typeface="+mj-ea"/>
                <a:cs typeface="+mj-cs"/>
                <a:sym typeface="Arial"/>
              </a:defRPr>
            </a:pPr>
            <a:endParaRPr dirty="0"/>
          </a:p>
          <a:p>
            <a:pPr marL="374904" indent="-234315" defTabSz="281177">
              <a:lnSpc>
                <a:spcPct val="150000"/>
              </a:lnSpc>
              <a:buSzPts val="1400"/>
              <a:buFont typeface="Arial"/>
              <a:buChar char="•"/>
              <a:defRPr sz="1476">
                <a:latin typeface="+mj-lt"/>
                <a:ea typeface="+mj-ea"/>
                <a:cs typeface="+mj-cs"/>
                <a:sym typeface="Arial"/>
              </a:defRPr>
            </a:pPr>
            <a:r>
              <a:rPr sz="1800" dirty="0"/>
              <a:t>Recommend using the "best" model </a:t>
            </a:r>
            <a:r>
              <a:rPr lang="en-US" sz="1800" dirty="0"/>
              <a:t>for a small  </a:t>
            </a:r>
            <a:r>
              <a:rPr sz="1800" dirty="0"/>
              <a:t>list of "Luxury" property listings</a:t>
            </a:r>
            <a:endParaRPr lang="en-US" sz="1800" dirty="0"/>
          </a:p>
          <a:p>
            <a:pPr marL="374904" indent="-234315" defTabSz="281177">
              <a:lnSpc>
                <a:spcPct val="150000"/>
              </a:lnSpc>
              <a:buSzPts val="1400"/>
              <a:buFont typeface="Arial"/>
              <a:buChar char="•"/>
              <a:defRPr sz="1476">
                <a:latin typeface="+mj-lt"/>
                <a:ea typeface="+mj-ea"/>
                <a:cs typeface="+mj-cs"/>
                <a:sym typeface="Arial"/>
              </a:defRPr>
            </a:pPr>
            <a:r>
              <a:rPr sz="1800" dirty="0"/>
              <a:t>Recommend looking </a:t>
            </a:r>
            <a:r>
              <a:rPr lang="en-US" sz="1800" dirty="0"/>
              <a:t>any </a:t>
            </a:r>
            <a:r>
              <a:rPr sz="1800" dirty="0"/>
              <a:t>property that has a yard, pool and increased guess rooms.</a:t>
            </a:r>
          </a:p>
          <a:p>
            <a:pPr marL="374904" indent="-234315" defTabSz="281177">
              <a:lnSpc>
                <a:spcPct val="150000"/>
              </a:lnSpc>
              <a:buSzPts val="1400"/>
              <a:buFont typeface="Arial"/>
              <a:buChar char="•"/>
              <a:defRPr sz="1476">
                <a:latin typeface="+mj-lt"/>
                <a:ea typeface="+mj-ea"/>
                <a:cs typeface="+mj-cs"/>
                <a:sym typeface="Arial"/>
              </a:defRPr>
            </a:pPr>
            <a:r>
              <a:rPr sz="1800" dirty="0"/>
              <a:t>Recommend not using </a:t>
            </a:r>
            <a:r>
              <a:rPr lang="en-US" sz="1800" dirty="0">
                <a:sym typeface="Arial"/>
              </a:rPr>
              <a:t>"best" model </a:t>
            </a:r>
            <a:r>
              <a:rPr lang="en-US" sz="1800" dirty="0"/>
              <a:t>for initial, not all searches</a:t>
            </a:r>
          </a:p>
          <a:p>
            <a:pPr marL="374904" indent="-234315" defTabSz="281177">
              <a:lnSpc>
                <a:spcPct val="150000"/>
              </a:lnSpc>
              <a:buSzPts val="1400"/>
              <a:buFont typeface="Arial"/>
              <a:buChar char="•"/>
              <a:defRPr sz="1476">
                <a:latin typeface="+mj-lt"/>
                <a:ea typeface="+mj-ea"/>
                <a:cs typeface="+mj-cs"/>
                <a:sym typeface="Arial"/>
              </a:defRPr>
            </a:pPr>
            <a:r>
              <a:rPr sz="1800" dirty="0"/>
              <a:t>Recommend identifying criteria requirements for top features</a:t>
            </a:r>
          </a:p>
          <a:p>
            <a:pPr marL="374904" indent="-234315" defTabSz="281177">
              <a:lnSpc>
                <a:spcPct val="150000"/>
              </a:lnSpc>
              <a:buSzPts val="1400"/>
              <a:buFont typeface="Arial"/>
              <a:buChar char="•"/>
              <a:defRPr sz="1476">
                <a:latin typeface="+mj-lt"/>
                <a:ea typeface="+mj-ea"/>
                <a:cs typeface="+mj-cs"/>
                <a:sym typeface="Arial"/>
              </a:defRPr>
            </a:pPr>
            <a:r>
              <a:rPr sz="1800" dirty="0"/>
              <a:t>Recommend </a:t>
            </a:r>
            <a:r>
              <a:rPr lang="en-US" sz="1800" dirty="0"/>
              <a:t> new modeling with more than two classification values</a:t>
            </a:r>
            <a:r>
              <a:rPr sz="1800" dirty="0"/>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01;p20"/>
          <p:cNvSpPr txBox="1">
            <a:spLocks noGrp="1"/>
          </p:cNvSpPr>
          <p:nvPr>
            <p:ph type="title"/>
          </p:nvPr>
        </p:nvSpPr>
        <p:spPr>
          <a:xfrm>
            <a:off x="-1" y="-1"/>
            <a:ext cx="8520602" cy="572702"/>
          </a:xfrm>
          <a:prstGeom prst="rect">
            <a:avLst/>
          </a:prstGeom>
        </p:spPr>
        <p:txBody>
          <a:bodyPr/>
          <a:lstStyle>
            <a:lvl1pPr defTabSz="284606">
              <a:defRPr sz="2490"/>
            </a:lvl1pPr>
          </a:lstStyle>
          <a:p>
            <a:r>
              <a:t>Conclusion: Next Steps</a:t>
            </a:r>
          </a:p>
        </p:txBody>
      </p:sp>
      <p:sp>
        <p:nvSpPr>
          <p:cNvPr id="183" name="Text Placeholder 2"/>
          <p:cNvSpPr txBox="1">
            <a:spLocks noGrp="1"/>
          </p:cNvSpPr>
          <p:nvPr>
            <p:ph type="body" idx="1"/>
          </p:nvPr>
        </p:nvSpPr>
        <p:spPr>
          <a:xfrm>
            <a:off x="0" y="478107"/>
            <a:ext cx="9144000" cy="4510717"/>
          </a:xfrm>
          <a:prstGeom prst="rect">
            <a:avLst/>
          </a:prstGeom>
        </p:spPr>
        <p:txBody>
          <a:bodyPr/>
          <a:lstStyle/>
          <a:p>
            <a:pPr indent="-285750">
              <a:buSzPts val="1500"/>
              <a:buFont typeface="Arial"/>
              <a:buChar char="•"/>
              <a:defRPr sz="1500" b="1">
                <a:latin typeface="+mj-lt"/>
                <a:ea typeface="+mj-ea"/>
                <a:cs typeface="+mj-cs"/>
                <a:sym typeface="Arial"/>
              </a:defRPr>
            </a:pPr>
            <a:endParaRPr dirty="0"/>
          </a:p>
          <a:p>
            <a:pPr indent="-285750">
              <a:buSzPts val="1500"/>
              <a:buFont typeface="Arial"/>
              <a:buChar char="•"/>
              <a:defRPr sz="1500" b="1">
                <a:solidFill>
                  <a:schemeClr val="accent4"/>
                </a:solidFill>
                <a:latin typeface="+mj-lt"/>
                <a:ea typeface="+mj-ea"/>
                <a:cs typeface="+mj-cs"/>
                <a:sym typeface="Arial"/>
              </a:defRPr>
            </a:pPr>
            <a:r>
              <a:rPr lang="en-US" sz="1800" dirty="0"/>
              <a:t>Refine and Iterate more models for higher precision and accuracy scores</a:t>
            </a:r>
            <a:endParaRPr sz="1800" dirty="0"/>
          </a:p>
          <a:p>
            <a:pPr marL="914400" lvl="1" indent="-285750">
              <a:buSzPts val="1500"/>
              <a:buFont typeface="Arial"/>
              <a:buChar char="•"/>
              <a:defRPr sz="1500">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lang="en-US" sz="1800" dirty="0"/>
              <a:t>Gather more real data on “Luxury” property</a:t>
            </a:r>
            <a:endParaRPr sz="1800" dirty="0"/>
          </a:p>
          <a:p>
            <a:pPr indent="-285750">
              <a:buSzPts val="1500"/>
              <a:buFont typeface="Arial"/>
              <a:buChar char="•"/>
              <a:defRPr sz="1500" b="1">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sz="1800" dirty="0"/>
              <a:t>Increase consultation with the data scientist/analyst to improve our domain knowledge</a:t>
            </a:r>
            <a:r>
              <a:rPr lang="en-US" sz="1800" dirty="0"/>
              <a:t> and </a:t>
            </a:r>
            <a:r>
              <a:rPr lang="en-US" sz="1800"/>
              <a:t>more specific </a:t>
            </a:r>
            <a:r>
              <a:rPr lang="en-US" sz="1800" dirty="0"/>
              <a:t>feature </a:t>
            </a:r>
            <a:r>
              <a:rPr lang="en-US" sz="1800"/>
              <a:t>criteria </a:t>
            </a:r>
            <a:r>
              <a:rPr sz="1800"/>
              <a:t> </a:t>
            </a:r>
            <a:endParaRPr sz="18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2FFF8"/>
            </a:gs>
            <a:gs pos="30000">
              <a:srgbClr val="00D6CA"/>
            </a:gs>
            <a:gs pos="78000">
              <a:srgbClr val="007770"/>
            </a:gs>
          </a:gsLst>
          <a:path path="circle">
            <a:fillToRect l="50000" t="50000" r="50000" b="50000"/>
          </a:path>
        </a:gradFill>
        <a:effectLst/>
      </p:bgPr>
    </p:bg>
    <p:spTree>
      <p:nvGrpSpPr>
        <p:cNvPr id="1" name=""/>
        <p:cNvGrpSpPr/>
        <p:nvPr/>
      </p:nvGrpSpPr>
      <p:grpSpPr>
        <a:xfrm>
          <a:off x="0" y="0"/>
          <a:ext cx="0" cy="0"/>
          <a:chOff x="0" y="0"/>
          <a:chExt cx="0" cy="0"/>
        </a:xfrm>
      </p:grpSpPr>
      <p:sp>
        <p:nvSpPr>
          <p:cNvPr id="185" name="Google Shape;107;p21"/>
          <p:cNvSpPr txBox="1">
            <a:spLocks noGrp="1"/>
          </p:cNvSpPr>
          <p:nvPr>
            <p:ph type="title"/>
          </p:nvPr>
        </p:nvSpPr>
        <p:spPr>
          <a:xfrm>
            <a:off x="490249" y="526350"/>
            <a:ext cx="7715402" cy="4090800"/>
          </a:xfrm>
          <a:prstGeom prst="rect">
            <a:avLst/>
          </a:prstGeom>
        </p:spPr>
        <p:txBody>
          <a:bodyPr/>
          <a:lstStyle/>
          <a:p>
            <a:r>
              <a:t>Thank You!</a:t>
            </a:r>
          </a:p>
          <a:p>
            <a:pPr>
              <a:defRPr sz="2000"/>
            </a:pPr>
            <a:endParaRPr/>
          </a:p>
          <a:p>
            <a:pPr>
              <a:defRPr sz="2000"/>
            </a:pPr>
            <a:r>
              <a:t>Email</a:t>
            </a:r>
            <a:r>
              <a:rPr>
                <a:solidFill>
                  <a:srgbClr val="FFFFFF"/>
                </a:solidFill>
              </a:rPr>
              <a:t>: </a:t>
            </a:r>
            <a:r>
              <a:rPr u="sng">
                <a:solidFill>
                  <a:srgbClr val="FFFFFF"/>
                </a:solidFill>
              </a:rPr>
              <a:t>dmvinedata@gmail.com</a:t>
            </a:r>
            <a:endParaRPr>
              <a:solidFill>
                <a:srgbClr val="FFFFFF"/>
              </a:solidFill>
            </a:endParaRPr>
          </a:p>
          <a:p>
            <a:pPr>
              <a:defRPr sz="2000">
                <a:solidFill>
                  <a:srgbClr val="FFFFFF"/>
                </a:solidFill>
              </a:defRPr>
            </a:pPr>
            <a:r>
              <a:t>GitHub: @dmvinedata</a:t>
            </a:r>
          </a:p>
          <a:p>
            <a:pPr>
              <a:defRPr sz="2000">
                <a:solidFill>
                  <a:srgbClr val="FFFFFF"/>
                </a:solidFill>
              </a:defRPr>
            </a:pPr>
            <a:r>
              <a:t>LinkedIn: </a:t>
            </a:r>
            <a:r>
              <a:rPr u="sng">
                <a:solidFill>
                  <a:srgbClr val="8F8F8F"/>
                </a:solidFill>
                <a:uFill>
                  <a:solidFill>
                    <a:srgbClr val="8F8F8F"/>
                  </a:solidFill>
                </a:uFill>
                <a:hlinkClick r:id="rId2"/>
              </a:rPr>
              <a:t>linkedin.com/in/deztanyjackson/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65;p14"/>
          <p:cNvSpPr txBox="1">
            <a:spLocks noGrp="1"/>
          </p:cNvSpPr>
          <p:nvPr>
            <p:ph type="title"/>
          </p:nvPr>
        </p:nvSpPr>
        <p:spPr>
          <a:xfrm>
            <a:off x="311699" y="445025"/>
            <a:ext cx="8520602" cy="572701"/>
          </a:xfrm>
          <a:prstGeom prst="rect">
            <a:avLst/>
          </a:prstGeom>
        </p:spPr>
        <p:txBody>
          <a:bodyPr/>
          <a:lstStyle>
            <a:lvl1pPr defTabSz="284606">
              <a:defRPr sz="2490"/>
            </a:lvl1pPr>
          </a:lstStyle>
          <a:p>
            <a:r>
              <a:t>Overview</a:t>
            </a:r>
          </a:p>
        </p:txBody>
      </p:sp>
      <p:sp>
        <p:nvSpPr>
          <p:cNvPr id="151" name="Google Shape;66;p14"/>
          <p:cNvSpPr txBox="1">
            <a:spLocks noGrp="1"/>
          </p:cNvSpPr>
          <p:nvPr>
            <p:ph type="body" idx="1"/>
          </p:nvPr>
        </p:nvSpPr>
        <p:spPr>
          <a:xfrm>
            <a:off x="311699" y="1152475"/>
            <a:ext cx="8520602" cy="3416400"/>
          </a:xfrm>
          <a:prstGeom prst="rect">
            <a:avLst/>
          </a:prstGeom>
        </p:spPr>
        <p:txBody>
          <a:bodyPr/>
          <a:lstStyle/>
          <a:p>
            <a:pPr marL="0" indent="0" algn="ctr">
              <a:spcBef>
                <a:spcPts val="1600"/>
              </a:spcBef>
              <a:buSzTx/>
              <a:buFont typeface="Wingdings 2"/>
              <a:buNone/>
              <a:defRPr sz="1800">
                <a:latin typeface="+mj-lt"/>
                <a:ea typeface="+mj-ea"/>
                <a:cs typeface="+mj-cs"/>
                <a:sym typeface="Arial"/>
              </a:defRPr>
            </a:pPr>
            <a:r>
              <a:rPr dirty="0"/>
              <a:t>Classification models will be built to best predict "Luxury" property for a Paris R</a:t>
            </a:r>
            <a:r>
              <a:rPr lang="en-US" dirty="0"/>
              <a:t>eal </a:t>
            </a:r>
            <a:r>
              <a:rPr lang="en-US" dirty="0" err="1"/>
              <a:t>Estatee</a:t>
            </a:r>
            <a:r>
              <a:rPr dirty="0"/>
              <a:t> investment agency to support leasing to potential clients</a:t>
            </a:r>
          </a:p>
          <a:p>
            <a:pPr marL="0" indent="0" algn="ctr">
              <a:spcBef>
                <a:spcPts val="1600"/>
              </a:spcBef>
              <a:buSzTx/>
              <a:buFont typeface="Wingdings 2"/>
              <a:buNone/>
              <a:defRPr sz="1800">
                <a:solidFill>
                  <a:srgbClr val="DC8F14"/>
                </a:solidFill>
                <a:latin typeface="+mj-lt"/>
                <a:ea typeface="+mj-ea"/>
                <a:cs typeface="+mj-cs"/>
                <a:sym typeface="Arial"/>
              </a:defRPr>
            </a:pPr>
            <a:r>
              <a:rPr dirty="0"/>
              <a:t>Model: </a:t>
            </a:r>
            <a:r>
              <a:rPr lang="en-US" sz="1800" dirty="0">
                <a:solidFill>
                  <a:schemeClr val="bg1">
                    <a:lumMod val="10000"/>
                    <a:lumOff val="90000"/>
                  </a:schemeClr>
                </a:solidFill>
                <a:latin typeface="+mj-lt"/>
                <a:ea typeface="+mj-ea"/>
                <a:cs typeface="+mj-cs"/>
              </a:rPr>
              <a:t>Binary C</a:t>
            </a:r>
            <a:r>
              <a:rPr dirty="0">
                <a:solidFill>
                  <a:srgbClr val="FFFFFF"/>
                </a:solidFill>
              </a:rPr>
              <a:t>lassification</a:t>
            </a:r>
          </a:p>
          <a:p>
            <a:pPr marL="0" indent="0" algn="ctr">
              <a:spcBef>
                <a:spcPts val="1600"/>
              </a:spcBef>
              <a:buSzTx/>
              <a:buFont typeface="Wingdings 2"/>
              <a:buNone/>
              <a:defRPr sz="1800">
                <a:solidFill>
                  <a:srgbClr val="DC8F14"/>
                </a:solidFill>
                <a:latin typeface="+mj-lt"/>
                <a:ea typeface="+mj-ea"/>
                <a:cs typeface="+mj-cs"/>
                <a:sym typeface="Arial"/>
              </a:defRPr>
            </a:pPr>
            <a:r>
              <a:rPr sz="1800" dirty="0">
                <a:solidFill>
                  <a:srgbClr val="DC8F14"/>
                </a:solidFill>
                <a:latin typeface="+mj-lt"/>
                <a:ea typeface="+mj-ea"/>
                <a:cs typeface="+mj-cs"/>
              </a:rPr>
              <a:t>Classification Values: </a:t>
            </a:r>
            <a:r>
              <a:rPr dirty="0">
                <a:solidFill>
                  <a:srgbClr val="FFFFFF"/>
                </a:solidFill>
              </a:rPr>
              <a:t>Basic, Luxury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71;p15"/>
          <p:cNvSpPr txBox="1">
            <a:spLocks noGrp="1"/>
          </p:cNvSpPr>
          <p:nvPr>
            <p:ph type="title"/>
          </p:nvPr>
        </p:nvSpPr>
        <p:spPr>
          <a:xfrm>
            <a:off x="311699" y="445025"/>
            <a:ext cx="8520602" cy="572701"/>
          </a:xfrm>
          <a:prstGeom prst="rect">
            <a:avLst/>
          </a:prstGeom>
        </p:spPr>
        <p:txBody>
          <a:bodyPr/>
          <a:lstStyle>
            <a:lvl1pPr defTabSz="284606">
              <a:defRPr sz="2490"/>
            </a:lvl1pPr>
          </a:lstStyle>
          <a:p>
            <a:r>
              <a:t>Agenda</a:t>
            </a:r>
          </a:p>
        </p:txBody>
      </p:sp>
      <p:sp>
        <p:nvSpPr>
          <p:cNvPr id="154" name="Google Shape;72;p15"/>
          <p:cNvSpPr txBox="1">
            <a:spLocks noGrp="1"/>
          </p:cNvSpPr>
          <p:nvPr>
            <p:ph type="body" sz="half" idx="1"/>
          </p:nvPr>
        </p:nvSpPr>
        <p:spPr>
          <a:xfrm>
            <a:off x="311699" y="1152475"/>
            <a:ext cx="8520602" cy="2189815"/>
          </a:xfrm>
          <a:prstGeom prst="rect">
            <a:avLst/>
          </a:prstGeom>
        </p:spPr>
        <p:txBody>
          <a:bodyPr/>
          <a:lstStyle/>
          <a:p>
            <a:pPr marL="349250" indent="-285750">
              <a:buSzPts val="1800"/>
              <a:buFont typeface="Arial"/>
              <a:buChar char="•"/>
              <a:defRPr sz="1800">
                <a:latin typeface="+mj-lt"/>
                <a:ea typeface="+mj-ea"/>
                <a:cs typeface="+mj-cs"/>
                <a:sym typeface="Arial"/>
              </a:defRPr>
            </a:pPr>
            <a:r>
              <a:rPr dirty="0">
                <a:latin typeface="+mj-lt"/>
              </a:rPr>
              <a:t>Business &amp; Data Understanding</a:t>
            </a:r>
          </a:p>
          <a:p>
            <a:pPr marL="349250" indent="-285750">
              <a:buSzPts val="1800"/>
              <a:buFont typeface="Arial"/>
              <a:buChar char="•"/>
              <a:defRPr sz="1800">
                <a:latin typeface="+mj-lt"/>
                <a:ea typeface="+mj-ea"/>
                <a:cs typeface="+mj-cs"/>
                <a:sym typeface="Arial"/>
              </a:defRPr>
            </a:pPr>
            <a:r>
              <a:rPr dirty="0">
                <a:latin typeface="+mj-lt"/>
              </a:rPr>
              <a:t>Modeling</a:t>
            </a:r>
          </a:p>
          <a:p>
            <a:pPr marL="349250" indent="-285750">
              <a:buSzPts val="1800"/>
              <a:buFont typeface="Arial"/>
              <a:buChar char="•"/>
              <a:defRPr sz="1800">
                <a:latin typeface="+mj-lt"/>
                <a:ea typeface="+mj-ea"/>
                <a:cs typeface="+mj-cs"/>
                <a:sym typeface="Arial"/>
              </a:defRPr>
            </a:pPr>
            <a:r>
              <a:rPr dirty="0">
                <a:latin typeface="+mj-lt"/>
              </a:rPr>
              <a:t>Results</a:t>
            </a:r>
          </a:p>
          <a:p>
            <a:pPr marL="349250" indent="-285750">
              <a:buSzPts val="1800"/>
              <a:buFont typeface="Arial"/>
              <a:buChar char="•"/>
              <a:defRPr sz="1800">
                <a:latin typeface="+mj-lt"/>
                <a:ea typeface="+mj-ea"/>
                <a:cs typeface="+mj-cs"/>
                <a:sym typeface="Arial"/>
              </a:defRPr>
            </a:pPr>
            <a:r>
              <a:rPr dirty="0">
                <a:latin typeface="+mj-lt"/>
              </a:rPr>
              <a:t>Limitations</a:t>
            </a:r>
          </a:p>
          <a:p>
            <a:pPr marL="349250" indent="-285750">
              <a:buSzPts val="1800"/>
              <a:buFont typeface="Arial"/>
              <a:buChar char="•"/>
              <a:defRPr sz="1800">
                <a:latin typeface="+mj-lt"/>
                <a:ea typeface="+mj-ea"/>
                <a:cs typeface="+mj-cs"/>
                <a:sym typeface="Arial"/>
              </a:defRPr>
            </a:pPr>
            <a:r>
              <a:rPr dirty="0">
                <a:latin typeface="+mj-lt"/>
              </a:rPr>
              <a:t>Recommendations</a:t>
            </a:r>
          </a:p>
          <a:p>
            <a:pPr marL="349250" indent="-285750">
              <a:buSzPts val="1800"/>
              <a:buFont typeface="Arial"/>
              <a:buChar char="•"/>
              <a:defRPr sz="1800">
                <a:latin typeface="+mj-lt"/>
                <a:ea typeface="+mj-ea"/>
                <a:cs typeface="+mj-cs"/>
                <a:sym typeface="Arial"/>
              </a:defRPr>
            </a:pPr>
            <a:r>
              <a:rPr lang="en-US" dirty="0">
                <a:latin typeface="+mj-lt"/>
              </a:rPr>
              <a:t>Next Steps</a:t>
            </a:r>
            <a:endParaRPr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77;p16"/>
          <p:cNvSpPr txBox="1">
            <a:spLocks noGrp="1"/>
          </p:cNvSpPr>
          <p:nvPr>
            <p:ph type="title"/>
          </p:nvPr>
        </p:nvSpPr>
        <p:spPr>
          <a:xfrm>
            <a:off x="-2252824" y="157652"/>
            <a:ext cx="8520601" cy="998485"/>
          </a:xfrm>
          <a:prstGeom prst="rect">
            <a:avLst/>
          </a:prstGeom>
        </p:spPr>
        <p:txBody>
          <a:bodyPr/>
          <a:lstStyle/>
          <a:p>
            <a:pPr algn="ctr" defTabSz="298322">
              <a:defRPr sz="2610"/>
            </a:pPr>
            <a:r>
              <a:t>Business and </a:t>
            </a:r>
            <a:br/>
            <a:r>
              <a:t>Data Understanding</a:t>
            </a:r>
          </a:p>
        </p:txBody>
      </p:sp>
      <p:sp>
        <p:nvSpPr>
          <p:cNvPr id="157" name="TextBox 2"/>
          <p:cNvSpPr txBox="1"/>
          <p:nvPr/>
        </p:nvSpPr>
        <p:spPr>
          <a:xfrm>
            <a:off x="-40561" y="1660003"/>
            <a:ext cx="5394613" cy="1703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Stakeholder: </a:t>
            </a:r>
            <a:r>
              <a:rPr sz="1800" dirty="0"/>
              <a:t>Paris Real Estate </a:t>
            </a:r>
            <a:r>
              <a:rPr sz="1800" dirty="0">
                <a:solidFill>
                  <a:srgbClr val="FFFFFF"/>
                </a:solidFill>
                <a:latin typeface="+mj-lt"/>
                <a:ea typeface="+mj-ea"/>
                <a:cs typeface="+mj-cs"/>
              </a:rPr>
              <a:t>Agency</a:t>
            </a: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Use case: </a:t>
            </a:r>
            <a:r>
              <a:rPr sz="1800" b="1" dirty="0"/>
              <a:t>Predict “Luxury” Property Data</a:t>
            </a: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Dataset: </a:t>
            </a:r>
            <a:r>
              <a:rPr sz="1800" dirty="0"/>
              <a:t>10000 Entries;</a:t>
            </a:r>
            <a:r>
              <a:rPr lang="en-US" sz="1800" dirty="0"/>
              <a:t>1</a:t>
            </a:r>
            <a:r>
              <a:rPr sz="1800" dirty="0"/>
              <a:t>8 Features/Attributes</a:t>
            </a:r>
            <a:endParaRPr lang="en-US" sz="1800" dirty="0"/>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Target Variable: </a:t>
            </a:r>
            <a:r>
              <a:rPr sz="1800" b="1" dirty="0"/>
              <a:t>Category [“</a:t>
            </a:r>
            <a:r>
              <a:rPr sz="1800" b="1" dirty="0" err="1"/>
              <a:t>Basic”,”Luxury</a:t>
            </a:r>
            <a:r>
              <a:rPr sz="1800" b="1" dirty="0"/>
              <a:t>”]</a:t>
            </a:r>
          </a:p>
        </p:txBody>
      </p:sp>
      <p:graphicFrame>
        <p:nvGraphicFramePr>
          <p:cNvPr id="158" name="Table 4"/>
          <p:cNvGraphicFramePr/>
          <p:nvPr/>
        </p:nvGraphicFramePr>
        <p:xfrm>
          <a:off x="4183170" y="389498"/>
          <a:ext cx="4915359" cy="937628"/>
        </p:xfrm>
        <a:graphic>
          <a:graphicData uri="http://schemas.openxmlformats.org/drawingml/2006/table">
            <a:tbl>
              <a:tblPr firstRow="1" bandRow="1">
                <a:tableStyleId>{4C3C2611-4C71-4FC5-86AE-919BDF0F9419}</a:tableStyleId>
              </a:tblPr>
              <a:tblGrid>
                <a:gridCol w="1084381">
                  <a:extLst>
                    <a:ext uri="{9D8B030D-6E8A-4147-A177-3AD203B41FA5}">
                      <a16:colId xmlns:a16="http://schemas.microsoft.com/office/drawing/2014/main" val="20000"/>
                    </a:ext>
                  </a:extLst>
                </a:gridCol>
                <a:gridCol w="3830978">
                  <a:extLst>
                    <a:ext uri="{9D8B030D-6E8A-4147-A177-3AD203B41FA5}">
                      <a16:colId xmlns:a16="http://schemas.microsoft.com/office/drawing/2014/main" val="20001"/>
                    </a:ext>
                  </a:extLst>
                </a:gridCol>
              </a:tblGrid>
              <a:tr h="406515">
                <a:tc>
                  <a:txBody>
                    <a:bodyPr/>
                    <a:lstStyle/>
                    <a:p>
                      <a:pPr algn="ctr" defTabSz="342900">
                        <a:defRPr sz="1800" b="0">
                          <a:solidFill>
                            <a:srgbClr val="000000"/>
                          </a:solidFill>
                        </a:defRPr>
                      </a:pPr>
                      <a:r>
                        <a:rPr sz="1200" b="1">
                          <a:solidFill>
                            <a:srgbClr val="FFFFFF"/>
                          </a:solidFill>
                          <a:sym typeface="Century Gothic"/>
                        </a:rPr>
                        <a:t>Target Attribute</a:t>
                      </a:r>
                    </a:p>
                  </a:txBody>
                  <a:tcPr marL="45720" marR="45720" horzOverflow="overflow">
                    <a:solidFill>
                      <a:schemeClr val="accent4"/>
                    </a:solidFill>
                  </a:tcPr>
                </a:tc>
                <a:tc>
                  <a:txBody>
                    <a:bodyPr/>
                    <a:lstStyle/>
                    <a:p>
                      <a:pPr algn="ctr" defTabSz="342900">
                        <a:defRPr sz="1200">
                          <a:sym typeface="Century Gothic"/>
                        </a:defRPr>
                      </a:pPr>
                      <a:r>
                        <a:t>Description</a:t>
                      </a:r>
                    </a:p>
                  </a:txBody>
                  <a:tcPr marL="45720" marR="45720" horzOverflow="overflow">
                    <a:solidFill>
                      <a:schemeClr val="accent4"/>
                    </a:solidFill>
                  </a:tcPr>
                </a:tc>
                <a:extLst>
                  <a:ext uri="{0D108BD9-81ED-4DB2-BD59-A6C34878D82A}">
                    <a16:rowId xmlns:a16="http://schemas.microsoft.com/office/drawing/2014/main" val="10000"/>
                  </a:ext>
                </a:extLst>
              </a:tr>
              <a:tr h="480428">
                <a:tc>
                  <a:txBody>
                    <a:bodyPr/>
                    <a:lstStyle/>
                    <a:p>
                      <a:pPr algn="ctr" defTabSz="342900">
                        <a:defRPr sz="1800"/>
                      </a:pPr>
                      <a:r>
                        <a:rPr sz="1100" b="1">
                          <a:latin typeface="+mj-lt"/>
                          <a:ea typeface="+mj-ea"/>
                          <a:cs typeface="+mj-cs"/>
                        </a:rPr>
                        <a:t>Category</a:t>
                      </a:r>
                    </a:p>
                  </a:txBody>
                  <a:tcPr marL="45720" marR="45720" horzOverflow="overflow">
                    <a:solidFill>
                      <a:srgbClr val="F9E4CF"/>
                    </a:solidFill>
                  </a:tcPr>
                </a:tc>
                <a:tc>
                  <a:txBody>
                    <a:bodyPr/>
                    <a:lstStyle/>
                    <a:p>
                      <a:pPr algn="l" defTabSz="342900">
                        <a:defRPr sz="1800"/>
                      </a:pPr>
                      <a:r>
                        <a:rPr sz="1100">
                          <a:latin typeface="+mj-lt"/>
                          <a:ea typeface="+mj-ea"/>
                          <a:cs typeface="+mj-cs"/>
                        </a:rPr>
                        <a:t>Classification of Real Estate (Basic or Luxury)</a:t>
                      </a:r>
                    </a:p>
                  </a:txBody>
                  <a:tcPr marL="45720" marR="45720" horzOverflow="overflow">
                    <a:solidFill>
                      <a:srgbClr val="F9E4CF"/>
                    </a:solidFill>
                  </a:tcPr>
                </a:tc>
                <a:extLst>
                  <a:ext uri="{0D108BD9-81ED-4DB2-BD59-A6C34878D82A}">
                    <a16:rowId xmlns:a16="http://schemas.microsoft.com/office/drawing/2014/main" val="10001"/>
                  </a:ext>
                </a:extLst>
              </a:tr>
            </a:tbl>
          </a:graphicData>
        </a:graphic>
      </p:graphicFrame>
      <p:sp>
        <p:nvSpPr>
          <p:cNvPr id="159" name="Slide Number"/>
          <p:cNvSpPr txBox="1">
            <a:spLocks noGrp="1"/>
          </p:cNvSpPr>
          <p:nvPr>
            <p:ph type="sldNum" sz="quarter" idx="4294967295"/>
          </p:nvPr>
        </p:nvSpPr>
        <p:spPr>
          <a:xfrm>
            <a:off x="8719661" y="4663758"/>
            <a:ext cx="301498" cy="3925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lstStyle/>
          <a:p>
            <a:fld id="{86CB4B4D-7CA3-9044-876B-883B54F8677D}" type="slidenum">
              <a:t>4</a:t>
            </a:fld>
            <a:endParaRPr/>
          </a:p>
        </p:txBody>
      </p:sp>
      <p:graphicFrame>
        <p:nvGraphicFramePr>
          <p:cNvPr id="160" name="Table 1-1"/>
          <p:cNvGraphicFramePr/>
          <p:nvPr>
            <p:extLst>
              <p:ext uri="{D42A27DB-BD31-4B8C-83A1-F6EECF244321}">
                <p14:modId xmlns:p14="http://schemas.microsoft.com/office/powerpoint/2010/main" val="3136941020"/>
              </p:ext>
            </p:extLst>
          </p:nvPr>
        </p:nvGraphicFramePr>
        <p:xfrm>
          <a:off x="5263002" y="1440794"/>
          <a:ext cx="3177402" cy="3550920"/>
        </p:xfrm>
        <a:graphic>
          <a:graphicData uri="http://schemas.openxmlformats.org/drawingml/2006/table">
            <a:tbl>
              <a:tblPr firstRow="1" bandRow="1">
                <a:tableStyleId>{4C3C2611-4C71-4FC5-86AE-919BDF0F9419}</a:tableStyleId>
              </a:tblPr>
              <a:tblGrid>
                <a:gridCol w="1083609">
                  <a:extLst>
                    <a:ext uri="{9D8B030D-6E8A-4147-A177-3AD203B41FA5}">
                      <a16:colId xmlns:a16="http://schemas.microsoft.com/office/drawing/2014/main" val="20000"/>
                    </a:ext>
                  </a:extLst>
                </a:gridCol>
                <a:gridCol w="2093793">
                  <a:extLst>
                    <a:ext uri="{9D8B030D-6E8A-4147-A177-3AD203B41FA5}">
                      <a16:colId xmlns:a16="http://schemas.microsoft.com/office/drawing/2014/main" val="20001"/>
                    </a:ext>
                  </a:extLst>
                </a:gridCol>
              </a:tblGrid>
              <a:tr h="591820">
                <a:tc>
                  <a:txBody>
                    <a:bodyPr/>
                    <a:lstStyle/>
                    <a:p>
                      <a:pPr algn="ctr" defTabSz="457200">
                        <a:defRPr sz="1800" b="0">
                          <a:solidFill>
                            <a:srgbClr val="000000"/>
                          </a:solidFill>
                        </a:defRPr>
                      </a:pPr>
                      <a:r>
                        <a:rPr sz="1200" b="1">
                          <a:latin typeface="Helvetica Neue"/>
                          <a:ea typeface="Helvetica Neue"/>
                          <a:cs typeface="Helvetica Neue"/>
                          <a:sym typeface="Helvetica Neue"/>
                        </a:rPr>
                        <a:t>Importance Level</a:t>
                      </a:r>
                    </a:p>
                  </a:txBody>
                  <a:tcPr marL="76200" marR="76200" marT="76200" marB="76200" anchor="ctr" horzOverflow="overflow">
                    <a:solidFill>
                      <a:srgbClr val="CAEAE7"/>
                    </a:solidFill>
                  </a:tcPr>
                </a:tc>
                <a:tc>
                  <a:txBody>
                    <a:bodyPr/>
                    <a:lstStyle/>
                    <a:p>
                      <a:pPr algn="ctr" defTabSz="457200">
                        <a:defRPr sz="1800" b="0">
                          <a:solidFill>
                            <a:srgbClr val="000000"/>
                          </a:solidFill>
                        </a:defRPr>
                      </a:pPr>
                      <a:r>
                        <a:rPr sz="1200" b="1" dirty="0">
                          <a:latin typeface="Helvetica Neue"/>
                          <a:ea typeface="Helvetica Neue"/>
                          <a:cs typeface="Helvetica Neue"/>
                          <a:sym typeface="Helvetica Neue"/>
                        </a:rPr>
                        <a:t>Top Importan</a:t>
                      </a:r>
                      <a:r>
                        <a:rPr lang="en-US" sz="1200" b="1" dirty="0">
                          <a:latin typeface="Helvetica Neue"/>
                          <a:ea typeface="Helvetica Neue"/>
                          <a:cs typeface="Helvetica Neue"/>
                          <a:sym typeface="Helvetica Neue"/>
                        </a:rPr>
                        <a:t>t</a:t>
                      </a:r>
                      <a:r>
                        <a:rPr sz="1200" b="1" dirty="0">
                          <a:latin typeface="Helvetica Neue"/>
                          <a:ea typeface="Helvetica Neue"/>
                          <a:cs typeface="Helvetica Neue"/>
                          <a:sym typeface="Helvetica Neue"/>
                        </a:rPr>
                        <a:t> Features</a:t>
                      </a:r>
                    </a:p>
                  </a:txBody>
                  <a:tcPr marL="76200" marR="76200" marT="76200" marB="76200" anchor="ctr" horzOverflow="overflow">
                    <a:solidFill>
                      <a:srgbClr val="CAEAE7"/>
                    </a:solidFill>
                  </a:tcPr>
                </a:tc>
                <a:extLst>
                  <a:ext uri="{0D108BD9-81ED-4DB2-BD59-A6C34878D82A}">
                    <a16:rowId xmlns:a16="http://schemas.microsoft.com/office/drawing/2014/main" val="10000"/>
                  </a:ext>
                </a:extLst>
              </a:tr>
              <a:tr h="591820">
                <a:tc>
                  <a:txBody>
                    <a:bodyPr/>
                    <a:lstStyle/>
                    <a:p>
                      <a:pPr algn="ctr" defTabSz="457200">
                        <a:defRPr sz="1800"/>
                      </a:pPr>
                      <a:r>
                        <a:rPr sz="1200" b="1">
                          <a:latin typeface="Helvetica Neue"/>
                          <a:ea typeface="Helvetica Neue"/>
                          <a:cs typeface="Helvetica Neue"/>
                          <a:sym typeface="Helvetica Neue"/>
                        </a:rPr>
                        <a:t>1</a:t>
                      </a:r>
                    </a:p>
                  </a:txBody>
                  <a:tcPr marL="76200" marR="76200" marT="76200" marB="76200" anchor="ctr" horzOverflow="overflow">
                    <a:solidFill>
                      <a:srgbClr val="F5F5F5"/>
                    </a:solidFill>
                  </a:tcPr>
                </a:tc>
                <a:tc>
                  <a:txBody>
                    <a:bodyPr/>
                    <a:lstStyle/>
                    <a:p>
                      <a:pPr algn="ctr" defTabSz="457200">
                        <a:defRPr sz="1800"/>
                      </a:pPr>
                      <a:r>
                        <a:rPr sz="1200" b="1" dirty="0" err="1">
                          <a:latin typeface="Helvetica Neue"/>
                          <a:ea typeface="Helvetica Neue"/>
                          <a:cs typeface="Helvetica Neue"/>
                          <a:sym typeface="Helvetica Neue"/>
                        </a:rPr>
                        <a:t>Has_Yard</a:t>
                      </a:r>
                      <a:endParaRPr sz="1200" b="1" dirty="0">
                        <a:latin typeface="Helvetica Neue"/>
                        <a:ea typeface="Helvetica Neue"/>
                        <a:cs typeface="Helvetica Neue"/>
                        <a:sym typeface="Helvetica Neue"/>
                      </a:endParaRPr>
                    </a:p>
                  </a:txBody>
                  <a:tcPr marL="76200" marR="76200" marT="76200" marB="76200" anchor="ctr" horzOverflow="overflow">
                    <a:solidFill>
                      <a:srgbClr val="F5F5F5"/>
                    </a:solidFill>
                  </a:tcPr>
                </a:tc>
                <a:extLst>
                  <a:ext uri="{0D108BD9-81ED-4DB2-BD59-A6C34878D82A}">
                    <a16:rowId xmlns:a16="http://schemas.microsoft.com/office/drawing/2014/main" val="10001"/>
                  </a:ext>
                </a:extLst>
              </a:tr>
              <a:tr h="591820">
                <a:tc>
                  <a:txBody>
                    <a:bodyPr/>
                    <a:lstStyle/>
                    <a:p>
                      <a:pPr algn="ctr" defTabSz="457200">
                        <a:defRPr sz="1800"/>
                      </a:pPr>
                      <a:r>
                        <a:rPr sz="1200" b="1">
                          <a:latin typeface="Helvetica Neue"/>
                          <a:ea typeface="Helvetica Neue"/>
                          <a:cs typeface="Helvetica Neue"/>
                          <a:sym typeface="Helvetica Neue"/>
                        </a:rPr>
                        <a:t>2</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Has_Pool</a:t>
                      </a:r>
                      <a:endParaRPr sz="1200" b="1" dirty="0">
                        <a:latin typeface="Helvetica Neue"/>
                        <a:ea typeface="Helvetica Neue"/>
                        <a:cs typeface="Helvetica Neue"/>
                        <a:sym typeface="Helvetica Neue"/>
                      </a:endParaRPr>
                    </a:p>
                  </a:txBody>
                  <a:tcPr marL="76200" marR="76200" marT="76200" marB="76200" anchor="ctr" horzOverflow="overflow"/>
                </a:tc>
                <a:extLst>
                  <a:ext uri="{0D108BD9-81ED-4DB2-BD59-A6C34878D82A}">
                    <a16:rowId xmlns:a16="http://schemas.microsoft.com/office/drawing/2014/main" val="10002"/>
                  </a:ext>
                </a:extLst>
              </a:tr>
              <a:tr h="591820">
                <a:tc>
                  <a:txBody>
                    <a:bodyPr/>
                    <a:lstStyle/>
                    <a:p>
                      <a:pPr algn="ctr" defTabSz="457200">
                        <a:defRPr sz="1800"/>
                      </a:pPr>
                      <a:r>
                        <a:rPr sz="1200" b="1">
                          <a:latin typeface="Helvetica Neue"/>
                          <a:ea typeface="Helvetica Neue"/>
                          <a:cs typeface="Helvetica Neue"/>
                          <a:sym typeface="Helvetica Neue"/>
                        </a:rPr>
                        <a:t>3</a:t>
                      </a:r>
                    </a:p>
                  </a:txBody>
                  <a:tcPr marL="76200" marR="76200" marT="76200" marB="76200" anchor="ctr" horzOverflow="overflow">
                    <a:solidFill>
                      <a:srgbClr val="F5F5F5"/>
                    </a:solidFill>
                  </a:tcPr>
                </a:tc>
                <a:tc>
                  <a:txBody>
                    <a:bodyPr/>
                    <a:lstStyle/>
                    <a:p>
                      <a:pPr algn="ctr" defTabSz="457200">
                        <a:defRPr sz="1800"/>
                      </a:pPr>
                      <a:r>
                        <a:rPr sz="1200" b="1" dirty="0" err="1">
                          <a:latin typeface="Helvetica Neue"/>
                          <a:ea typeface="Helvetica Neue"/>
                          <a:cs typeface="Helvetica Neue"/>
                          <a:sym typeface="Helvetica Neue"/>
                        </a:rPr>
                        <a:t>Num_of_Guest_Rooms</a:t>
                      </a:r>
                      <a:endParaRPr sz="1200" b="1" dirty="0">
                        <a:latin typeface="Helvetica Neue"/>
                        <a:ea typeface="Helvetica Neue"/>
                        <a:cs typeface="Helvetica Neue"/>
                        <a:sym typeface="Helvetica Neue"/>
                      </a:endParaRPr>
                    </a:p>
                  </a:txBody>
                  <a:tcPr marL="76200" marR="76200" marT="76200" marB="76200" anchor="ctr" horzOverflow="overflow">
                    <a:solidFill>
                      <a:srgbClr val="F5F5F5"/>
                    </a:solidFill>
                  </a:tcPr>
                </a:tc>
                <a:extLst>
                  <a:ext uri="{0D108BD9-81ED-4DB2-BD59-A6C34878D82A}">
                    <a16:rowId xmlns:a16="http://schemas.microsoft.com/office/drawing/2014/main" val="10003"/>
                  </a:ext>
                </a:extLst>
              </a:tr>
              <a:tr h="591820">
                <a:tc>
                  <a:txBody>
                    <a:bodyPr/>
                    <a:lstStyle/>
                    <a:p>
                      <a:pPr algn="ctr" defTabSz="457200">
                        <a:defRPr sz="1800"/>
                      </a:pPr>
                      <a:r>
                        <a:rPr sz="1200" b="1">
                          <a:latin typeface="Helvetica Neue"/>
                          <a:ea typeface="Helvetica Neue"/>
                          <a:cs typeface="Helvetica Neue"/>
                          <a:sym typeface="Helvetica Neue"/>
                        </a:rPr>
                        <a:t>4</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Num_of_Rooms</a:t>
                      </a:r>
                      <a:endParaRPr sz="1200" b="1" dirty="0">
                        <a:latin typeface="Helvetica Neue"/>
                        <a:ea typeface="Helvetica Neue"/>
                        <a:cs typeface="Helvetica Neue"/>
                        <a:sym typeface="Helvetica Neue"/>
                      </a:endParaRPr>
                    </a:p>
                  </a:txBody>
                  <a:tcPr marL="76200" marR="76200" marT="76200" marB="76200" anchor="ctr" horzOverflow="overflow"/>
                </a:tc>
                <a:extLst>
                  <a:ext uri="{0D108BD9-81ED-4DB2-BD59-A6C34878D82A}">
                    <a16:rowId xmlns:a16="http://schemas.microsoft.com/office/drawing/2014/main" val="10004"/>
                  </a:ext>
                </a:extLst>
              </a:tr>
              <a:tr h="591820">
                <a:tc>
                  <a:txBody>
                    <a:bodyPr/>
                    <a:lstStyle/>
                    <a:p>
                      <a:pPr algn="ctr" defTabSz="457200">
                        <a:defRPr sz="1800"/>
                      </a:pPr>
                      <a:r>
                        <a:rPr sz="1200" b="1">
                          <a:latin typeface="Helvetica Neue"/>
                          <a:ea typeface="Helvetica Neue"/>
                          <a:cs typeface="Helvetica Neue"/>
                          <a:sym typeface="Helvetica Neue"/>
                        </a:rPr>
                        <a:t>5</a:t>
                      </a:r>
                    </a:p>
                  </a:txBody>
                  <a:tcPr marL="76200" marR="76200" marT="76200" marB="76200" anchor="ctr" horzOverflow="overflow"/>
                </a:tc>
                <a:tc>
                  <a:txBody>
                    <a:bodyPr/>
                    <a:lstStyle/>
                    <a:p>
                      <a:pPr algn="ctr" defTabSz="457200">
                        <a:defRPr sz="1800"/>
                      </a:pPr>
                      <a:r>
                        <a:rPr sz="1200" b="1" dirty="0" err="1">
                          <a:latin typeface="Helvetica Neue"/>
                          <a:ea typeface="Helvetica Neue"/>
                          <a:cs typeface="Helvetica Neue"/>
                          <a:sym typeface="Helvetica Neue"/>
                        </a:rPr>
                        <a:t>Building_Size</a:t>
                      </a:r>
                      <a:r>
                        <a:rPr sz="1200" b="1" dirty="0">
                          <a:latin typeface="Helvetica Neue"/>
                          <a:ea typeface="Helvetica Neue"/>
                          <a:cs typeface="Helvetica Neue"/>
                          <a:sym typeface="Helvetica Neue"/>
                        </a:rPr>
                        <a:t>(m)</a:t>
                      </a:r>
                    </a:p>
                  </a:txBody>
                  <a:tcPr marL="76200" marR="76200" marT="76200" marB="76200"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dirty="0"/>
              <a:t>Distribution of </a:t>
            </a:r>
            <a:r>
              <a:rPr lang="en-US" dirty="0"/>
              <a:t>Categorical </a:t>
            </a:r>
            <a:r>
              <a:rPr dirty="0"/>
              <a:t>Data</a:t>
            </a:r>
          </a:p>
        </p:txBody>
      </p:sp>
      <p:pic>
        <p:nvPicPr>
          <p:cNvPr id="169" name="dist.png" descr="dist.png"/>
          <p:cNvPicPr>
            <a:picLocks noChangeAspect="1"/>
          </p:cNvPicPr>
          <p:nvPr/>
        </p:nvPicPr>
        <p:blipFill>
          <a:blip r:embed="rId2">
            <a:extLst/>
          </a:blip>
          <a:stretch>
            <a:fillRect/>
          </a:stretch>
        </p:blipFill>
        <p:spPr>
          <a:xfrm>
            <a:off x="3906289" y="677395"/>
            <a:ext cx="5189583" cy="4375868"/>
          </a:xfrm>
          <a:prstGeom prst="rect">
            <a:avLst/>
          </a:prstGeom>
          <a:ln w="12700">
            <a:miter lim="400000"/>
          </a:ln>
        </p:spPr>
      </p:pic>
      <p:sp>
        <p:nvSpPr>
          <p:cNvPr id="170" name="Basic Instances: 8735/10000"/>
          <p:cNvSpPr txBox="1"/>
          <p:nvPr/>
        </p:nvSpPr>
        <p:spPr>
          <a:xfrm>
            <a:off x="-65194" y="1941999"/>
            <a:ext cx="405967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solidFill>
                  <a:srgbClr val="FFFFFF"/>
                </a:solidFill>
              </a:defRPr>
            </a:lvl1pPr>
          </a:lstStyle>
          <a:p>
            <a:pPr marL="285750" indent="-285750">
              <a:buFont typeface="Arial" panose="020B0604020202020204" pitchFamily="34" charset="0"/>
              <a:buChar char="•"/>
            </a:pPr>
            <a:r>
              <a:rPr sz="1800" dirty="0">
                <a:solidFill>
                  <a:schemeClr val="accent4"/>
                </a:solidFill>
                <a:latin typeface="+mj-lt"/>
              </a:rPr>
              <a:t>Basic Instances:</a:t>
            </a:r>
            <a:r>
              <a:rPr lang="en-US" sz="1800" dirty="0">
                <a:solidFill>
                  <a:schemeClr val="accent4"/>
                </a:solidFill>
                <a:latin typeface="+mj-lt"/>
              </a:rPr>
              <a:t> </a:t>
            </a:r>
            <a:r>
              <a:rPr sz="1800" dirty="0">
                <a:latin typeface="+mj-lt"/>
              </a:rPr>
              <a:t>8735/10000</a:t>
            </a:r>
            <a:r>
              <a:rPr lang="en-US" sz="1800" dirty="0">
                <a:latin typeface="+mj-lt"/>
              </a:rPr>
              <a:t> (87%)</a:t>
            </a:r>
          </a:p>
          <a:p>
            <a:pPr marL="285750" indent="-285750">
              <a:buFont typeface="Arial" panose="020B0604020202020204" pitchFamily="34" charset="0"/>
              <a:buChar char="•"/>
            </a:pPr>
            <a:r>
              <a:rPr lang="en-US" sz="1800" dirty="0">
                <a:solidFill>
                  <a:schemeClr val="accent4"/>
                </a:solidFill>
                <a:latin typeface="+mj-lt"/>
              </a:rPr>
              <a:t>Luxury Instances:</a:t>
            </a:r>
            <a:r>
              <a:rPr lang="en-US" sz="1800" dirty="0">
                <a:latin typeface="+mj-lt"/>
              </a:rPr>
              <a:t>1265/10000 (13%)</a:t>
            </a:r>
          </a:p>
          <a:p>
            <a:pPr marL="285750" indent="-285750">
              <a:buFont typeface="Arial" panose="020B0604020202020204" pitchFamily="34" charset="0"/>
              <a:buChar char="•"/>
            </a:pPr>
            <a:endParaRPr sz="1800" dirty="0">
              <a:latin typeface="+mj-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311699" y="318900"/>
            <a:ext cx="8520602" cy="572702"/>
          </a:xfrm>
          <a:prstGeom prst="rect">
            <a:avLst/>
          </a:prstGeom>
        </p:spPr>
        <p:txBody>
          <a:bodyPr/>
          <a:lstStyle>
            <a:lvl1pPr defTabSz="284606">
              <a:defRPr sz="2490"/>
            </a:lvl1pPr>
          </a:lstStyle>
          <a:p>
            <a:r>
              <a:t>Modeling</a:t>
            </a:r>
          </a:p>
        </p:txBody>
      </p:sp>
      <p:sp>
        <p:nvSpPr>
          <p:cNvPr id="163" name="Text Placeholder 2"/>
          <p:cNvSpPr txBox="1">
            <a:spLocks noGrp="1"/>
          </p:cNvSpPr>
          <p:nvPr>
            <p:ph type="body" idx="1"/>
          </p:nvPr>
        </p:nvSpPr>
        <p:spPr>
          <a:xfrm>
            <a:off x="311699" y="1152475"/>
            <a:ext cx="8520602" cy="3416400"/>
          </a:xfrm>
          <a:prstGeom prst="rect">
            <a:avLst/>
          </a:prstGeom>
        </p:spPr>
        <p:txBody>
          <a:bodyPr/>
          <a:lstStyle/>
          <a:p>
            <a:pPr marL="0" lvl="5" indent="0">
              <a:spcBef>
                <a:spcPts val="0"/>
              </a:spcBef>
              <a:buSzPts val="1600"/>
              <a:buNone/>
              <a:defRPr sz="1600">
                <a:latin typeface="+mj-lt"/>
                <a:ea typeface="+mj-ea"/>
                <a:cs typeface="+mj-cs"/>
                <a:sym typeface="Arial"/>
              </a:defRPr>
            </a:pPr>
            <a:r>
              <a:rPr lang="en-US" sz="1800" dirty="0"/>
              <a:t>Iteratively produce models</a:t>
            </a:r>
            <a:r>
              <a:rPr sz="1800" dirty="0"/>
              <a:t>. As new information was learned new models, parameters and transformation techniques were applied</a:t>
            </a:r>
            <a:r>
              <a:rPr lang="en-US" sz="1800" dirty="0"/>
              <a:t>.</a:t>
            </a:r>
            <a:endParaRPr sz="1800" dirty="0"/>
          </a:p>
          <a:p>
            <a:pPr marL="742950" lvl="6" indent="-285750">
              <a:spcBef>
                <a:spcPts val="0"/>
              </a:spcBef>
              <a:buSzPts val="1600"/>
              <a:buFont typeface="Arial"/>
              <a:buChar char="•"/>
              <a:defRPr sz="1600">
                <a:latin typeface="+mj-lt"/>
                <a:ea typeface="+mj-ea"/>
                <a:cs typeface="+mj-cs"/>
                <a:sym typeface="Arial"/>
              </a:defRPr>
            </a:pPr>
            <a:endParaRPr sz="1800" dirty="0"/>
          </a:p>
          <a:p>
            <a:pPr marL="800100" lvl="6" indent="-342900">
              <a:spcBef>
                <a:spcPts val="0"/>
              </a:spcBef>
              <a:buSzPts val="1600"/>
              <a:buFont typeface="+mj-lt"/>
              <a:buAutoNum type="arabicPeriod"/>
              <a:defRPr sz="1600">
                <a:latin typeface="+mj-lt"/>
                <a:ea typeface="+mj-ea"/>
                <a:cs typeface="+mj-cs"/>
                <a:sym typeface="Arial"/>
              </a:defRPr>
            </a:pPr>
            <a:r>
              <a:rPr sz="1800" dirty="0"/>
              <a:t>Dummy Model</a:t>
            </a:r>
          </a:p>
          <a:p>
            <a:pPr marL="800100" lvl="6" indent="-342900">
              <a:spcBef>
                <a:spcPts val="0"/>
              </a:spcBef>
              <a:buSzPts val="1600"/>
              <a:buFont typeface="+mj-lt"/>
              <a:buAutoNum type="arabicPeriod"/>
              <a:defRPr sz="1600">
                <a:latin typeface="+mj-lt"/>
                <a:ea typeface="+mj-ea"/>
                <a:cs typeface="+mj-cs"/>
                <a:sym typeface="Arial"/>
              </a:defRPr>
            </a:pPr>
            <a:r>
              <a:rPr sz="1800" dirty="0"/>
              <a:t>Simple</a:t>
            </a:r>
            <a:r>
              <a:rPr lang="en-US" sz="1800" dirty="0"/>
              <a:t> Model</a:t>
            </a:r>
            <a:r>
              <a:rPr sz="1800" dirty="0"/>
              <a:t>: Logistic Regression, Decision Tree and Random Forrest</a:t>
            </a:r>
          </a:p>
          <a:p>
            <a:pPr marL="800100" lvl="6" indent="-342900">
              <a:spcBef>
                <a:spcPts val="0"/>
              </a:spcBef>
              <a:buSzPts val="1600"/>
              <a:buFont typeface="+mj-lt"/>
              <a:buAutoNum type="arabicPeriod"/>
              <a:defRPr sz="1600">
                <a:latin typeface="+mj-lt"/>
                <a:ea typeface="+mj-ea"/>
                <a:cs typeface="+mj-cs"/>
                <a:sym typeface="Arial"/>
              </a:defRPr>
            </a:pPr>
            <a:r>
              <a:rPr sz="1800" dirty="0"/>
              <a:t>Standardizations</a:t>
            </a:r>
            <a:r>
              <a:rPr lang="en-US" sz="1800" dirty="0"/>
              <a:t> &amp; Balancing Data</a:t>
            </a:r>
            <a:endParaRPr sz="1800" dirty="0"/>
          </a:p>
          <a:p>
            <a:pPr marL="800100" lvl="6" indent="-342900">
              <a:spcBef>
                <a:spcPts val="0"/>
              </a:spcBef>
              <a:buSzPts val="1600"/>
              <a:buFont typeface="+mj-lt"/>
              <a:buAutoNum type="arabicPeriod"/>
              <a:defRPr sz="1600">
                <a:latin typeface="+mj-lt"/>
                <a:ea typeface="+mj-ea"/>
                <a:cs typeface="+mj-cs"/>
                <a:sym typeface="Arial"/>
              </a:defRPr>
            </a:pPr>
            <a:r>
              <a:rPr sz="1800" dirty="0"/>
              <a:t>Best Model from optimization of Parameters</a:t>
            </a:r>
          </a:p>
          <a:p>
            <a:pPr marL="285750" lvl="5" indent="-285750">
              <a:spcBef>
                <a:spcPts val="0"/>
              </a:spcBef>
              <a:buSzPts val="1600"/>
              <a:buFont typeface="Arial"/>
              <a:buChar char="•"/>
              <a:defRPr sz="1600">
                <a:latin typeface="+mj-lt"/>
                <a:ea typeface="+mj-ea"/>
                <a:cs typeface="+mj-cs"/>
                <a:sym typeface="Arial"/>
              </a:defRPr>
            </a:pPr>
            <a:endParaRPr sz="9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89;p18"/>
          <p:cNvSpPr txBox="1">
            <a:spLocks noGrp="1"/>
          </p:cNvSpPr>
          <p:nvPr>
            <p:ph type="title"/>
          </p:nvPr>
        </p:nvSpPr>
        <p:spPr>
          <a:xfrm>
            <a:off x="97882" y="91299"/>
            <a:ext cx="8520602" cy="572702"/>
          </a:xfrm>
          <a:prstGeom prst="rect">
            <a:avLst/>
          </a:prstGeom>
        </p:spPr>
        <p:txBody>
          <a:bodyPr/>
          <a:lstStyle>
            <a:lvl1pPr defTabSz="284606">
              <a:defRPr sz="2490"/>
            </a:lvl1pPr>
          </a:lstStyle>
          <a:p>
            <a:r>
              <a:rPr lang="en-US" dirty="0"/>
              <a:t>Evaluation</a:t>
            </a:r>
            <a:endParaRPr dirty="0"/>
          </a:p>
        </p:txBody>
      </p:sp>
      <p:sp>
        <p:nvSpPr>
          <p:cNvPr id="166" name="TextBox 1"/>
          <p:cNvSpPr txBox="1"/>
          <p:nvPr/>
        </p:nvSpPr>
        <p:spPr>
          <a:xfrm>
            <a:off x="250510" y="664001"/>
            <a:ext cx="8642979" cy="3847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latin typeface="+mj-lt"/>
                <a:ea typeface="+mj-ea"/>
                <a:cs typeface="+mj-cs"/>
                <a:sym typeface="Arial"/>
              </a:defRPr>
            </a:pPr>
            <a:endParaRPr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Best Model:</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Standardize Data</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Synthetic Data</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Random Forest Classier ( w/ 10 Decision Trees)</a:t>
            </a:r>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endParaRPr sz="1800"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The Final metrics:</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sz="1800" dirty="0"/>
              <a:t>Precision Score (</a:t>
            </a:r>
            <a:r>
              <a:rPr lang="en-US" sz="1800" dirty="0"/>
              <a:t>Correct Predictions)</a:t>
            </a:r>
            <a:r>
              <a:rPr sz="1800" dirty="0"/>
              <a:t> : </a:t>
            </a:r>
            <a:r>
              <a:rPr sz="1800" dirty="0">
                <a:solidFill>
                  <a:srgbClr val="FFFFFF"/>
                </a:solidFill>
              </a:rPr>
              <a:t>.52 (Better than Random Guessing)</a:t>
            </a:r>
            <a:endParaRPr sz="1800" dirty="0"/>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sz="1800" dirty="0"/>
              <a:t>F1 Score(Harmonic Mean): </a:t>
            </a:r>
            <a:r>
              <a:rPr sz="1800" dirty="0">
                <a:solidFill>
                  <a:schemeClr val="bg1">
                    <a:lumMod val="10000"/>
                    <a:lumOff val="90000"/>
                  </a:schemeClr>
                </a:solidFill>
              </a:rPr>
              <a:t>.</a:t>
            </a:r>
            <a:r>
              <a:rPr sz="1800" dirty="0">
                <a:solidFill>
                  <a:schemeClr val="bg1">
                    <a:lumMod val="10000"/>
                    <a:lumOff val="90000"/>
                  </a:schemeClr>
                </a:solidFill>
                <a:latin typeface="+mj-lt"/>
                <a:ea typeface="+mj-ea"/>
                <a:cs typeface="+mj-cs"/>
              </a:rPr>
              <a:t>13</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sz="1800" dirty="0"/>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Most Important Features (Ref Slide 4.):</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sz="1800" dirty="0"/>
              <a:t>Yard and Pool</a:t>
            </a:r>
          </a:p>
          <a:p>
            <a:pPr defTabSz="342900">
              <a:defRPr sz="1600">
                <a:solidFill>
                  <a:srgbClr val="FFFFFF"/>
                </a:solidFill>
                <a:latin typeface="+mj-lt"/>
                <a:ea typeface="+mj-ea"/>
                <a:cs typeface="+mj-cs"/>
                <a:sym typeface="Arial"/>
              </a:defRPr>
            </a:pPr>
            <a:endParaRPr dirty="0"/>
          </a:p>
          <a:p>
            <a:pPr defTabSz="342900">
              <a:defRPr sz="1600">
                <a:solidFill>
                  <a:srgbClr val="FFFFFF"/>
                </a:solidFill>
                <a:latin typeface="+mj-lt"/>
                <a:ea typeface="+mj-ea"/>
                <a:cs typeface="+mj-cs"/>
                <a:sym typeface="Arial"/>
              </a:defRPr>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Best Model’s Prediction</a:t>
            </a:r>
          </a:p>
        </p:txBody>
      </p:sp>
      <p:pic>
        <p:nvPicPr>
          <p:cNvPr id="7" name="Picture 6">
            <a:extLst>
              <a:ext uri="{FF2B5EF4-FFF2-40B4-BE49-F238E27FC236}">
                <a16:creationId xmlns:a16="http://schemas.microsoft.com/office/drawing/2014/main" id="{45505FE7-A234-2647-8793-B5D3E312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470" y="753031"/>
            <a:ext cx="5493214" cy="4273355"/>
          </a:xfrm>
          <a:prstGeom prst="rect">
            <a:avLst/>
          </a:prstGeom>
        </p:spPr>
      </p:pic>
      <p:sp>
        <p:nvSpPr>
          <p:cNvPr id="8" name="TextBox 7">
            <a:extLst>
              <a:ext uri="{FF2B5EF4-FFF2-40B4-BE49-F238E27FC236}">
                <a16:creationId xmlns:a16="http://schemas.microsoft.com/office/drawing/2014/main" id="{E50DFF8C-28CF-6240-BAA6-F0692752567B}"/>
              </a:ext>
            </a:extLst>
          </p:cNvPr>
          <p:cNvSpPr txBox="1"/>
          <p:nvPr/>
        </p:nvSpPr>
        <p:spPr>
          <a:xfrm>
            <a:off x="-457201" y="1942480"/>
            <a:ext cx="440355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“Luxury” Prediction: </a:t>
            </a:r>
            <a:r>
              <a:rPr lang="en-US" sz="1600" dirty="0">
                <a:solidFill>
                  <a:srgbClr val="FFFFFF"/>
                </a:solidFill>
                <a:sym typeface="Arial"/>
              </a:rPr>
              <a:t>24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“Luxury” Prediction: </a:t>
            </a:r>
            <a:r>
              <a:rPr lang="en-US" sz="1600" dirty="0">
                <a:solidFill>
                  <a:srgbClr val="FFFFFF"/>
                </a:solidFill>
                <a:latin typeface="+mj-lt"/>
                <a:ea typeface="+mj-ea"/>
                <a:cs typeface="+mj-cs"/>
                <a:sym typeface="Arial"/>
              </a:rPr>
              <a:t>20</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“Basic” Prediction: </a:t>
            </a:r>
            <a:r>
              <a:rPr lang="en-US" sz="1600" dirty="0">
                <a:solidFill>
                  <a:srgbClr val="FFFFFF"/>
                </a:solidFill>
                <a:sym typeface="Arial"/>
              </a:rPr>
              <a:t>2164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“Basic” Prediction: </a:t>
            </a:r>
            <a:r>
              <a:rPr lang="en-US" sz="1600" dirty="0">
                <a:solidFill>
                  <a:srgbClr val="FFFFFF"/>
                </a:solidFill>
                <a:sym typeface="Arial"/>
              </a:rPr>
              <a:t>292</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p:txBody>
      </p:sp>
    </p:spTree>
    <p:extLst>
      <p:ext uri="{BB962C8B-B14F-4D97-AF65-F5344CB8AC3E}">
        <p14:creationId xmlns:p14="http://schemas.microsoft.com/office/powerpoint/2010/main" val="24104933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01;p20"/>
          <p:cNvSpPr txBox="1">
            <a:spLocks noGrp="1"/>
          </p:cNvSpPr>
          <p:nvPr>
            <p:ph type="title"/>
          </p:nvPr>
        </p:nvSpPr>
        <p:spPr>
          <a:xfrm>
            <a:off x="311699" y="213796"/>
            <a:ext cx="8520602" cy="572702"/>
          </a:xfrm>
          <a:prstGeom prst="rect">
            <a:avLst/>
          </a:prstGeom>
        </p:spPr>
        <p:txBody>
          <a:bodyPr/>
          <a:lstStyle>
            <a:lvl1pPr defTabSz="284606">
              <a:defRPr sz="2490"/>
            </a:lvl1pPr>
          </a:lstStyle>
          <a:p>
            <a:r>
              <a:t>Conclusion: Limitations</a:t>
            </a:r>
          </a:p>
        </p:txBody>
      </p:sp>
      <p:sp>
        <p:nvSpPr>
          <p:cNvPr id="173" name="Text Placeholder 2"/>
          <p:cNvSpPr txBox="1">
            <a:spLocks noGrp="1"/>
          </p:cNvSpPr>
          <p:nvPr>
            <p:ph type="body" idx="1"/>
          </p:nvPr>
        </p:nvSpPr>
        <p:spPr>
          <a:xfrm>
            <a:off x="0" y="1017724"/>
            <a:ext cx="8918090" cy="3991026"/>
          </a:xfrm>
          <a:prstGeom prst="rect">
            <a:avLst/>
          </a:prstGeom>
        </p:spPr>
        <p:txBody>
          <a:bodyPr/>
          <a:lstStyle/>
          <a:p>
            <a:pPr indent="-285750">
              <a:lnSpc>
                <a:spcPct val="150000"/>
              </a:lnSpc>
              <a:buSzPts val="1800"/>
              <a:buFont typeface="Arial"/>
              <a:buChar char="•"/>
              <a:defRPr sz="1800">
                <a:latin typeface="+mj-lt"/>
                <a:ea typeface="+mj-ea"/>
                <a:cs typeface="+mj-cs"/>
                <a:sym typeface="Arial"/>
              </a:defRPr>
            </a:pPr>
            <a:r>
              <a:rPr dirty="0"/>
              <a:t>Imbalanced data between "Basic" and “Luxury" </a:t>
            </a:r>
            <a:r>
              <a:rPr lang="en-US" dirty="0"/>
              <a:t>p</a:t>
            </a:r>
            <a:r>
              <a:rPr dirty="0"/>
              <a:t>roperties</a:t>
            </a:r>
          </a:p>
          <a:p>
            <a:pPr indent="-285750">
              <a:lnSpc>
                <a:spcPct val="150000"/>
              </a:lnSpc>
              <a:buSzPts val="1800"/>
              <a:buFont typeface="Arial"/>
              <a:buChar char="•"/>
              <a:defRPr sz="1800">
                <a:latin typeface="+mj-lt"/>
                <a:ea typeface="+mj-ea"/>
                <a:cs typeface="+mj-cs"/>
                <a:sym typeface="Arial"/>
              </a:defRPr>
            </a:pPr>
            <a:r>
              <a:rPr dirty="0"/>
              <a:t>Used synthetic data</a:t>
            </a:r>
          </a:p>
          <a:p>
            <a:pPr indent="-285750">
              <a:lnSpc>
                <a:spcPct val="150000"/>
              </a:lnSpc>
              <a:buSzPts val="1800"/>
              <a:buFont typeface="Arial"/>
              <a:buChar char="•"/>
              <a:defRPr sz="1800">
                <a:latin typeface="+mj-lt"/>
                <a:ea typeface="+mj-ea"/>
                <a:cs typeface="+mj-cs"/>
                <a:sym typeface="Arial"/>
              </a:defRPr>
            </a:pPr>
            <a:r>
              <a:rPr dirty="0"/>
              <a:t>Limited computing resources</a:t>
            </a:r>
          </a:p>
          <a:p>
            <a:pPr indent="-285750">
              <a:lnSpc>
                <a:spcPct val="150000"/>
              </a:lnSpc>
              <a:buSzPts val="1800"/>
              <a:buFont typeface="Arial"/>
              <a:buChar char="•"/>
              <a:defRPr sz="1800">
                <a:latin typeface="+mj-lt"/>
                <a:ea typeface="+mj-ea"/>
                <a:cs typeface="+mj-cs"/>
                <a:sym typeface="Arial"/>
              </a:defRPr>
            </a:pPr>
            <a:r>
              <a:rPr dirty="0"/>
              <a:t>Limited knowledge of </a:t>
            </a:r>
            <a:r>
              <a:rPr lang="en-US" dirty="0"/>
              <a:t>s</a:t>
            </a:r>
            <a:r>
              <a:rPr dirty="0"/>
              <a:t>takeholders </a:t>
            </a:r>
            <a:r>
              <a:rPr lang="en-US" dirty="0"/>
              <a:t>r</a:t>
            </a:r>
            <a:r>
              <a:rPr dirty="0"/>
              <a:t>equirements</a:t>
            </a:r>
          </a:p>
          <a:p>
            <a:pPr indent="-285750">
              <a:lnSpc>
                <a:spcPct val="150000"/>
              </a:lnSpc>
              <a:buSzPts val="1800"/>
              <a:buFont typeface="Arial"/>
              <a:buChar char="•"/>
              <a:defRPr sz="1800">
                <a:latin typeface="+mj-lt"/>
                <a:ea typeface="+mj-ea"/>
                <a:cs typeface="+mj-cs"/>
                <a:sym typeface="Arial"/>
              </a:defRPr>
            </a:pPr>
            <a:r>
              <a:rPr dirty="0"/>
              <a:t>No knowledge on the condition of property.</a:t>
            </a:r>
          </a:p>
          <a:p>
            <a:pPr marL="0" indent="114300">
              <a:lnSpc>
                <a:spcPct val="150000"/>
              </a:lnSpc>
              <a:buSzTx/>
              <a:buFont typeface="Wingdings 2"/>
              <a:buNone/>
            </a:pPr>
            <a:r>
              <a:rPr dirty="0"/>
              <a:t> </a:t>
            </a:r>
            <a:endParaRPr b="1" dirty="0"/>
          </a:p>
          <a:p>
            <a:pPr marL="0" indent="114300">
              <a:buSzTx/>
              <a:buFont typeface="Wingdings 2"/>
              <a:buNone/>
            </a:pPr>
            <a:r>
              <a:rPr dirty="0"/>
              <a:t> </a:t>
            </a:r>
          </a:p>
        </p:txBody>
      </p:sp>
    </p:spTree>
  </p:cSld>
  <p:clrMapOvr>
    <a:masterClrMapping/>
  </p:clrMapOvr>
  <p:transition spd="med"/>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TotalTime>
  <Words>1339</Words>
  <Application>Microsoft Macintosh PowerPoint</Application>
  <PresentationFormat>On-screen Show (16:9)</PresentationFormat>
  <Paragraphs>135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2</vt:lpstr>
      <vt:lpstr>Quotable</vt:lpstr>
      <vt:lpstr>Paris Real Estate Property Predictions </vt:lpstr>
      <vt:lpstr>Overview</vt:lpstr>
      <vt:lpstr>Agenda</vt:lpstr>
      <vt:lpstr>Business and  Data Understanding</vt:lpstr>
      <vt:lpstr>Distribution of Categorical Data</vt:lpstr>
      <vt:lpstr>Modeling</vt:lpstr>
      <vt:lpstr>Evaluation</vt:lpstr>
      <vt:lpstr>Best Model’s Prediction</vt:lpstr>
      <vt:lpstr>Conclusion: Limitations</vt:lpstr>
      <vt:lpstr>Conclusion: Recommendations</vt:lpstr>
      <vt:lpstr>Conclusion: Next Steps</vt:lpstr>
      <vt:lpstr>Thank You!  Email: dmvinedata@gmail.com GitHub: @dmvinedata LinkedIn: linkedin.com/in/deztanyjackson/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Real Estate Property Predictions </dc:title>
  <cp:lastModifiedBy>Deztany Jackson</cp:lastModifiedBy>
  <cp:revision>7</cp:revision>
  <dcterms:modified xsi:type="dcterms:W3CDTF">2023-02-23T16:59:29Z</dcterms:modified>
</cp:coreProperties>
</file>