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173" r:id="rId1"/>
  </p:sldMasterIdLst>
  <p:notesMasterIdLst>
    <p:notesMasterId r:id="rId13"/>
  </p:notesMasterIdLst>
  <p:sldIdLst>
    <p:sldId id="256" r:id="rId2"/>
    <p:sldId id="257" r:id="rId3"/>
    <p:sldId id="258" r:id="rId4"/>
    <p:sldId id="270" r:id="rId5"/>
    <p:sldId id="269" r:id="rId6"/>
    <p:sldId id="261" r:id="rId7"/>
    <p:sldId id="266" r:id="rId8"/>
    <p:sldId id="272" r:id="rId9"/>
    <p:sldId id="273" r:id="rId10"/>
    <p:sldId id="274" r:id="rId11"/>
    <p:sldId id="26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4755"/>
  </p:normalViewPr>
  <p:slideViewPr>
    <p:cSldViewPr snapToGrid="0">
      <p:cViewPr varScale="1">
        <p:scale>
          <a:sx n="122" d="100"/>
          <a:sy n="122" d="100"/>
        </p:scale>
        <p:origin x="7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0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modified condition and grades were chosen as an objective goal. The thought was to give home owner incentives to improve upon their property, even if they do not reach the desired criteria. These predictions will serve as samples for the real estate agents to understand the benefit of real estate data analysis. Because home value can depend on the surrounding community, grouping the homes for predictions by </a:t>
            </a:r>
            <a:r>
              <a:rPr lang="en-US" dirty="0" err="1"/>
              <a:t>zipcodes</a:t>
            </a:r>
            <a:r>
              <a:rPr lang="en-US" dirty="0"/>
              <a:t> helps the agent target a specific community for an extra benefit.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056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14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**Limited dataset:**</a:t>
            </a:r>
          </a:p>
          <a:p>
            <a:pPr marL="0" lvl="0" indent="0" algn="l" rtl="0">
              <a:spcBef>
                <a:spcPts val="0"/>
              </a:spcBef>
              <a:spcAft>
                <a:spcPts val="0"/>
              </a:spcAft>
              <a:buNone/>
            </a:pPr>
            <a:r>
              <a:rPr lang="en-US" dirty="0"/>
              <a:t>    - The full dataset was filtered and scoped due to limited resources.  There were attributes (features) in the dataset that would have supported a more accurate and model.</a:t>
            </a:r>
          </a:p>
          <a:p>
            <a:pPr marL="0" lvl="0" indent="0" algn="l" rtl="0">
              <a:spcBef>
                <a:spcPts val="0"/>
              </a:spcBef>
              <a:spcAft>
                <a:spcPts val="0"/>
              </a:spcAft>
              <a:buNone/>
            </a:pPr>
            <a:r>
              <a:rPr lang="en-US" dirty="0"/>
              <a:t>    - Dataset does not take into account </a:t>
            </a:r>
            <a:r>
              <a:rPr lang="en-US" dirty="0" err="1"/>
              <a:t>aesthietics</a:t>
            </a:r>
            <a:r>
              <a:rPr lang="en-US" dirty="0"/>
              <a:t>. There are no features or pictures evaluating this aspect.</a:t>
            </a:r>
          </a:p>
          <a:p>
            <a:pPr marL="0" lvl="0" indent="0" algn="l" rtl="0">
              <a:spcBef>
                <a:spcPts val="0"/>
              </a:spcBef>
              <a:spcAft>
                <a:spcPts val="0"/>
              </a:spcAft>
              <a:buNone/>
            </a:pPr>
            <a:r>
              <a:rPr lang="en-US" dirty="0"/>
              <a:t>- **Unknown realistic "Condition" and "Grade" values:**</a:t>
            </a:r>
          </a:p>
          <a:p>
            <a:pPr marL="0" lvl="0" indent="0" algn="l" rtl="0">
              <a:spcBef>
                <a:spcPts val="0"/>
              </a:spcBef>
              <a:spcAft>
                <a:spcPts val="0"/>
              </a:spcAft>
              <a:buNone/>
            </a:pPr>
            <a:r>
              <a:rPr lang="en-US" dirty="0"/>
              <a:t>    - Lack of knowledge on knowing </a:t>
            </a:r>
            <a:r>
              <a:rPr lang="en-US" dirty="0" err="1"/>
              <a:t>whata</a:t>
            </a:r>
            <a:r>
              <a:rPr lang="en-US" dirty="0"/>
              <a:t> realistic increase in "condition" and "grade" would be from the baseline. All chosen instances in the dataset were increased to the same values. It may be unrealistic to have a home in poor condition and below minimum building </a:t>
            </a:r>
            <a:r>
              <a:rPr lang="en-US" dirty="0" err="1"/>
              <a:t>stards</a:t>
            </a:r>
            <a:r>
              <a:rPr lang="en-US" dirty="0"/>
              <a:t> actually increase to "good" in both.</a:t>
            </a:r>
          </a:p>
          <a:p>
            <a:pPr marL="0" lvl="0" indent="0" algn="l" rtl="0">
              <a:spcBef>
                <a:spcPts val="0"/>
              </a:spcBef>
              <a:spcAft>
                <a:spcPts val="0"/>
              </a:spcAft>
              <a:buNone/>
            </a:pPr>
            <a:r>
              <a:rPr lang="en-US" dirty="0"/>
              <a:t>- **Unknown affects on other variables:**</a:t>
            </a:r>
          </a:p>
          <a:p>
            <a:pPr marL="0" lvl="0" indent="0" algn="l" rtl="0">
              <a:spcBef>
                <a:spcPts val="0"/>
              </a:spcBef>
              <a:spcAft>
                <a:spcPts val="0"/>
              </a:spcAft>
              <a:buNone/>
            </a:pPr>
            <a:r>
              <a:rPr lang="en-US" dirty="0"/>
              <a:t>    - The "condition" and "grade" </a:t>
            </a:r>
            <a:r>
              <a:rPr lang="en-US" dirty="0" err="1"/>
              <a:t>feeatures</a:t>
            </a:r>
            <a:r>
              <a:rPr lang="en-US" dirty="0"/>
              <a:t> </a:t>
            </a:r>
            <a:r>
              <a:rPr lang="en-US" dirty="0" err="1"/>
              <a:t>wree</a:t>
            </a:r>
            <a:r>
              <a:rPr lang="en-US" dirty="0"/>
              <a:t> the only ones modified from the </a:t>
            </a:r>
            <a:r>
              <a:rPr lang="en-US" dirty="0" err="1"/>
              <a:t>intial</a:t>
            </a:r>
            <a:r>
              <a:rPr lang="en-US" dirty="0"/>
              <a:t> dataset. Home improvements would definitely affect those features. However, home improvements done on a home might also affect features like </a:t>
            </a:r>
            <a:r>
              <a:rPr lang="en-US" dirty="0" err="1"/>
              <a:t>sqft_living</a:t>
            </a:r>
            <a:r>
              <a:rPr lang="en-US" dirty="0"/>
              <a:t>, floors, bathrooms or bedrooms in some way. </a:t>
            </a:r>
          </a:p>
          <a:p>
            <a:pPr marL="0" lvl="0" indent="0" algn="l" rtl="0">
              <a:spcBef>
                <a:spcPts val="0"/>
              </a:spcBef>
              <a:spcAft>
                <a:spcPts val="0"/>
              </a:spcAft>
              <a:buNone/>
            </a:pPr>
            <a:r>
              <a:rPr lang="en-US" dirty="0"/>
              <a:t>- **Communal effects:**</a:t>
            </a:r>
          </a:p>
          <a:p>
            <a:pPr marL="0" lvl="0" indent="0" algn="l" rtl="0">
              <a:spcBef>
                <a:spcPts val="0"/>
              </a:spcBef>
              <a:spcAft>
                <a:spcPts val="0"/>
              </a:spcAft>
              <a:buNone/>
            </a:pPr>
            <a:r>
              <a:rPr lang="en-US" dirty="0"/>
              <a:t>    - The predictions were based on the </a:t>
            </a:r>
            <a:r>
              <a:rPr lang="en-US" dirty="0" err="1"/>
              <a:t>modication</a:t>
            </a:r>
            <a:r>
              <a:rPr lang="en-US" dirty="0"/>
              <a:t> of specific features for an individual home. The </a:t>
            </a:r>
            <a:r>
              <a:rPr lang="en-US" dirty="0" err="1"/>
              <a:t>predicitons</a:t>
            </a:r>
            <a:r>
              <a:rPr lang="en-US" dirty="0"/>
              <a:t> did not take into account how the home improvements would affect the surrounding </a:t>
            </a:r>
            <a:r>
              <a:rPr lang="en-US" dirty="0" err="1"/>
              <a:t>comparible</a:t>
            </a:r>
            <a:r>
              <a:rPr lang="en-US" dirty="0"/>
              <a:t> homes. This is common task done in real estate.   </a:t>
            </a:r>
          </a:p>
          <a:p>
            <a:pPr marL="0" lvl="0" indent="0" algn="l" rtl="0">
              <a:spcBef>
                <a:spcPts val="0"/>
              </a:spcBef>
              <a:spcAft>
                <a:spcPts val="0"/>
              </a:spcAft>
              <a:buNone/>
            </a:pPr>
            <a:r>
              <a:rPr lang="en-US" dirty="0"/>
              <a:t>- **Model approach fit for specific problem:**</a:t>
            </a:r>
          </a:p>
          <a:p>
            <a:pPr marL="0" lvl="0" indent="0" algn="l" rtl="0">
              <a:spcBef>
                <a:spcPts val="0"/>
              </a:spcBef>
              <a:spcAft>
                <a:spcPts val="0"/>
              </a:spcAft>
              <a:buNone/>
            </a:pPr>
            <a:r>
              <a:rPr lang="en-US" dirty="0"/>
              <a:t>    -  The model developed was for a specific problem. Understanding how home improvement how affect home values and the amount of the difference. Other </a:t>
            </a:r>
            <a:r>
              <a:rPr lang="en-US" dirty="0" err="1"/>
              <a:t>usecases</a:t>
            </a:r>
            <a:r>
              <a:rPr lang="en-US" dirty="0"/>
              <a:t> and problems were not taken into account. There may be insights to game from the model and predictions that  </a:t>
            </a:r>
          </a:p>
          <a:p>
            <a:pPr marL="0" lvl="0" indent="0" algn="l" rtl="0">
              <a:spcBef>
                <a:spcPts val="0"/>
              </a:spcBef>
              <a:spcAft>
                <a:spcPts val="0"/>
              </a:spcAft>
              <a:buNone/>
            </a:pPr>
            <a:r>
              <a:rPr lang="en-US" dirty="0"/>
              <a:t>- **Time/Resources:**</a:t>
            </a:r>
          </a:p>
          <a:p>
            <a:pPr marL="0" lvl="0" indent="0" algn="l" rtl="0">
              <a:spcBef>
                <a:spcPts val="0"/>
              </a:spcBef>
              <a:spcAft>
                <a:spcPts val="0"/>
              </a:spcAft>
              <a:buNone/>
            </a:pPr>
            <a:r>
              <a:rPr lang="en-US" dirty="0"/>
              <a:t>    - Because of limited time and skillset a "good enough" model was delivered. The datasets, </a:t>
            </a:r>
            <a:r>
              <a:rPr lang="en-US" dirty="0" err="1"/>
              <a:t>techniquesm</a:t>
            </a:r>
            <a:r>
              <a:rPr lang="en-US" dirty="0"/>
              <a:t> model robustness had to be scoped.</a:t>
            </a:r>
          </a:p>
          <a:p>
            <a:pPr marL="0" lvl="0" indent="0" algn="l" rtl="0">
              <a:spcBef>
                <a:spcPts val="0"/>
              </a:spcBef>
              <a:spcAft>
                <a:spcPts val="0"/>
              </a:spcAft>
              <a:buNone/>
            </a:pPr>
            <a:r>
              <a:rPr lang="en-US" dirty="0"/>
              <a:t>- **Actual market culture:**</a:t>
            </a:r>
          </a:p>
          <a:p>
            <a:pPr marL="0" lvl="0" indent="0" algn="l" rtl="0">
              <a:spcBef>
                <a:spcPts val="0"/>
              </a:spcBef>
              <a:spcAft>
                <a:spcPts val="0"/>
              </a:spcAft>
              <a:buNone/>
            </a:pPr>
            <a:r>
              <a:rPr lang="en-US" dirty="0"/>
              <a:t>    - The dataset used wasn't the most current. These last two years have had major shifts in the supply and demand of homes. Therefore a shift in the home value estimates shift as well.</a:t>
            </a:r>
          </a:p>
          <a:p>
            <a:pPr marL="0" lvl="0" indent="0" algn="l" rtl="0">
              <a:spcBef>
                <a:spcPts val="0"/>
              </a:spcBef>
              <a:spcAft>
                <a:spcPts val="0"/>
              </a:spcAft>
              <a:buNone/>
            </a:pPr>
            <a:r>
              <a:rPr lang="en-US" dirty="0"/>
              <a:t>- **External effects:**</a:t>
            </a:r>
          </a:p>
          <a:p>
            <a:pPr marL="0" lvl="0" indent="0" algn="l" rtl="0">
              <a:spcBef>
                <a:spcPts val="0"/>
              </a:spcBef>
              <a:spcAft>
                <a:spcPts val="0"/>
              </a:spcAft>
              <a:buNone/>
            </a:pPr>
            <a:r>
              <a:rPr lang="en-US" dirty="0"/>
              <a:t>    - The model and predictions did not account for external effects that were not attributes of the home and its property.</a:t>
            </a:r>
          </a:p>
          <a:p>
            <a:pPr marL="0" lvl="0" indent="0" algn="l" rtl="0">
              <a:spcBef>
                <a:spcPts val="0"/>
              </a:spcBef>
              <a:spcAft>
                <a:spcPts val="0"/>
              </a:spcAft>
              <a:buNone/>
            </a:pPr>
            <a:r>
              <a:rPr lang="en-US" dirty="0"/>
              <a:t>- **Data scientist skillset:**</a:t>
            </a:r>
          </a:p>
          <a:p>
            <a:pPr marL="0" lvl="0" indent="0" algn="l" rtl="0">
              <a:spcBef>
                <a:spcPts val="0"/>
              </a:spcBef>
              <a:spcAft>
                <a:spcPts val="0"/>
              </a:spcAft>
              <a:buNone/>
            </a:pPr>
            <a:r>
              <a:rPr lang="en-US" dirty="0"/>
              <a:t>    - As a new data scientist the the model robustness is limited due to experience and skills.</a:t>
            </a:r>
          </a:p>
          <a:p>
            <a:pPr marL="0" lvl="0" indent="0" algn="l" rtl="0">
              <a:spcBef>
                <a:spcPts val="0"/>
              </a:spcBef>
              <a:spcAft>
                <a:spcPts val="0"/>
              </a:spcAft>
              <a:buNone/>
            </a:pPr>
            <a:r>
              <a:rPr lang="en-US" dirty="0"/>
              <a:t> </a:t>
            </a:r>
            <a:endParaRPr dirty="0"/>
          </a:p>
        </p:txBody>
      </p:sp>
    </p:spTree>
    <p:extLst>
      <p:ext uri="{BB962C8B-B14F-4D97-AF65-F5344CB8AC3E}">
        <p14:creationId xmlns:p14="http://schemas.microsoft.com/office/powerpoint/2010/main" val="214719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**Limited dataset:**</a:t>
            </a:r>
          </a:p>
          <a:p>
            <a:pPr marL="0" lvl="0" indent="0" algn="l" rtl="0">
              <a:spcBef>
                <a:spcPts val="0"/>
              </a:spcBef>
              <a:spcAft>
                <a:spcPts val="0"/>
              </a:spcAft>
              <a:buNone/>
            </a:pPr>
            <a:r>
              <a:rPr lang="en-US" dirty="0"/>
              <a:t>    - The full dataset was filtered and scoped due to limited resources.  There were attributes (features) in the dataset that would have supported a more accurate and model.</a:t>
            </a:r>
          </a:p>
          <a:p>
            <a:pPr marL="0" lvl="0" indent="0" algn="l" rtl="0">
              <a:spcBef>
                <a:spcPts val="0"/>
              </a:spcBef>
              <a:spcAft>
                <a:spcPts val="0"/>
              </a:spcAft>
              <a:buNone/>
            </a:pPr>
            <a:r>
              <a:rPr lang="en-US" dirty="0"/>
              <a:t>    - Dataset does not take into account </a:t>
            </a:r>
            <a:r>
              <a:rPr lang="en-US" dirty="0" err="1"/>
              <a:t>aesthietics</a:t>
            </a:r>
            <a:r>
              <a:rPr lang="en-US" dirty="0"/>
              <a:t>. There are no features or pictures evaluating this aspect.</a:t>
            </a:r>
          </a:p>
          <a:p>
            <a:pPr marL="0" lvl="0" indent="0" algn="l" rtl="0">
              <a:spcBef>
                <a:spcPts val="0"/>
              </a:spcBef>
              <a:spcAft>
                <a:spcPts val="0"/>
              </a:spcAft>
              <a:buNone/>
            </a:pPr>
            <a:r>
              <a:rPr lang="en-US" dirty="0"/>
              <a:t>- **Unknown realistic "Condition" and "Grade" values:**</a:t>
            </a:r>
          </a:p>
          <a:p>
            <a:pPr marL="0" lvl="0" indent="0" algn="l" rtl="0">
              <a:spcBef>
                <a:spcPts val="0"/>
              </a:spcBef>
              <a:spcAft>
                <a:spcPts val="0"/>
              </a:spcAft>
              <a:buNone/>
            </a:pPr>
            <a:r>
              <a:rPr lang="en-US" dirty="0"/>
              <a:t>    - Lack of knowledge on knowing </a:t>
            </a:r>
            <a:r>
              <a:rPr lang="en-US" dirty="0" err="1"/>
              <a:t>whata</a:t>
            </a:r>
            <a:r>
              <a:rPr lang="en-US" dirty="0"/>
              <a:t> realistic increase in "condition" and "grade" would be from the baseline. All chosen instances in the dataset were increased to the same values. It may be unrealistic to have a home in poor condition and below minimum building </a:t>
            </a:r>
            <a:r>
              <a:rPr lang="en-US" dirty="0" err="1"/>
              <a:t>stards</a:t>
            </a:r>
            <a:r>
              <a:rPr lang="en-US" dirty="0"/>
              <a:t> actually increase to "good" in both.</a:t>
            </a:r>
          </a:p>
          <a:p>
            <a:pPr marL="0" lvl="0" indent="0" algn="l" rtl="0">
              <a:spcBef>
                <a:spcPts val="0"/>
              </a:spcBef>
              <a:spcAft>
                <a:spcPts val="0"/>
              </a:spcAft>
              <a:buNone/>
            </a:pPr>
            <a:r>
              <a:rPr lang="en-US" dirty="0"/>
              <a:t>- **Unknown affects on other variables:**</a:t>
            </a:r>
          </a:p>
          <a:p>
            <a:pPr marL="0" lvl="0" indent="0" algn="l" rtl="0">
              <a:spcBef>
                <a:spcPts val="0"/>
              </a:spcBef>
              <a:spcAft>
                <a:spcPts val="0"/>
              </a:spcAft>
              <a:buNone/>
            </a:pPr>
            <a:r>
              <a:rPr lang="en-US" dirty="0"/>
              <a:t>    - The "condition" and "grade" </a:t>
            </a:r>
            <a:r>
              <a:rPr lang="en-US" dirty="0" err="1"/>
              <a:t>feeatures</a:t>
            </a:r>
            <a:r>
              <a:rPr lang="en-US" dirty="0"/>
              <a:t> </a:t>
            </a:r>
            <a:r>
              <a:rPr lang="en-US" dirty="0" err="1"/>
              <a:t>wree</a:t>
            </a:r>
            <a:r>
              <a:rPr lang="en-US" dirty="0"/>
              <a:t> the only ones modified from the </a:t>
            </a:r>
            <a:r>
              <a:rPr lang="en-US" dirty="0" err="1"/>
              <a:t>intial</a:t>
            </a:r>
            <a:r>
              <a:rPr lang="en-US" dirty="0"/>
              <a:t> dataset. Home improvements would definitely affect those features. However, home improvements done on a home might also affect features like </a:t>
            </a:r>
            <a:r>
              <a:rPr lang="en-US" dirty="0" err="1"/>
              <a:t>sqft_living</a:t>
            </a:r>
            <a:r>
              <a:rPr lang="en-US" dirty="0"/>
              <a:t>, floors, bathrooms or bedrooms in some way. </a:t>
            </a:r>
          </a:p>
          <a:p>
            <a:pPr marL="0" lvl="0" indent="0" algn="l" rtl="0">
              <a:spcBef>
                <a:spcPts val="0"/>
              </a:spcBef>
              <a:spcAft>
                <a:spcPts val="0"/>
              </a:spcAft>
              <a:buNone/>
            </a:pPr>
            <a:r>
              <a:rPr lang="en-US" dirty="0"/>
              <a:t>- **Communal effects:**</a:t>
            </a:r>
          </a:p>
          <a:p>
            <a:pPr marL="0" lvl="0" indent="0" algn="l" rtl="0">
              <a:spcBef>
                <a:spcPts val="0"/>
              </a:spcBef>
              <a:spcAft>
                <a:spcPts val="0"/>
              </a:spcAft>
              <a:buNone/>
            </a:pPr>
            <a:r>
              <a:rPr lang="en-US" dirty="0"/>
              <a:t>    - The predictions were based on the </a:t>
            </a:r>
            <a:r>
              <a:rPr lang="en-US" dirty="0" err="1"/>
              <a:t>modication</a:t>
            </a:r>
            <a:r>
              <a:rPr lang="en-US" dirty="0"/>
              <a:t> of specific features for an individual home. The </a:t>
            </a:r>
            <a:r>
              <a:rPr lang="en-US" dirty="0" err="1"/>
              <a:t>predicitons</a:t>
            </a:r>
            <a:r>
              <a:rPr lang="en-US" dirty="0"/>
              <a:t> did not take into account how the home improvements would affect the surrounding </a:t>
            </a:r>
            <a:r>
              <a:rPr lang="en-US" dirty="0" err="1"/>
              <a:t>comparible</a:t>
            </a:r>
            <a:r>
              <a:rPr lang="en-US" dirty="0"/>
              <a:t> homes. This is common task done in real estate.   </a:t>
            </a:r>
          </a:p>
          <a:p>
            <a:pPr marL="0" lvl="0" indent="0" algn="l" rtl="0">
              <a:spcBef>
                <a:spcPts val="0"/>
              </a:spcBef>
              <a:spcAft>
                <a:spcPts val="0"/>
              </a:spcAft>
              <a:buNone/>
            </a:pPr>
            <a:r>
              <a:rPr lang="en-US" dirty="0"/>
              <a:t>- **Model approach fit for specific problem:**</a:t>
            </a:r>
          </a:p>
          <a:p>
            <a:pPr marL="0" lvl="0" indent="0" algn="l" rtl="0">
              <a:spcBef>
                <a:spcPts val="0"/>
              </a:spcBef>
              <a:spcAft>
                <a:spcPts val="0"/>
              </a:spcAft>
              <a:buNone/>
            </a:pPr>
            <a:r>
              <a:rPr lang="en-US" dirty="0"/>
              <a:t>    -  The model developed was for a specific problem. Understanding how home improvement how affect home values and the amount of the difference. Other </a:t>
            </a:r>
            <a:r>
              <a:rPr lang="en-US" dirty="0" err="1"/>
              <a:t>usecases</a:t>
            </a:r>
            <a:r>
              <a:rPr lang="en-US" dirty="0"/>
              <a:t> and problems were not taken into account. There may be insights to game from the model and predictions that  </a:t>
            </a:r>
          </a:p>
          <a:p>
            <a:pPr marL="0" lvl="0" indent="0" algn="l" rtl="0">
              <a:spcBef>
                <a:spcPts val="0"/>
              </a:spcBef>
              <a:spcAft>
                <a:spcPts val="0"/>
              </a:spcAft>
              <a:buNone/>
            </a:pPr>
            <a:r>
              <a:rPr lang="en-US" dirty="0"/>
              <a:t>- **Time/Resources:**</a:t>
            </a:r>
          </a:p>
          <a:p>
            <a:pPr marL="0" lvl="0" indent="0" algn="l" rtl="0">
              <a:spcBef>
                <a:spcPts val="0"/>
              </a:spcBef>
              <a:spcAft>
                <a:spcPts val="0"/>
              </a:spcAft>
              <a:buNone/>
            </a:pPr>
            <a:r>
              <a:rPr lang="en-US" dirty="0"/>
              <a:t>    - Because of limited time and skillset a "good enough" model was delivered. The datasets, </a:t>
            </a:r>
            <a:r>
              <a:rPr lang="en-US" dirty="0" err="1"/>
              <a:t>techniquesm</a:t>
            </a:r>
            <a:r>
              <a:rPr lang="en-US" dirty="0"/>
              <a:t> model robustness had to be scoped.</a:t>
            </a:r>
          </a:p>
          <a:p>
            <a:pPr marL="0" lvl="0" indent="0" algn="l" rtl="0">
              <a:spcBef>
                <a:spcPts val="0"/>
              </a:spcBef>
              <a:spcAft>
                <a:spcPts val="0"/>
              </a:spcAft>
              <a:buNone/>
            </a:pPr>
            <a:r>
              <a:rPr lang="en-US" dirty="0"/>
              <a:t>- **Actual market culture:**</a:t>
            </a:r>
          </a:p>
          <a:p>
            <a:pPr marL="0" lvl="0" indent="0" algn="l" rtl="0">
              <a:spcBef>
                <a:spcPts val="0"/>
              </a:spcBef>
              <a:spcAft>
                <a:spcPts val="0"/>
              </a:spcAft>
              <a:buNone/>
            </a:pPr>
            <a:r>
              <a:rPr lang="en-US" dirty="0"/>
              <a:t>    - The dataset used wasn't the most current. These last two years have had major shifts in the supply and demand of homes. Therefore a shift in the home value estimates shift as well.</a:t>
            </a:r>
          </a:p>
          <a:p>
            <a:pPr marL="0" lvl="0" indent="0" algn="l" rtl="0">
              <a:spcBef>
                <a:spcPts val="0"/>
              </a:spcBef>
              <a:spcAft>
                <a:spcPts val="0"/>
              </a:spcAft>
              <a:buNone/>
            </a:pPr>
            <a:r>
              <a:rPr lang="en-US" dirty="0"/>
              <a:t>- **External effects:**</a:t>
            </a:r>
          </a:p>
          <a:p>
            <a:pPr marL="0" lvl="0" indent="0" algn="l" rtl="0">
              <a:spcBef>
                <a:spcPts val="0"/>
              </a:spcBef>
              <a:spcAft>
                <a:spcPts val="0"/>
              </a:spcAft>
              <a:buNone/>
            </a:pPr>
            <a:r>
              <a:rPr lang="en-US" dirty="0"/>
              <a:t>    - The model and predictions did not account for external effects that were not attributes of the home and its property.</a:t>
            </a:r>
          </a:p>
          <a:p>
            <a:pPr marL="0" lvl="0" indent="0" algn="l" rtl="0">
              <a:spcBef>
                <a:spcPts val="0"/>
              </a:spcBef>
              <a:spcAft>
                <a:spcPts val="0"/>
              </a:spcAft>
              <a:buNone/>
            </a:pPr>
            <a:r>
              <a:rPr lang="en-US" dirty="0"/>
              <a:t>- **Data scientist skillset:**</a:t>
            </a:r>
          </a:p>
          <a:p>
            <a:pPr marL="0" lvl="0" indent="0" algn="l" rtl="0">
              <a:spcBef>
                <a:spcPts val="0"/>
              </a:spcBef>
              <a:spcAft>
                <a:spcPts val="0"/>
              </a:spcAft>
              <a:buNone/>
            </a:pPr>
            <a:r>
              <a:rPr lang="en-US" dirty="0"/>
              <a:t>    - As a new data scientist the the model robustness is limited due to experience and skills.</a:t>
            </a:r>
          </a:p>
          <a:p>
            <a:pPr marL="0" lvl="0" indent="0" algn="l" rtl="0">
              <a:spcBef>
                <a:spcPts val="0"/>
              </a:spcBef>
              <a:spcAft>
                <a:spcPts val="0"/>
              </a:spcAft>
              <a:buNone/>
            </a:pPr>
            <a:r>
              <a:rPr lang="en-US" dirty="0"/>
              <a:t> </a:t>
            </a:r>
            <a:endParaRPr dirty="0"/>
          </a:p>
        </p:txBody>
      </p:sp>
    </p:spTree>
    <p:extLst>
      <p:ext uri="{BB962C8B-B14F-4D97-AF65-F5344CB8AC3E}">
        <p14:creationId xmlns:p14="http://schemas.microsoft.com/office/powerpoint/2010/main" val="311582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45566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13245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4905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1160EA64-D806-43AC-9DF2-F8C432F32B4C}" type="datetimeFigureOut">
              <a:rPr lang="en-US" smtClean="0"/>
              <a:t>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21322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52525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08015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27157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6373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65734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57774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33955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61927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81085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864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32666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2914358" y="4531022"/>
            <a:ext cx="732659" cy="273844"/>
          </a:xfrm>
        </p:spPr>
        <p:txBody>
          <a:bodyPr/>
          <a:lstStyle/>
          <a:p>
            <a:fld id="{1160EA64-D806-43AC-9DF2-F8C432F32B4C}" type="datetimeFigureOut">
              <a:rPr lang="en-US" smtClean="0"/>
              <a:t>1/2/23</a:t>
            </a:fld>
            <a:endParaRPr lang="en-US" dirty="0"/>
          </a:p>
        </p:txBody>
      </p:sp>
      <p:sp>
        <p:nvSpPr>
          <p:cNvPr id="6" name="Footer Placeholder 5"/>
          <p:cNvSpPr>
            <a:spLocks noGrp="1"/>
          </p:cNvSpPr>
          <p:nvPr>
            <p:ph type="ftr" sz="quarter" idx="11"/>
          </p:nvPr>
        </p:nvSpPr>
        <p:spPr>
          <a:xfrm>
            <a:off x="442797" y="4531022"/>
            <a:ext cx="2471560" cy="273844"/>
          </a:xfrm>
        </p:spPr>
        <p:txBody>
          <a:bodyPr/>
          <a:lstStyle/>
          <a:p>
            <a:endParaRPr lang="en-US" dirty="0"/>
          </a:p>
        </p:txBody>
      </p:sp>
      <p:sp>
        <p:nvSpPr>
          <p:cNvPr id="7" name="Slide Number Placeholder 6"/>
          <p:cNvSpPr>
            <a:spLocks noGrp="1"/>
          </p:cNvSpPr>
          <p:nvPr>
            <p:ph type="sldNum" sz="quarter" idx="12"/>
          </p:nvPr>
        </p:nvSpPr>
        <p:spPr>
          <a:xfrm>
            <a:off x="3647017" y="4436917"/>
            <a:ext cx="796616" cy="36794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64737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en-US" dirty="0"/>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1160EA64-D806-43AC-9DF2-F8C432F32B4C}" type="datetimeFigureOut">
              <a:rPr lang="en-US" smtClean="0"/>
              <a:t>1/2/23</a:t>
            </a:fld>
            <a:endParaRPr lang="en-US" dirty="0"/>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3957388"/>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Lst>
  <p:hf sldNum="0" hdr="0" ftr="0" dt="0"/>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linkedin.com/in/deztany-jackson-b9b58717"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lvl="0" algn="ctr">
              <a:spcBef>
                <a:spcPts val="0"/>
              </a:spcBef>
            </a:pPr>
            <a:r>
              <a:rPr lang="en-US" sz="3600" dirty="0">
                <a:latin typeface="Arial" panose="020B0604020202020204" pitchFamily="34" charset="0"/>
                <a:cs typeface="Arial" panose="020B0604020202020204" pitchFamily="34" charset="0"/>
              </a:rPr>
              <a:t>Real Estate Home </a:t>
            </a:r>
            <a:r>
              <a:rPr lang="en-US" sz="3600">
                <a:latin typeface="Arial" panose="020B0604020202020204" pitchFamily="34" charset="0"/>
                <a:cs typeface="Arial" panose="020B0604020202020204" pitchFamily="34" charset="0"/>
              </a:rPr>
              <a:t>Improvement Price Predictions</a:t>
            </a:r>
            <a:br>
              <a:rPr lang="en-US" sz="3600" dirty="0"/>
            </a:br>
            <a:endParaRPr sz="3600" dirty="0"/>
          </a:p>
        </p:txBody>
      </p:sp>
      <p:sp>
        <p:nvSpPr>
          <p:cNvPr id="60" name="Google Shape;60;p13"/>
          <p:cNvSpPr txBox="1">
            <a:spLocks noGrp="1"/>
          </p:cNvSpPr>
          <p:nvPr>
            <p:ph type="subTitle" idx="1"/>
          </p:nvPr>
        </p:nvSpPr>
        <p:spPr>
          <a:xfrm>
            <a:off x="416115" y="4003165"/>
            <a:ext cx="7929000" cy="845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Deztany Jackson</a:t>
            </a:r>
          </a:p>
          <a:p>
            <a:pPr marL="0" lvl="0" indent="0" algn="l" rtl="0">
              <a:spcBef>
                <a:spcPts val="0"/>
              </a:spcBef>
              <a:spcAft>
                <a:spcPts val="0"/>
              </a:spcAft>
              <a:buNone/>
            </a:pPr>
            <a:r>
              <a:rPr lang="en" dirty="0">
                <a:latin typeface="Arial" panose="020B0604020202020204" pitchFamily="34" charset="0"/>
                <a:cs typeface="Arial" panose="020B0604020202020204" pitchFamily="34" charset="0"/>
              </a:rPr>
              <a:t>Data Science Flex</a:t>
            </a:r>
          </a:p>
          <a:p>
            <a:pPr marL="0" lvl="0" indent="0" algn="l" rtl="0">
              <a:spcBef>
                <a:spcPts val="0"/>
              </a:spcBef>
              <a:spcAft>
                <a:spcPts val="0"/>
              </a:spcAft>
              <a:buNone/>
            </a:pPr>
            <a:r>
              <a:rPr lang="en" dirty="0">
                <a:latin typeface="Arial" panose="020B0604020202020204" pitchFamily="34" charset="0"/>
                <a:cs typeface="Arial" panose="020B0604020202020204" pitchFamily="34" charset="0"/>
              </a:rPr>
              <a:t>Phase 2 Project</a:t>
            </a:r>
          </a:p>
          <a:p>
            <a:pPr marL="0" lvl="0" indent="0" algn="l" rtl="0">
              <a:spcBef>
                <a:spcPts val="0"/>
              </a:spcBef>
              <a:spcAft>
                <a:spcPts val="0"/>
              </a:spcAft>
              <a:buNone/>
            </a:pPr>
            <a:r>
              <a:rPr lang="en" dirty="0">
                <a:latin typeface="Arial" panose="020B0604020202020204" pitchFamily="34" charset="0"/>
                <a:cs typeface="Arial" panose="020B0604020202020204" pitchFamily="34" charset="0"/>
              </a:rPr>
              <a:t>January 6, 2023</a:t>
            </a:r>
            <a:br>
              <a:rPr lang="en" dirty="0">
                <a:latin typeface="Arial" panose="020B0604020202020204" pitchFamily="34" charset="0"/>
                <a:cs typeface="Arial" panose="020B0604020202020204" pitchFamily="34" charset="0"/>
              </a:rPr>
            </a:br>
            <a:endParaRPr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Recommendations &amp; Next Steps</a:t>
            </a:r>
            <a:endParaRPr dirty="0"/>
          </a:p>
        </p:txBody>
      </p:sp>
      <p:sp>
        <p:nvSpPr>
          <p:cNvPr id="3" name="Text Placeholder 2">
            <a:extLst>
              <a:ext uri="{FF2B5EF4-FFF2-40B4-BE49-F238E27FC236}">
                <a16:creationId xmlns:a16="http://schemas.microsoft.com/office/drawing/2014/main" id="{DBF3DEF5-A99E-DF43-815C-DC659E41A8E6}"/>
              </a:ext>
            </a:extLst>
          </p:cNvPr>
          <p:cNvSpPr>
            <a:spLocks noGrp="1"/>
          </p:cNvSpPr>
          <p:nvPr>
            <p:ph type="body" idx="1"/>
          </p:nvPr>
        </p:nvSpPr>
        <p:spPr>
          <a:xfrm>
            <a:off x="0" y="478107"/>
            <a:ext cx="9144000" cy="4510717"/>
          </a:xfrm>
        </p:spPr>
        <p:txBody>
          <a:bodyPr/>
          <a:lstStyle/>
          <a:p>
            <a:pPr indent="-285750">
              <a:buSzPts val="1400"/>
              <a:buFont typeface="Arial" panose="020B0604020202020204" pitchFamily="34" charset="0"/>
              <a:buChar char="•"/>
            </a:pPr>
            <a:r>
              <a:rPr lang="en-US" sz="1500" b="1" dirty="0">
                <a:latin typeface="Arial" panose="020B0604020202020204" pitchFamily="34" charset="0"/>
                <a:cs typeface="Arial" panose="020B0604020202020204" pitchFamily="34" charset="0"/>
              </a:rPr>
              <a:t>Choose and present  incentives and vision of home improvement within a community. This incentivizes people and helps with accountability. </a:t>
            </a:r>
          </a:p>
          <a:p>
            <a:pPr lvl="1" indent="-285750">
              <a:spcBef>
                <a:spcPts val="0"/>
              </a:spcBef>
              <a:buFont typeface="Arial" panose="020B0604020202020204" pitchFamily="34" charset="0"/>
              <a:buChar char="•"/>
            </a:pPr>
            <a:r>
              <a:rPr lang="en-US" sz="1500" dirty="0">
                <a:latin typeface="Arial" panose="020B0604020202020204" pitchFamily="34" charset="0"/>
                <a:cs typeface="Arial" panose="020B0604020202020204" pitchFamily="34" charset="0"/>
              </a:rPr>
              <a:t>Choose a few </a:t>
            </a:r>
            <a:r>
              <a:rPr lang="en-US" sz="1500" dirty="0" err="1">
                <a:latin typeface="Arial" panose="020B0604020202020204" pitchFamily="34" charset="0"/>
                <a:cs typeface="Arial" panose="020B0604020202020204" pitchFamily="34" charset="0"/>
              </a:rPr>
              <a:t>zipcodes</a:t>
            </a:r>
            <a:r>
              <a:rPr lang="en-US" sz="1500" dirty="0">
                <a:latin typeface="Arial" panose="020B0604020202020204" pitchFamily="34" charset="0"/>
                <a:cs typeface="Arial" panose="020B0604020202020204" pitchFamily="34" charset="0"/>
              </a:rPr>
              <a:t> to try out and then offer feedback that would improve model accuracy or approach.</a:t>
            </a:r>
          </a:p>
          <a:p>
            <a:pPr lvl="1" indent="-285750">
              <a:spcBef>
                <a:spcPts val="0"/>
              </a:spcBef>
              <a:buFont typeface="Arial" panose="020B0604020202020204" pitchFamily="34" charset="0"/>
              <a:buChar char="•"/>
            </a:pPr>
            <a:r>
              <a:rPr lang="en-US" sz="1500" dirty="0">
                <a:latin typeface="Arial" panose="020B0604020202020204" pitchFamily="34" charset="0"/>
                <a:cs typeface="Arial" panose="020B0604020202020204" pitchFamily="34" charset="0"/>
              </a:rPr>
              <a:t> Focus on major areas with high needs to bring up. The communal effect will possibly increase prices even though the highest improvements may not have happened.</a:t>
            </a:r>
          </a:p>
          <a:p>
            <a:pPr lvl="1" indent="-285750">
              <a:spcBef>
                <a:spcPts val="0"/>
              </a:spcBef>
              <a:buFont typeface="Arial" panose="020B0604020202020204" pitchFamily="34" charset="0"/>
              <a:buChar char="•"/>
            </a:pPr>
            <a:r>
              <a:rPr lang="en-US" sz="1500" dirty="0">
                <a:latin typeface="Arial" panose="020B0604020202020204" pitchFamily="34" charset="0"/>
                <a:cs typeface="Arial" panose="020B0604020202020204" pitchFamily="34" charset="0"/>
              </a:rPr>
              <a:t> Present businesses(</a:t>
            </a:r>
            <a:r>
              <a:rPr lang="en-US" sz="1500" dirty="0" err="1">
                <a:latin typeface="Arial" panose="020B0604020202020204" pitchFamily="34" charset="0"/>
                <a:cs typeface="Arial" panose="020B0604020202020204" pitchFamily="34" charset="0"/>
              </a:rPr>
              <a:t>e.i.</a:t>
            </a:r>
            <a:r>
              <a:rPr lang="en-US" sz="1500" dirty="0">
                <a:latin typeface="Arial" panose="020B0604020202020204" pitchFamily="34" charset="0"/>
                <a:cs typeface="Arial" panose="020B0604020202020204" pitchFamily="34" charset="0"/>
              </a:rPr>
              <a:t> construction, remodeling) of the potential work to be done. Partnering with them and possibly offering discounts to the select communities would be a good incentive for communities to improve together</a:t>
            </a:r>
          </a:p>
          <a:p>
            <a:pPr lvl="1" indent="-285750">
              <a:spcBef>
                <a:spcPts val="0"/>
              </a:spcBef>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a:p>
            <a:pPr indent="-285750">
              <a:buSzPts val="1400"/>
              <a:buFont typeface="Arial" panose="020B0604020202020204" pitchFamily="34" charset="0"/>
              <a:buChar char="•"/>
            </a:pPr>
            <a:r>
              <a:rPr lang="en-US" sz="1500" b="1" dirty="0">
                <a:latin typeface="Arial" panose="020B0604020202020204" pitchFamily="34" charset="0"/>
                <a:cs typeface="Arial" panose="020B0604020202020204" pitchFamily="34" charset="0"/>
              </a:rPr>
              <a:t>Market to potential homebuyers (individuals and investors) of the potential return on investment. These homebuyers may potentially buy the homes before the improvements and then fix them up.</a:t>
            </a:r>
          </a:p>
          <a:p>
            <a:pPr indent="-285750">
              <a:buSzPts val="1400"/>
              <a:buFont typeface="Arial" panose="020B0604020202020204" pitchFamily="34" charset="0"/>
              <a:buChar char="•"/>
            </a:pPr>
            <a:endParaRPr lang="en-US" sz="1500" b="1" dirty="0">
              <a:latin typeface="Arial" panose="020B0604020202020204" pitchFamily="34" charset="0"/>
              <a:cs typeface="Arial" panose="020B0604020202020204" pitchFamily="34" charset="0"/>
            </a:endParaRPr>
          </a:p>
          <a:p>
            <a:pPr indent="-285750">
              <a:buSzPts val="1400"/>
              <a:buFont typeface="Arial" panose="020B0604020202020204" pitchFamily="34" charset="0"/>
              <a:buChar char="•"/>
            </a:pPr>
            <a:r>
              <a:rPr lang="en-US" sz="1500" b="1" dirty="0">
                <a:latin typeface="Arial" panose="020B0604020202020204" pitchFamily="34" charset="0"/>
                <a:cs typeface="Arial" panose="020B0604020202020204" pitchFamily="34" charset="0"/>
              </a:rPr>
              <a:t>Increase consultation with the data scientist/analyst to improve our domain knowledge. As both parties educate each other the model solution has a better chance at being more accurate and robust.</a:t>
            </a:r>
          </a:p>
          <a:p>
            <a:pPr lvl="1" indent="-285750">
              <a:spcBef>
                <a:spcPts val="0"/>
              </a:spcBef>
              <a:buFont typeface="Arial" panose="020B0604020202020204" pitchFamily="34" charset="0"/>
              <a:buChar char="•"/>
            </a:pPr>
            <a:r>
              <a:rPr lang="en-US" sz="1500" dirty="0">
                <a:latin typeface="Arial" panose="020B0604020202020204" pitchFamily="34" charset="0"/>
                <a:cs typeface="Arial" panose="020B0604020202020204" pitchFamily="34" charset="0"/>
              </a:rPr>
              <a:t>Feedback on realistic feature values after home improvement</a:t>
            </a:r>
          </a:p>
          <a:p>
            <a:pPr lvl="1" indent="-285750">
              <a:spcBef>
                <a:spcPts val="0"/>
              </a:spcBef>
              <a:buFont typeface="Arial" panose="020B0604020202020204" pitchFamily="34" charset="0"/>
              <a:buChar char="•"/>
            </a:pPr>
            <a:r>
              <a:rPr lang="en-US" sz="1500" dirty="0">
                <a:latin typeface="Arial" panose="020B0604020202020204" pitchFamily="34" charset="0"/>
                <a:cs typeface="Arial" panose="020B0604020202020204" pitchFamily="34" charset="0"/>
              </a:rPr>
              <a:t>Having examples and case studies of home improvements specifics would help give a realistic picture to all of the stakeholder supporting the predictions and work. </a:t>
            </a:r>
          </a:p>
          <a:p>
            <a:pPr marL="0" indent="0">
              <a:buSzPts val="1400"/>
              <a:buNone/>
            </a:pPr>
            <a:endParaRPr lang="en-US" sz="1500" dirty="0">
              <a:cs typeface="Arial"/>
            </a:endParaRPr>
          </a:p>
          <a:p>
            <a:pPr indent="-285750">
              <a:buSzPts val="1400"/>
              <a:buFont typeface="Arial" panose="020B0604020202020204" pitchFamily="34" charset="0"/>
              <a:buChar char="•"/>
            </a:pPr>
            <a:endParaRPr lang="en-US" sz="1500" dirty="0">
              <a:latin typeface="Arial"/>
              <a:cs typeface="Arial"/>
            </a:endParaRPr>
          </a:p>
          <a:p>
            <a:pPr>
              <a:buFont typeface="+mj-lt"/>
              <a:buAutoNum type="arabicPeriod"/>
            </a:pPr>
            <a:endParaRPr lang="en-US" b="1" dirty="0"/>
          </a:p>
          <a:p>
            <a:pPr>
              <a:buFont typeface="+mj-lt"/>
              <a:buAutoNum type="arabicPeriod"/>
            </a:pPr>
            <a:endParaRPr lang="en-US" b="1" dirty="0"/>
          </a:p>
        </p:txBody>
      </p:sp>
    </p:spTree>
    <p:extLst>
      <p:ext uri="{BB962C8B-B14F-4D97-AF65-F5344CB8AC3E}">
        <p14:creationId xmlns:p14="http://schemas.microsoft.com/office/powerpoint/2010/main" val="125792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30000">
              <a:schemeClr val="accent1">
                <a:lumMod val="95000"/>
                <a:lumOff val="5000"/>
              </a:schemeClr>
            </a:gs>
            <a:gs pos="78000">
              <a:schemeClr val="accent1">
                <a:lumMod val="60000"/>
              </a:schemeClr>
            </a:gs>
          </a:gsLst>
          <a:path path="circle">
            <a:fillToRect l="50000" t="130000" r="50000" b="-30000"/>
          </a:path>
          <a:tileRect/>
        </a:gra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Email</a:t>
            </a:r>
            <a:r>
              <a:rPr lang="en" sz="2000" b="1" dirty="0">
                <a:solidFill>
                  <a:schemeClr val="tx1"/>
                </a:solidFill>
              </a:rPr>
              <a:t>:</a:t>
            </a:r>
            <a:r>
              <a:rPr lang="en" sz="2000" dirty="0">
                <a:solidFill>
                  <a:schemeClr val="tx1"/>
                </a:solidFill>
              </a:rPr>
              <a:t> </a:t>
            </a:r>
            <a:r>
              <a:rPr lang="en-US" sz="2000" u="sng" dirty="0" err="1">
                <a:solidFill>
                  <a:schemeClr val="tx1"/>
                </a:solidFill>
              </a:rPr>
              <a:t>dmvinedata@gmail.com</a:t>
            </a:r>
            <a:endParaRPr sz="2000" dirty="0">
              <a:solidFill>
                <a:schemeClr val="tx1"/>
              </a:solidFill>
            </a:endParaRPr>
          </a:p>
          <a:p>
            <a:pPr marL="0" lvl="0" indent="0" algn="l" rtl="0">
              <a:spcBef>
                <a:spcPts val="0"/>
              </a:spcBef>
              <a:spcAft>
                <a:spcPts val="0"/>
              </a:spcAft>
              <a:buNone/>
            </a:pPr>
            <a:r>
              <a:rPr lang="en" sz="2000" b="1" dirty="0">
                <a:solidFill>
                  <a:schemeClr val="tx1"/>
                </a:solidFill>
              </a:rPr>
              <a:t>GitHub:</a:t>
            </a:r>
            <a:r>
              <a:rPr lang="en" sz="2000" dirty="0">
                <a:solidFill>
                  <a:schemeClr val="tx1"/>
                </a:solidFill>
              </a:rPr>
              <a:t> @</a:t>
            </a:r>
            <a:r>
              <a:rPr lang="en-US" sz="2000" dirty="0" err="1">
                <a:solidFill>
                  <a:schemeClr val="tx1"/>
                </a:solidFill>
              </a:rPr>
              <a:t>dmvinedata</a:t>
            </a:r>
            <a:endParaRPr sz="2000" dirty="0">
              <a:solidFill>
                <a:schemeClr val="tx1"/>
              </a:solidFill>
            </a:endParaRPr>
          </a:p>
          <a:p>
            <a:pPr marL="0" lvl="0" indent="0" algn="l" rtl="0">
              <a:spcBef>
                <a:spcPts val="0"/>
              </a:spcBef>
              <a:spcAft>
                <a:spcPts val="0"/>
              </a:spcAft>
              <a:buNone/>
            </a:pPr>
            <a:r>
              <a:rPr lang="en" sz="2000" b="1" dirty="0">
                <a:solidFill>
                  <a:schemeClr val="tx1"/>
                </a:solidFill>
              </a:rPr>
              <a:t>LinkedIn:</a:t>
            </a:r>
            <a:r>
              <a:rPr lang="en" sz="2000" dirty="0">
                <a:solidFill>
                  <a:schemeClr val="tx1"/>
                </a:solidFill>
              </a:rPr>
              <a:t> </a:t>
            </a:r>
            <a:r>
              <a:rPr lang="en" sz="2000" u="sng" dirty="0">
                <a:solidFill>
                  <a:schemeClr val="tx1"/>
                </a:solidFill>
                <a:hlinkClick r:id="rId3">
                  <a:extLst>
                    <a:ext uri="{A12FA001-AC4F-418D-AE19-62706E023703}">
                      <ahyp:hlinkClr xmlns:ahyp="http://schemas.microsoft.com/office/drawing/2018/hyperlinkcolor" val="tx"/>
                    </a:ext>
                  </a:extLst>
                </a:hlinkClick>
              </a:rPr>
              <a:t>linkedin.com/in/deztanyjackson/</a:t>
            </a:r>
            <a:endParaRPr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a:spcAft>
                <a:spcPts val="1600"/>
              </a:spcAft>
              <a:buNone/>
            </a:pPr>
            <a:r>
              <a:rPr lang="en-US" sz="1800" dirty="0">
                <a:latin typeface="Arial" panose="020B0604020202020204" pitchFamily="34" charset="0"/>
                <a:cs typeface="Arial" panose="020B0604020202020204" pitchFamily="34" charset="0"/>
              </a:rPr>
              <a:t>Real Estate agents in King County, Seattle are evaluating the neighborhoods to encourage current home owners of he benefits of improving and upgrading their property value. </a:t>
            </a:r>
          </a:p>
          <a:p>
            <a:pPr marL="0" lvl="0" indent="0" algn="ctr">
              <a:spcAft>
                <a:spcPts val="1600"/>
              </a:spcAft>
              <a:buNone/>
            </a:pPr>
            <a:r>
              <a:rPr lang="en-US" sz="1800" dirty="0">
                <a:latin typeface="Arial" panose="020B0604020202020204" pitchFamily="34" charset="0"/>
                <a:cs typeface="Arial" panose="020B0604020202020204" pitchFamily="34" charset="0"/>
              </a:rPr>
              <a:t>Housing data from King County was used to develop linear regressions models to support future price predictions</a:t>
            </a:r>
          </a:p>
          <a:p>
            <a:pPr marL="0" lvl="0" indent="0" algn="ctr">
              <a:spcAft>
                <a:spcPts val="1600"/>
              </a:spcAft>
              <a:buNone/>
            </a:pPr>
            <a:endParaRPr lang="en-US" sz="1600" dirty="0"/>
          </a:p>
          <a:p>
            <a:pPr marL="0" lvl="0" indent="0" algn="ctr">
              <a:spcAft>
                <a:spcPts val="1600"/>
              </a:spcAft>
              <a:buNone/>
            </a:pPr>
            <a:endParaRPr lang="en-US" sz="1600" dirty="0"/>
          </a:p>
          <a:p>
            <a:pPr marL="0" lvl="0" indent="0">
              <a:spcAft>
                <a:spcPts val="16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72" name="Google Shape;72;p15"/>
          <p:cNvSpPr txBox="1">
            <a:spLocks noGrp="1"/>
          </p:cNvSpPr>
          <p:nvPr>
            <p:ph type="body" idx="1"/>
          </p:nvPr>
        </p:nvSpPr>
        <p:spPr>
          <a:xfrm>
            <a:off x="311700" y="1152475"/>
            <a:ext cx="8520600" cy="2189815"/>
          </a:xfrm>
          <a:prstGeom prst="rect">
            <a:avLst/>
          </a:prstGeom>
        </p:spPr>
        <p:txBody>
          <a:bodyPr spcFirstLastPara="1" wrap="square" lIns="91425" tIns="91425" rIns="91425" bIns="91425" anchor="t" anchorCtr="0">
            <a:noAutofit/>
          </a:bodyPr>
          <a:lstStyle/>
          <a:p>
            <a:pPr marL="349250" indent="-285750">
              <a:buSzPts val="2600"/>
              <a:buFont typeface="Arial" panose="020B0604020202020204" pitchFamily="34" charset="0"/>
              <a:buChar char="•"/>
            </a:pPr>
            <a:r>
              <a:rPr lang="en" sz="1800" dirty="0">
                <a:latin typeface="Arial" panose="020B0604020202020204" pitchFamily="34" charset="0"/>
                <a:cs typeface="Arial" panose="020B0604020202020204" pitchFamily="34" charset="0"/>
              </a:rPr>
              <a:t>Business Problem</a:t>
            </a:r>
            <a:endParaRPr sz="1800" dirty="0">
              <a:latin typeface="Arial" panose="020B0604020202020204" pitchFamily="34" charset="0"/>
              <a:cs typeface="Arial" panose="020B0604020202020204" pitchFamily="34" charset="0"/>
            </a:endParaRPr>
          </a:p>
          <a:p>
            <a:pPr marL="349250" indent="-285750">
              <a:buSzPts val="2600"/>
              <a:buFont typeface="Arial" panose="020B0604020202020204" pitchFamily="34" charset="0"/>
              <a:buChar char="•"/>
            </a:pPr>
            <a:r>
              <a:rPr lang="en" sz="1800" dirty="0">
                <a:latin typeface="Arial" panose="020B0604020202020204" pitchFamily="34" charset="0"/>
                <a:cs typeface="Arial" panose="020B0604020202020204" pitchFamily="34" charset="0"/>
              </a:rPr>
              <a:t>Data Understanding</a:t>
            </a:r>
            <a:endParaRPr sz="1800" dirty="0">
              <a:latin typeface="Arial" panose="020B0604020202020204" pitchFamily="34" charset="0"/>
              <a:cs typeface="Arial" panose="020B0604020202020204" pitchFamily="34" charset="0"/>
            </a:endParaRPr>
          </a:p>
          <a:p>
            <a:pPr marL="349250" indent="-285750">
              <a:buSzPts val="2600"/>
              <a:buFont typeface="Arial" panose="020B0604020202020204" pitchFamily="34" charset="0"/>
              <a:buChar char="•"/>
            </a:pPr>
            <a:r>
              <a:rPr lang="en-US" sz="1800" dirty="0">
                <a:latin typeface="Arial" panose="020B0604020202020204" pitchFamily="34" charset="0"/>
                <a:cs typeface="Arial" panose="020B0604020202020204" pitchFamily="34" charset="0"/>
              </a:rPr>
              <a:t>Modeling</a:t>
            </a:r>
            <a:endParaRPr sz="1800" dirty="0">
              <a:latin typeface="Arial" panose="020B0604020202020204" pitchFamily="34" charset="0"/>
              <a:cs typeface="Arial" panose="020B0604020202020204" pitchFamily="34" charset="0"/>
            </a:endParaRPr>
          </a:p>
          <a:p>
            <a:pPr marL="349250" indent="-285750">
              <a:buSzPts val="2600"/>
              <a:buFont typeface="Arial" panose="020B0604020202020204" pitchFamily="34" charset="0"/>
              <a:buChar char="•"/>
            </a:pPr>
            <a:r>
              <a:rPr lang="en" sz="1800" dirty="0">
                <a:latin typeface="Arial" panose="020B0604020202020204" pitchFamily="34" charset="0"/>
                <a:cs typeface="Arial" panose="020B0604020202020204" pitchFamily="34" charset="0"/>
              </a:rPr>
              <a:t>Regression Results</a:t>
            </a:r>
            <a:endParaRPr sz="1800" dirty="0">
              <a:latin typeface="Arial" panose="020B0604020202020204" pitchFamily="34" charset="0"/>
              <a:cs typeface="Arial" panose="020B0604020202020204" pitchFamily="34" charset="0"/>
            </a:endParaRPr>
          </a:p>
          <a:p>
            <a:pPr marL="349250" indent="-285750">
              <a:buSzPts val="2600"/>
              <a:buFont typeface="Arial" panose="020B0604020202020204" pitchFamily="34" charset="0"/>
              <a:buChar char="•"/>
            </a:pPr>
            <a:r>
              <a:rPr lang="en" sz="1800" dirty="0">
                <a:latin typeface="Arial" panose="020B0604020202020204" pitchFamily="34" charset="0"/>
                <a:cs typeface="Arial" panose="020B0604020202020204" pitchFamily="34" charset="0"/>
              </a:rPr>
              <a:t>Recommendations</a:t>
            </a:r>
          </a:p>
          <a:p>
            <a:pPr marL="349250" indent="-285750">
              <a:buSzPts val="2600"/>
              <a:buFont typeface="Arial" panose="020B0604020202020204" pitchFamily="34" charset="0"/>
              <a:buChar char="•"/>
            </a:pPr>
            <a:r>
              <a:rPr lang="en" sz="1800" dirty="0">
                <a:latin typeface="Arial" panose="020B0604020202020204" pitchFamily="34" charset="0"/>
                <a:cs typeface="Arial" panose="020B0604020202020204" pitchFamily="34" charset="0"/>
              </a:rPr>
              <a:t>Path Forward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252824" y="157653"/>
            <a:ext cx="8520600" cy="9984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and </a:t>
            </a:r>
            <a:br>
              <a:rPr lang="en" dirty="0"/>
            </a:br>
            <a:r>
              <a:rPr lang="en" dirty="0"/>
              <a:t>Data Understanding</a:t>
            </a:r>
            <a:endParaRPr dirty="0"/>
          </a:p>
        </p:txBody>
      </p:sp>
      <p:graphicFrame>
        <p:nvGraphicFramePr>
          <p:cNvPr id="2" name="Table 1">
            <a:extLst>
              <a:ext uri="{FF2B5EF4-FFF2-40B4-BE49-F238E27FC236}">
                <a16:creationId xmlns:a16="http://schemas.microsoft.com/office/drawing/2014/main" id="{33093FE5-4E84-6F40-9971-9D37FEFBDD11}"/>
              </a:ext>
            </a:extLst>
          </p:cNvPr>
          <p:cNvGraphicFramePr>
            <a:graphicFrameLocks noGrp="1"/>
          </p:cNvGraphicFramePr>
          <p:nvPr>
            <p:extLst>
              <p:ext uri="{D42A27DB-BD31-4B8C-83A1-F6EECF244321}">
                <p14:modId xmlns:p14="http://schemas.microsoft.com/office/powerpoint/2010/main" val="1747096701"/>
              </p:ext>
            </p:extLst>
          </p:nvPr>
        </p:nvGraphicFramePr>
        <p:xfrm>
          <a:off x="4691223" y="270530"/>
          <a:ext cx="4414345" cy="4602439"/>
        </p:xfrm>
        <a:graphic>
          <a:graphicData uri="http://schemas.openxmlformats.org/drawingml/2006/table">
            <a:tbl>
              <a:tblPr firstRow="1" bandRow="1">
                <a:tableStyleId>{5C22544A-7EE6-4342-B048-85BDC9FD1C3A}</a:tableStyleId>
              </a:tblPr>
              <a:tblGrid>
                <a:gridCol w="1093076">
                  <a:extLst>
                    <a:ext uri="{9D8B030D-6E8A-4147-A177-3AD203B41FA5}">
                      <a16:colId xmlns:a16="http://schemas.microsoft.com/office/drawing/2014/main" val="2813417651"/>
                    </a:ext>
                  </a:extLst>
                </a:gridCol>
                <a:gridCol w="3321269">
                  <a:extLst>
                    <a:ext uri="{9D8B030D-6E8A-4147-A177-3AD203B41FA5}">
                      <a16:colId xmlns:a16="http://schemas.microsoft.com/office/drawing/2014/main" val="1513253730"/>
                    </a:ext>
                  </a:extLst>
                </a:gridCol>
              </a:tblGrid>
              <a:tr h="0">
                <a:tc>
                  <a:txBody>
                    <a:bodyPr/>
                    <a:lstStyle/>
                    <a:p>
                      <a:pPr algn="ctr"/>
                      <a:r>
                        <a:rPr lang="en-US" dirty="0"/>
                        <a:t>Feature</a:t>
                      </a:r>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dirty="0"/>
                        <a:t>Description</a:t>
                      </a:r>
                    </a:p>
                    <a:p>
                      <a:pPr algn="ctr"/>
                      <a:endParaRPr lang="en-US" dirty="0"/>
                    </a:p>
                  </a:txBody>
                  <a:tcPr/>
                </a:tc>
                <a:extLst>
                  <a:ext uri="{0D108BD9-81ED-4DB2-BD59-A6C34878D82A}">
                    <a16:rowId xmlns:a16="http://schemas.microsoft.com/office/drawing/2014/main" val="820061528"/>
                  </a:ext>
                </a:extLst>
              </a:tr>
              <a:tr h="577226">
                <a:tc>
                  <a:txBody>
                    <a:bodyPr/>
                    <a:lstStyle/>
                    <a:p>
                      <a:r>
                        <a:rPr lang="en-US" sz="1100" b="1" dirty="0">
                          <a:latin typeface="Arial" panose="020B0604020202020204" pitchFamily="34" charset="0"/>
                          <a:cs typeface="Arial" panose="020B0604020202020204" pitchFamily="34" charset="0"/>
                        </a:rPr>
                        <a:t>Home Price</a:t>
                      </a:r>
                    </a:p>
                  </a:txBody>
                  <a:tcPr/>
                </a:tc>
                <a:tc>
                  <a:txBody>
                    <a:bodyPr/>
                    <a:lstStyle/>
                    <a:p>
                      <a:r>
                        <a:rPr lang="en-US" sz="1100" dirty="0">
                          <a:latin typeface="Arial" panose="020B0604020202020204" pitchFamily="34" charset="0"/>
                          <a:cs typeface="Arial" panose="020B0604020202020204" pitchFamily="34" charset="0"/>
                        </a:rPr>
                        <a:t>Price will be out target variable. Price is the amount of the house in context of the current attributes. </a:t>
                      </a:r>
                    </a:p>
                  </a:txBody>
                  <a:tcPr/>
                </a:tc>
                <a:extLst>
                  <a:ext uri="{0D108BD9-81ED-4DB2-BD59-A6C34878D82A}">
                    <a16:rowId xmlns:a16="http://schemas.microsoft.com/office/drawing/2014/main" val="2160546011"/>
                  </a:ext>
                </a:extLst>
              </a:tr>
              <a:tr h="317857">
                <a:tc>
                  <a:txBody>
                    <a:bodyPr/>
                    <a:lstStyle/>
                    <a:p>
                      <a:r>
                        <a:rPr lang="en-US" sz="1100" b="1" dirty="0">
                          <a:latin typeface="Arial" panose="020B0604020202020204" pitchFamily="34" charset="0"/>
                          <a:cs typeface="Arial" panose="020B0604020202020204" pitchFamily="34" charset="0"/>
                        </a:rPr>
                        <a:t>Bedrooms</a:t>
                      </a:r>
                    </a:p>
                  </a:txBody>
                  <a:tcPr/>
                </a:tc>
                <a:tc>
                  <a:txBody>
                    <a:bodyPr/>
                    <a:lstStyle/>
                    <a:p>
                      <a:r>
                        <a:rPr lang="en-US" sz="1100" dirty="0">
                          <a:latin typeface="Arial" panose="020B0604020202020204" pitchFamily="34" charset="0"/>
                          <a:cs typeface="Arial" panose="020B0604020202020204" pitchFamily="34" charset="0"/>
                        </a:rPr>
                        <a:t>Number of bedrooms for the given home </a:t>
                      </a:r>
                    </a:p>
                  </a:txBody>
                  <a:tcPr/>
                </a:tc>
                <a:extLst>
                  <a:ext uri="{0D108BD9-81ED-4DB2-BD59-A6C34878D82A}">
                    <a16:rowId xmlns:a16="http://schemas.microsoft.com/office/drawing/2014/main" val="3657710811"/>
                  </a:ext>
                </a:extLst>
              </a:tr>
              <a:tr h="317857">
                <a:tc>
                  <a:txBody>
                    <a:bodyPr/>
                    <a:lstStyle/>
                    <a:p>
                      <a:r>
                        <a:rPr lang="en-US" sz="1100" b="1" dirty="0">
                          <a:latin typeface="Arial" panose="020B0604020202020204" pitchFamily="34" charset="0"/>
                          <a:cs typeface="Arial" panose="020B0604020202020204" pitchFamily="34" charset="0"/>
                        </a:rPr>
                        <a:t>Bathrooms</a:t>
                      </a:r>
                    </a:p>
                  </a:txBody>
                  <a:tcPr/>
                </a:tc>
                <a:tc>
                  <a:txBody>
                    <a:bodyPr/>
                    <a:lstStyle/>
                    <a:p>
                      <a:r>
                        <a:rPr lang="en-US" sz="1100" dirty="0">
                          <a:latin typeface="Arial" panose="020B0604020202020204" pitchFamily="34" charset="0"/>
                          <a:cs typeface="Arial" panose="020B0604020202020204" pitchFamily="34" charset="0"/>
                        </a:rPr>
                        <a:t>Number of bathrooms for the given home</a:t>
                      </a:r>
                    </a:p>
                  </a:txBody>
                  <a:tcPr/>
                </a:tc>
                <a:extLst>
                  <a:ext uri="{0D108BD9-81ED-4DB2-BD59-A6C34878D82A}">
                    <a16:rowId xmlns:a16="http://schemas.microsoft.com/office/drawing/2014/main" val="1549169599"/>
                  </a:ext>
                </a:extLst>
              </a:tr>
              <a:tr h="317857">
                <a:tc>
                  <a:txBody>
                    <a:bodyPr/>
                    <a:lstStyle/>
                    <a:p>
                      <a:r>
                        <a:rPr lang="en-US" sz="1100" b="1" dirty="0" err="1">
                          <a:latin typeface="Arial" panose="020B0604020202020204" pitchFamily="34" charset="0"/>
                          <a:cs typeface="Arial" panose="020B0604020202020204" pitchFamily="34" charset="0"/>
                        </a:rPr>
                        <a:t>Sqft</a:t>
                      </a:r>
                      <a:r>
                        <a:rPr lang="en-US" sz="1100" b="1" dirty="0">
                          <a:latin typeface="Arial" panose="020B0604020202020204" pitchFamily="34" charset="0"/>
                          <a:cs typeface="Arial" panose="020B0604020202020204" pitchFamily="34" charset="0"/>
                        </a:rPr>
                        <a:t> Living</a:t>
                      </a:r>
                    </a:p>
                  </a:txBody>
                  <a:tcPr/>
                </a:tc>
                <a:tc>
                  <a:txBody>
                    <a:bodyPr/>
                    <a:lstStyle/>
                    <a:p>
                      <a:r>
                        <a:rPr lang="en-US" sz="1100" dirty="0">
                          <a:latin typeface="Arial" panose="020B0604020202020204" pitchFamily="34" charset="0"/>
                          <a:cs typeface="Arial" panose="020B0604020202020204" pitchFamily="34" charset="0"/>
                        </a:rPr>
                        <a:t>The size of the livable space in the house</a:t>
                      </a:r>
                    </a:p>
                  </a:txBody>
                  <a:tcPr/>
                </a:tc>
                <a:extLst>
                  <a:ext uri="{0D108BD9-81ED-4DB2-BD59-A6C34878D82A}">
                    <a16:rowId xmlns:a16="http://schemas.microsoft.com/office/drawing/2014/main" val="4265426108"/>
                  </a:ext>
                </a:extLst>
              </a:tr>
              <a:tr h="317857">
                <a:tc>
                  <a:txBody>
                    <a:bodyPr/>
                    <a:lstStyle/>
                    <a:p>
                      <a:r>
                        <a:rPr lang="en-US" sz="1100" b="1" dirty="0" err="1">
                          <a:latin typeface="Arial" panose="020B0604020202020204" pitchFamily="34" charset="0"/>
                          <a:cs typeface="Arial" panose="020B0604020202020204" pitchFamily="34" charset="0"/>
                        </a:rPr>
                        <a:t>Sqft</a:t>
                      </a:r>
                      <a:r>
                        <a:rPr lang="en-US" sz="1100" b="1" dirty="0">
                          <a:latin typeface="Arial" panose="020B0604020202020204" pitchFamily="34" charset="0"/>
                          <a:cs typeface="Arial" panose="020B0604020202020204" pitchFamily="34" charset="0"/>
                        </a:rPr>
                        <a:t> Lot</a:t>
                      </a:r>
                    </a:p>
                  </a:txBody>
                  <a:tcPr/>
                </a:tc>
                <a:tc>
                  <a:txBody>
                    <a:bodyPr/>
                    <a:lstStyle/>
                    <a:p>
                      <a:r>
                        <a:rPr lang="en-US" sz="1100" dirty="0">
                          <a:latin typeface="Arial" panose="020B0604020202020204" pitchFamily="34" charset="0"/>
                          <a:cs typeface="Arial" panose="020B0604020202020204" pitchFamily="34" charset="0"/>
                        </a:rPr>
                        <a:t>The size of the lot</a:t>
                      </a:r>
                    </a:p>
                  </a:txBody>
                  <a:tcPr/>
                </a:tc>
                <a:extLst>
                  <a:ext uri="{0D108BD9-81ED-4DB2-BD59-A6C34878D82A}">
                    <a16:rowId xmlns:a16="http://schemas.microsoft.com/office/drawing/2014/main" val="3981314309"/>
                  </a:ext>
                </a:extLst>
              </a:tr>
              <a:tr h="317857">
                <a:tc>
                  <a:txBody>
                    <a:bodyPr/>
                    <a:lstStyle/>
                    <a:p>
                      <a:r>
                        <a:rPr lang="en-US" sz="1100" b="1" dirty="0">
                          <a:latin typeface="Arial" panose="020B0604020202020204" pitchFamily="34" charset="0"/>
                          <a:cs typeface="Arial" panose="020B0604020202020204" pitchFamily="34" charset="0"/>
                        </a:rPr>
                        <a:t>Floors</a:t>
                      </a:r>
                    </a:p>
                  </a:txBody>
                  <a:tcPr/>
                </a:tc>
                <a:tc>
                  <a:txBody>
                    <a:bodyPr/>
                    <a:lstStyle/>
                    <a:p>
                      <a:r>
                        <a:rPr lang="en-US" sz="1100" dirty="0">
                          <a:latin typeface="Arial" panose="020B0604020202020204" pitchFamily="34" charset="0"/>
                          <a:cs typeface="Arial" panose="020B0604020202020204" pitchFamily="34" charset="0"/>
                        </a:rPr>
                        <a:t>The Number of Floors.</a:t>
                      </a:r>
                    </a:p>
                  </a:txBody>
                  <a:tcPr/>
                </a:tc>
                <a:extLst>
                  <a:ext uri="{0D108BD9-81ED-4DB2-BD59-A6C34878D82A}">
                    <a16:rowId xmlns:a16="http://schemas.microsoft.com/office/drawing/2014/main" val="3792284107"/>
                  </a:ext>
                </a:extLst>
              </a:tr>
              <a:tr h="317857">
                <a:tc>
                  <a:txBody>
                    <a:bodyPr/>
                    <a:lstStyle/>
                    <a:p>
                      <a:r>
                        <a:rPr lang="en-US" sz="1100" b="1" dirty="0">
                          <a:latin typeface="Arial" panose="020B0604020202020204" pitchFamily="34" charset="0"/>
                          <a:cs typeface="Arial" panose="020B0604020202020204" pitchFamily="34" charset="0"/>
                        </a:rPr>
                        <a:t>Waterfront</a:t>
                      </a:r>
                    </a:p>
                  </a:txBody>
                  <a:tcPr/>
                </a:tc>
                <a:tc>
                  <a:txBody>
                    <a:bodyPr/>
                    <a:lstStyle/>
                    <a:p>
                      <a:r>
                        <a:rPr lang="en-US" sz="1100" dirty="0">
                          <a:latin typeface="Arial" panose="020B0604020202020204" pitchFamily="34" charset="0"/>
                          <a:cs typeface="Arial" panose="020B0604020202020204" pitchFamily="34" charset="0"/>
                        </a:rPr>
                        <a:t>Whether the house is on a waterfront</a:t>
                      </a:r>
                    </a:p>
                  </a:txBody>
                  <a:tcPr/>
                </a:tc>
                <a:extLst>
                  <a:ext uri="{0D108BD9-81ED-4DB2-BD59-A6C34878D82A}">
                    <a16:rowId xmlns:a16="http://schemas.microsoft.com/office/drawing/2014/main" val="1392657108"/>
                  </a:ext>
                </a:extLst>
              </a:tr>
              <a:tr h="414418">
                <a:tc>
                  <a:txBody>
                    <a:bodyPr/>
                    <a:lstStyle/>
                    <a:p>
                      <a:r>
                        <a:rPr lang="en-US" sz="1100" b="1" dirty="0">
                          <a:latin typeface="Arial" panose="020B0604020202020204" pitchFamily="34" charset="0"/>
                          <a:cs typeface="Arial" panose="020B0604020202020204" pitchFamily="34" charset="0"/>
                        </a:rPr>
                        <a:t>Condition</a:t>
                      </a:r>
                    </a:p>
                  </a:txBody>
                  <a:tcPr/>
                </a:tc>
                <a:tc>
                  <a:txBody>
                    <a:bodyPr/>
                    <a:lstStyle/>
                    <a:p>
                      <a:r>
                        <a:rPr lang="en-US" sz="1100" dirty="0">
                          <a:latin typeface="Arial" panose="020B0604020202020204" pitchFamily="34" charset="0"/>
                          <a:cs typeface="Arial" panose="020B0604020202020204" pitchFamily="34" charset="0"/>
                        </a:rPr>
                        <a:t>How good the overall condition of the house is. Related to maintenance of house.</a:t>
                      </a:r>
                    </a:p>
                  </a:txBody>
                  <a:tcPr/>
                </a:tc>
                <a:extLst>
                  <a:ext uri="{0D108BD9-81ED-4DB2-BD59-A6C34878D82A}">
                    <a16:rowId xmlns:a16="http://schemas.microsoft.com/office/drawing/2014/main" val="450880096"/>
                  </a:ext>
                </a:extLst>
              </a:tr>
              <a:tr h="414418">
                <a:tc>
                  <a:txBody>
                    <a:bodyPr/>
                    <a:lstStyle/>
                    <a:p>
                      <a:r>
                        <a:rPr lang="en-US" sz="1100" b="1" dirty="0">
                          <a:latin typeface="Arial" panose="020B0604020202020204" pitchFamily="34" charset="0"/>
                          <a:cs typeface="Arial" panose="020B0604020202020204" pitchFamily="34" charset="0"/>
                        </a:rPr>
                        <a:t>Grade</a:t>
                      </a:r>
                    </a:p>
                  </a:txBody>
                  <a:tcPr/>
                </a:tc>
                <a:tc>
                  <a:txBody>
                    <a:bodyPr/>
                    <a:lstStyle/>
                    <a:p>
                      <a:r>
                        <a:rPr lang="en-US" sz="1100" dirty="0">
                          <a:latin typeface="Arial" panose="020B0604020202020204" pitchFamily="34" charset="0"/>
                          <a:cs typeface="Arial" panose="020B0604020202020204" pitchFamily="34" charset="0"/>
                        </a:rPr>
                        <a:t>Overall grade of the house. Related to the construction and design of the house.</a:t>
                      </a:r>
                    </a:p>
                  </a:txBody>
                  <a:tcPr/>
                </a:tc>
                <a:extLst>
                  <a:ext uri="{0D108BD9-81ED-4DB2-BD59-A6C34878D82A}">
                    <a16:rowId xmlns:a16="http://schemas.microsoft.com/office/drawing/2014/main" val="1769059774"/>
                  </a:ext>
                </a:extLst>
              </a:tr>
              <a:tr h="317857">
                <a:tc>
                  <a:txBody>
                    <a:bodyPr/>
                    <a:lstStyle/>
                    <a:p>
                      <a:r>
                        <a:rPr lang="en-US" sz="1100" b="1" dirty="0" err="1">
                          <a:latin typeface="Arial" panose="020B0604020202020204" pitchFamily="34" charset="0"/>
                          <a:cs typeface="Arial" panose="020B0604020202020204" pitchFamily="34" charset="0"/>
                        </a:rPr>
                        <a:t>Yr</a:t>
                      </a:r>
                      <a:r>
                        <a:rPr lang="en-US" sz="1100" b="1" dirty="0">
                          <a:latin typeface="Arial" panose="020B0604020202020204" pitchFamily="34" charset="0"/>
                          <a:cs typeface="Arial" panose="020B0604020202020204" pitchFamily="34" charset="0"/>
                        </a:rPr>
                        <a:t> Built</a:t>
                      </a:r>
                    </a:p>
                  </a:txBody>
                  <a:tcPr/>
                </a:tc>
                <a:tc>
                  <a:txBody>
                    <a:bodyPr/>
                    <a:lstStyle/>
                    <a:p>
                      <a:r>
                        <a:rPr lang="en-US" sz="1100" dirty="0">
                          <a:latin typeface="Arial" panose="020B0604020202020204" pitchFamily="34" charset="0"/>
                          <a:cs typeface="Arial" panose="020B0604020202020204" pitchFamily="34" charset="0"/>
                        </a:rPr>
                        <a:t>Year when house was built</a:t>
                      </a:r>
                    </a:p>
                  </a:txBody>
                  <a:tcPr/>
                </a:tc>
                <a:extLst>
                  <a:ext uri="{0D108BD9-81ED-4DB2-BD59-A6C34878D82A}">
                    <a16:rowId xmlns:a16="http://schemas.microsoft.com/office/drawing/2014/main" val="509819505"/>
                  </a:ext>
                </a:extLst>
              </a:tr>
              <a:tr h="414418">
                <a:tc>
                  <a:txBody>
                    <a:bodyPr/>
                    <a:lstStyle/>
                    <a:p>
                      <a:r>
                        <a:rPr lang="en-US" sz="1100" b="1" dirty="0" err="1">
                          <a:latin typeface="Arial" panose="020B0604020202020204" pitchFamily="34" charset="0"/>
                          <a:cs typeface="Arial" panose="020B0604020202020204" pitchFamily="34" charset="0"/>
                        </a:rPr>
                        <a:t>Zipcode</a:t>
                      </a:r>
                      <a:endParaRPr lang="en-US" sz="1100" b="1"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ZIP Code used by the United States Postal Service</a:t>
                      </a:r>
                    </a:p>
                  </a:txBody>
                  <a:tcPr/>
                </a:tc>
                <a:extLst>
                  <a:ext uri="{0D108BD9-81ED-4DB2-BD59-A6C34878D82A}">
                    <a16:rowId xmlns:a16="http://schemas.microsoft.com/office/drawing/2014/main" val="2711088769"/>
                  </a:ext>
                </a:extLst>
              </a:tr>
            </a:tbl>
          </a:graphicData>
        </a:graphic>
      </p:graphicFrame>
      <p:sp>
        <p:nvSpPr>
          <p:cNvPr id="3" name="TextBox 2">
            <a:extLst>
              <a:ext uri="{FF2B5EF4-FFF2-40B4-BE49-F238E27FC236}">
                <a16:creationId xmlns:a16="http://schemas.microsoft.com/office/drawing/2014/main" id="{0A0141B1-D42D-E04D-AE00-7118338F24D1}"/>
              </a:ext>
            </a:extLst>
          </p:cNvPr>
          <p:cNvSpPr txBox="1"/>
          <p:nvPr/>
        </p:nvSpPr>
        <p:spPr>
          <a:xfrm>
            <a:off x="-94592" y="1545020"/>
            <a:ext cx="4785816" cy="230832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600" b="1" dirty="0">
                <a:solidFill>
                  <a:schemeClr val="tx1"/>
                </a:solidFill>
              </a:rPr>
              <a:t>Primary Stakeholder: </a:t>
            </a:r>
            <a:r>
              <a:rPr lang="en-US" sz="1600" dirty="0">
                <a:solidFill>
                  <a:schemeClr val="tx1"/>
                </a:solidFill>
              </a:rPr>
              <a:t>Real Estate Agency</a:t>
            </a:r>
          </a:p>
          <a:p>
            <a:pPr marL="285750" lvl="1" indent="-285750">
              <a:buClr>
                <a:schemeClr val="accent1"/>
              </a:buClr>
              <a:buFont typeface="Arial" panose="020B0604020202020204" pitchFamily="34" charset="0"/>
              <a:buChar char="•"/>
            </a:pPr>
            <a:r>
              <a:rPr lang="en-US" sz="1600" b="1" dirty="0">
                <a:solidFill>
                  <a:schemeClr val="tx1"/>
                </a:solidFill>
              </a:rPr>
              <a:t>Secondary Stakeholder : </a:t>
            </a:r>
            <a:r>
              <a:rPr lang="en-US" sz="1600" dirty="0">
                <a:solidFill>
                  <a:schemeClr val="tx1"/>
                </a:solidFill>
              </a:rPr>
              <a:t>Homeowners, </a:t>
            </a:r>
          </a:p>
          <a:p>
            <a:pPr lvl="2">
              <a:buClr>
                <a:schemeClr val="accent1"/>
              </a:buClr>
            </a:pPr>
            <a:r>
              <a:rPr lang="en-US" sz="1600" dirty="0">
                <a:solidFill>
                  <a:schemeClr val="tx1"/>
                </a:solidFill>
              </a:rPr>
              <a:t>                                   Homebuyers &amp; Businesses</a:t>
            </a:r>
          </a:p>
          <a:p>
            <a:pPr marL="285750" indent="-285750">
              <a:buClr>
                <a:schemeClr val="accent1"/>
              </a:buClr>
              <a:buFont typeface="Arial" panose="020B0604020202020204" pitchFamily="34" charset="0"/>
              <a:buChar char="•"/>
            </a:pPr>
            <a:r>
              <a:rPr lang="en-US" sz="1600" b="1" dirty="0">
                <a:solidFill>
                  <a:schemeClr val="tx1"/>
                </a:solidFill>
              </a:rPr>
              <a:t>Primary Use case: </a:t>
            </a:r>
            <a:r>
              <a:rPr lang="en-US" sz="1600" dirty="0">
                <a:solidFill>
                  <a:schemeClr val="tx1"/>
                </a:solidFill>
              </a:rPr>
              <a:t>Price difference after home    		                  improvements</a:t>
            </a:r>
          </a:p>
          <a:p>
            <a:pPr marL="285750" lvl="5" indent="-285750">
              <a:buClr>
                <a:schemeClr val="accent1"/>
              </a:buClr>
              <a:buFont typeface="Arial" panose="020B0604020202020204" pitchFamily="34" charset="0"/>
              <a:buChar char="•"/>
            </a:pPr>
            <a:r>
              <a:rPr lang="en-US" sz="1600" b="1" dirty="0">
                <a:solidFill>
                  <a:schemeClr val="tx1"/>
                </a:solidFill>
              </a:rPr>
              <a:t>Dataset Filtered: </a:t>
            </a:r>
            <a:r>
              <a:rPr lang="en-US" sz="1600" dirty="0">
                <a:solidFill>
                  <a:schemeClr val="tx1"/>
                </a:solidFill>
              </a:rPr>
              <a:t>20  </a:t>
            </a:r>
            <a:r>
              <a:rPr lang="en-US" sz="1600" dirty="0">
                <a:solidFill>
                  <a:schemeClr val="tx1"/>
                </a:solidFill>
                <a:sym typeface="Wingdings" pitchFamily="2" charset="2"/>
              </a:rPr>
              <a:t> 11 Features</a:t>
            </a:r>
            <a:endParaRPr lang="en-US" sz="1600" dirty="0">
              <a:solidFill>
                <a:schemeClr val="tx1"/>
              </a:solidFill>
            </a:endParaRPr>
          </a:p>
          <a:p>
            <a:pPr marL="285750" indent="-285750">
              <a:buClr>
                <a:schemeClr val="accent1"/>
              </a:buClr>
              <a:buFont typeface="Arial" panose="020B0604020202020204" pitchFamily="34" charset="0"/>
              <a:buChar char="•"/>
            </a:pPr>
            <a:r>
              <a:rPr lang="en-US" sz="1600" b="1" dirty="0">
                <a:solidFill>
                  <a:schemeClr val="tx1"/>
                </a:solidFill>
              </a:rPr>
              <a:t>Target Variable: </a:t>
            </a:r>
            <a:r>
              <a:rPr lang="en-US" sz="1600" dirty="0">
                <a:solidFill>
                  <a:schemeClr val="tx1"/>
                </a:solidFill>
              </a:rPr>
              <a:t>Home Price</a:t>
            </a:r>
          </a:p>
          <a:p>
            <a:pPr marL="285750" indent="-285750">
              <a:buClr>
                <a:schemeClr val="accent1"/>
              </a:buClr>
              <a:buFont typeface="Arial" panose="020B0604020202020204" pitchFamily="34" charset="0"/>
              <a:buChar char="•"/>
            </a:pPr>
            <a:r>
              <a:rPr lang="en-US" sz="1600" b="1" dirty="0">
                <a:solidFill>
                  <a:schemeClr val="tx1"/>
                </a:solidFill>
              </a:rPr>
              <a:t>Modified Prediction Variables: </a:t>
            </a:r>
            <a:r>
              <a:rPr lang="en-US" sz="1600" dirty="0">
                <a:solidFill>
                  <a:schemeClr val="tx1"/>
                </a:solidFill>
              </a:rPr>
              <a:t>Condition &amp; Grade</a:t>
            </a:r>
          </a:p>
        </p:txBody>
      </p:sp>
    </p:spTree>
    <p:extLst>
      <p:ext uri="{BB962C8B-B14F-4D97-AF65-F5344CB8AC3E}">
        <p14:creationId xmlns:p14="http://schemas.microsoft.com/office/powerpoint/2010/main" val="33076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AC36-D94F-C541-AA4D-FCDB43BAE813}"/>
              </a:ext>
            </a:extLst>
          </p:cNvPr>
          <p:cNvSpPr>
            <a:spLocks noGrp="1"/>
          </p:cNvSpPr>
          <p:nvPr>
            <p:ph type="title"/>
          </p:nvPr>
        </p:nvSpPr>
        <p:spPr>
          <a:xfrm>
            <a:off x="311700" y="318901"/>
            <a:ext cx="8520600" cy="572700"/>
          </a:xfrm>
        </p:spPr>
        <p:txBody>
          <a:bodyPr/>
          <a:lstStyle/>
          <a:p>
            <a:r>
              <a:rPr lang="en-US" dirty="0"/>
              <a:t>Modeling</a:t>
            </a:r>
          </a:p>
        </p:txBody>
      </p:sp>
      <p:sp>
        <p:nvSpPr>
          <p:cNvPr id="3" name="Text Placeholder 2">
            <a:extLst>
              <a:ext uri="{FF2B5EF4-FFF2-40B4-BE49-F238E27FC236}">
                <a16:creationId xmlns:a16="http://schemas.microsoft.com/office/drawing/2014/main" id="{7E950FD2-B80E-4444-BACE-442F31A09F3C}"/>
              </a:ext>
            </a:extLst>
          </p:cNvPr>
          <p:cNvSpPr>
            <a:spLocks noGrp="1"/>
          </p:cNvSpPr>
          <p:nvPr>
            <p:ph type="body" idx="1"/>
          </p:nvPr>
        </p:nvSpPr>
        <p:spPr/>
        <p:txBody>
          <a:bodyPr/>
          <a:lstStyle/>
          <a:p>
            <a:pPr marL="285750" lvl="5" indent="-285750">
              <a:spcBef>
                <a:spcPts val="0"/>
              </a:spcBef>
              <a:buFont typeface="Arial" panose="020B0604020202020204" pitchFamily="34" charset="0"/>
              <a:buChar char="•"/>
            </a:pPr>
            <a:r>
              <a:rPr lang="en-US" sz="1600" dirty="0">
                <a:latin typeface="Arial"/>
                <a:cs typeface="Arial"/>
              </a:rPr>
              <a:t>A multi-linear regression model was created predicting housing prices . The model created to do this used an initial subset of data (from King County database) to process, train and test for this problem.</a:t>
            </a:r>
          </a:p>
          <a:p>
            <a:pPr marL="742950" lvl="6" indent="-285750">
              <a:spcBef>
                <a:spcPts val="0"/>
              </a:spcBef>
              <a:buFont typeface="Arial" panose="020B0604020202020204" pitchFamily="34" charset="0"/>
              <a:buChar char="•"/>
            </a:pPr>
            <a:r>
              <a:rPr lang="en-US" sz="1600" dirty="0">
                <a:latin typeface="Arial"/>
                <a:cs typeface="Arial"/>
              </a:rPr>
              <a:t>Developed using data science and python language</a:t>
            </a:r>
          </a:p>
          <a:p>
            <a:pPr marL="742950" lvl="6" indent="-285750">
              <a:spcBef>
                <a:spcPts val="0"/>
              </a:spcBef>
              <a:buFont typeface="Arial" panose="020B0604020202020204" pitchFamily="34" charset="0"/>
              <a:buChar char="•"/>
            </a:pPr>
            <a:r>
              <a:rPr lang="en-US" sz="1600" dirty="0">
                <a:latin typeface="Arial"/>
                <a:cs typeface="Arial"/>
              </a:rPr>
              <a:t>Developed over several iterations to refine accuracy</a:t>
            </a:r>
          </a:p>
          <a:p>
            <a:pPr marL="285750" lvl="5" indent="-285750">
              <a:spcBef>
                <a:spcPts val="0"/>
              </a:spcBef>
              <a:buFont typeface="Arial" panose="020B0604020202020204" pitchFamily="34" charset="0"/>
              <a:buChar char="•"/>
            </a:pPr>
            <a:endParaRPr lang="en-US" sz="1600" dirty="0">
              <a:latin typeface="Arial"/>
              <a:cs typeface="Arial"/>
            </a:endParaRPr>
          </a:p>
          <a:p>
            <a:pPr marL="285750" lvl="5" indent="-285750">
              <a:spcBef>
                <a:spcPts val="0"/>
              </a:spcBef>
              <a:buFont typeface="Arial" panose="020B0604020202020204" pitchFamily="34" charset="0"/>
              <a:buChar char="•"/>
            </a:pPr>
            <a:r>
              <a:rPr lang="en-US" sz="1600" dirty="0">
                <a:latin typeface="Arial"/>
                <a:cs typeface="Arial"/>
                <a:sym typeface="Arial"/>
              </a:rPr>
              <a:t>The final accuracy metrics are “good enough” to use the model for basic home value predictions.</a:t>
            </a:r>
          </a:p>
          <a:p>
            <a:pPr marL="742950" lvl="6" indent="-285750">
              <a:spcBef>
                <a:spcPts val="0"/>
              </a:spcBef>
              <a:buFont typeface="Arial" panose="020B0604020202020204" pitchFamily="34" charset="0"/>
              <a:buChar char="•"/>
            </a:pPr>
            <a:r>
              <a:rPr lang="en-US" sz="1600" dirty="0">
                <a:latin typeface="Arial"/>
                <a:cs typeface="Arial"/>
                <a:sym typeface="Arial"/>
              </a:rPr>
              <a:t>Model Error(Root Mean Square Error [RMSE Score]): .31</a:t>
            </a:r>
          </a:p>
          <a:p>
            <a:pPr marL="742950" lvl="6" indent="-285750">
              <a:spcBef>
                <a:spcPts val="0"/>
              </a:spcBef>
              <a:buFont typeface="Arial" panose="020B0604020202020204" pitchFamily="34" charset="0"/>
              <a:buChar char="•"/>
            </a:pPr>
            <a:r>
              <a:rPr lang="en-US" sz="1600" dirty="0">
                <a:latin typeface="Arial"/>
                <a:cs typeface="Arial"/>
                <a:sym typeface="Arial"/>
              </a:rPr>
              <a:t>Prediction Accuracy( R2 Score ): .66</a:t>
            </a:r>
          </a:p>
        </p:txBody>
      </p:sp>
    </p:spTree>
    <p:extLst>
      <p:ext uri="{BB962C8B-B14F-4D97-AF65-F5344CB8AC3E}">
        <p14:creationId xmlns:p14="http://schemas.microsoft.com/office/powerpoint/2010/main" val="97644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97883" y="91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2" name="TextBox 1">
            <a:extLst>
              <a:ext uri="{FF2B5EF4-FFF2-40B4-BE49-F238E27FC236}">
                <a16:creationId xmlns:a16="http://schemas.microsoft.com/office/drawing/2014/main" id="{9DCBCBDA-0A94-5E46-8DFF-92847554362E}"/>
              </a:ext>
            </a:extLst>
          </p:cNvPr>
          <p:cNvSpPr txBox="1"/>
          <p:nvPr/>
        </p:nvSpPr>
        <p:spPr>
          <a:xfrm>
            <a:off x="97883" y="784103"/>
            <a:ext cx="8734417" cy="196977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endParaRPr lang="en-US" dirty="0">
              <a:solidFill>
                <a:schemeClr val="tx1"/>
              </a:solidFill>
            </a:endParaRPr>
          </a:p>
          <a:p>
            <a:pPr marL="285750" indent="-285750">
              <a:buClr>
                <a:schemeClr val="accent1"/>
              </a:buClr>
              <a:buFont typeface="Arial" panose="020B0604020202020204" pitchFamily="34" charset="0"/>
              <a:buChar char="•"/>
            </a:pPr>
            <a:r>
              <a:rPr lang="en-US" sz="1600" dirty="0">
                <a:solidFill>
                  <a:schemeClr val="tx1"/>
                </a:solidFill>
              </a:rPr>
              <a:t>Subset of homes were chosen which had space for improvement.</a:t>
            </a:r>
          </a:p>
          <a:p>
            <a:pPr marL="285750" indent="-285750">
              <a:buClr>
                <a:schemeClr val="accent1"/>
              </a:buClr>
              <a:buFont typeface="Arial" panose="020B0604020202020204" pitchFamily="34" charset="0"/>
              <a:buChar char="•"/>
            </a:pPr>
            <a:r>
              <a:rPr lang="en-US" sz="1600" dirty="0">
                <a:solidFill>
                  <a:schemeClr val="tx1"/>
                </a:solidFill>
              </a:rPr>
              <a:t>Dataset filtered by the top five zip codes that have the most homes with </a:t>
            </a:r>
          </a:p>
          <a:p>
            <a:pPr marL="285750" lvl="5" indent="-285750">
              <a:buClr>
                <a:schemeClr val="accent1"/>
              </a:buClr>
              <a:buFont typeface="Arial" panose="020B0604020202020204" pitchFamily="34" charset="0"/>
              <a:buChar char="•"/>
            </a:pPr>
            <a:r>
              <a:rPr lang="en-US" sz="1600" dirty="0">
                <a:solidFill>
                  <a:schemeClr val="tx1"/>
                </a:solidFill>
              </a:rPr>
              <a:t>Data Features Modified:</a:t>
            </a:r>
          </a:p>
          <a:p>
            <a:pPr lvl="8">
              <a:buClr>
                <a:schemeClr val="accent1"/>
              </a:buClr>
            </a:pPr>
            <a:r>
              <a:rPr lang="en-US" sz="1600" b="1" dirty="0">
                <a:solidFill>
                  <a:schemeClr val="tx1"/>
                </a:solidFill>
              </a:rPr>
              <a:t>    	Condition 3-Good or less  </a:t>
            </a:r>
            <a:r>
              <a:rPr lang="en-US" sz="1600" b="1" dirty="0">
                <a:solidFill>
                  <a:schemeClr val="tx1"/>
                </a:solidFill>
                <a:sym typeface="Wingdings" pitchFamily="2" charset="2"/>
              </a:rPr>
              <a:t></a:t>
            </a:r>
            <a:r>
              <a:rPr lang="en-US" sz="1600" b="1" dirty="0">
                <a:solidFill>
                  <a:schemeClr val="tx1"/>
                </a:solidFill>
              </a:rPr>
              <a:t> 4-Good </a:t>
            </a:r>
          </a:p>
          <a:p>
            <a:pPr lvl="8">
              <a:buClr>
                <a:schemeClr val="accent1"/>
              </a:buClr>
            </a:pPr>
            <a:r>
              <a:rPr lang="en-US" sz="1600" b="1" dirty="0">
                <a:solidFill>
                  <a:schemeClr val="tx1"/>
                </a:solidFill>
              </a:rPr>
              <a:t> 	Grade 6-Low Average or less </a:t>
            </a:r>
            <a:r>
              <a:rPr lang="en-US" sz="1600" b="1" dirty="0">
                <a:solidFill>
                  <a:schemeClr val="tx1"/>
                </a:solidFill>
                <a:sym typeface="Wingdings" pitchFamily="2" charset="2"/>
              </a:rPr>
              <a:t></a:t>
            </a:r>
            <a:r>
              <a:rPr lang="en-US" sz="1600" b="1" dirty="0">
                <a:solidFill>
                  <a:schemeClr val="tx1"/>
                </a:solidFill>
              </a:rPr>
              <a:t> 8-Good </a:t>
            </a:r>
            <a:endParaRPr lang="en-US" sz="1600" dirty="0">
              <a:solidFill>
                <a:schemeClr val="tx1"/>
              </a:solidFill>
            </a:endParaRPr>
          </a:p>
          <a:p>
            <a:pPr>
              <a:buClr>
                <a:schemeClr val="accent1"/>
              </a:buClr>
            </a:pPr>
            <a:endParaRPr lang="en-US" dirty="0">
              <a:solidFill>
                <a:schemeClr val="tx1"/>
              </a:solidFill>
            </a:endParaRPr>
          </a:p>
          <a:p>
            <a:pPr marL="285750" indent="-285750">
              <a:buClr>
                <a:schemeClr val="accent1"/>
              </a:buClr>
              <a:buFont typeface="Arial" panose="020B0604020202020204" pitchFamily="34" charset="0"/>
              <a:buChar char="•"/>
            </a:pPr>
            <a:endParaRPr lang="en-US" dirty="0">
              <a:solidFill>
                <a:schemeClr val="tx1"/>
              </a:solidFill>
            </a:endParaRPr>
          </a:p>
        </p:txBody>
      </p:sp>
      <p:sp>
        <p:nvSpPr>
          <p:cNvPr id="3" name="TextBox 2">
            <a:extLst>
              <a:ext uri="{FF2B5EF4-FFF2-40B4-BE49-F238E27FC236}">
                <a16:creationId xmlns:a16="http://schemas.microsoft.com/office/drawing/2014/main" id="{08ADC896-F1F4-C54D-BAEA-14681EBACBF5}"/>
              </a:ext>
            </a:extLst>
          </p:cNvPr>
          <p:cNvSpPr txBox="1"/>
          <p:nvPr/>
        </p:nvSpPr>
        <p:spPr>
          <a:xfrm>
            <a:off x="50586" y="2586700"/>
            <a:ext cx="4857745" cy="1815882"/>
          </a:xfrm>
          <a:prstGeom prst="rect">
            <a:avLst/>
          </a:prstGeom>
          <a:noFill/>
        </p:spPr>
        <p:txBody>
          <a:bodyPr wrap="square" rtlCol="0">
            <a:spAutoFit/>
          </a:bodyPr>
          <a:lstStyle/>
          <a:p>
            <a:r>
              <a:rPr lang="en-US" sz="1600" b="1" dirty="0">
                <a:solidFill>
                  <a:schemeClr val="tx1"/>
                </a:solidFill>
              </a:rPr>
              <a:t>Average home value differences :</a:t>
            </a:r>
          </a:p>
          <a:p>
            <a:endParaRPr lang="en-US" sz="1600" dirty="0">
              <a:solidFill>
                <a:schemeClr val="tx1"/>
              </a:solidFill>
            </a:endParaRPr>
          </a:p>
          <a:p>
            <a:pPr marL="285750" indent="-285750">
              <a:buClr>
                <a:schemeClr val="accent1"/>
              </a:buClr>
              <a:buFont typeface="Arial" panose="020B0604020202020204" pitchFamily="34" charset="0"/>
              <a:buChar char="•"/>
            </a:pPr>
            <a:r>
              <a:rPr lang="en-US" sz="1600" dirty="0" err="1">
                <a:solidFill>
                  <a:schemeClr val="tx1"/>
                </a:solidFill>
              </a:rPr>
              <a:t>Zipcode</a:t>
            </a:r>
            <a:r>
              <a:rPr lang="en-US" sz="1600" dirty="0">
                <a:solidFill>
                  <a:schemeClr val="tx1"/>
                </a:solidFill>
              </a:rPr>
              <a:t> 98118: $ 323,500, %100 Increase</a:t>
            </a:r>
          </a:p>
          <a:p>
            <a:pPr marL="285750" indent="-285750">
              <a:buClr>
                <a:schemeClr val="accent1"/>
              </a:buClr>
              <a:buFont typeface="Arial" panose="020B0604020202020204" pitchFamily="34" charset="0"/>
              <a:buChar char="•"/>
            </a:pPr>
            <a:r>
              <a:rPr lang="en-US" sz="1600" dirty="0" err="1">
                <a:solidFill>
                  <a:schemeClr val="tx1"/>
                </a:solidFill>
              </a:rPr>
              <a:t>Zipcode</a:t>
            </a:r>
            <a:r>
              <a:rPr lang="en-US" sz="1600" dirty="0">
                <a:solidFill>
                  <a:schemeClr val="tx1"/>
                </a:solidFill>
              </a:rPr>
              <a:t> 98106: $ 304,100, %100 Increase</a:t>
            </a:r>
          </a:p>
          <a:p>
            <a:pPr marL="285750" indent="-285750">
              <a:buClr>
                <a:schemeClr val="accent1"/>
              </a:buClr>
              <a:buFont typeface="Arial" panose="020B0604020202020204" pitchFamily="34" charset="0"/>
              <a:buChar char="•"/>
            </a:pPr>
            <a:r>
              <a:rPr lang="en-US" sz="1600" dirty="0" err="1">
                <a:solidFill>
                  <a:schemeClr val="tx1"/>
                </a:solidFill>
              </a:rPr>
              <a:t>Zipcode</a:t>
            </a:r>
            <a:r>
              <a:rPr lang="en-US" sz="1600" dirty="0">
                <a:solidFill>
                  <a:schemeClr val="tx1"/>
                </a:solidFill>
              </a:rPr>
              <a:t> 98126: $ 266,500, %100 Increase</a:t>
            </a:r>
          </a:p>
          <a:p>
            <a:pPr marL="285750" indent="-285750">
              <a:buClr>
                <a:schemeClr val="accent1"/>
              </a:buClr>
              <a:buFont typeface="Arial" panose="020B0604020202020204" pitchFamily="34" charset="0"/>
              <a:buChar char="•"/>
            </a:pPr>
            <a:r>
              <a:rPr lang="en-US" sz="1600" dirty="0" err="1">
                <a:solidFill>
                  <a:schemeClr val="tx1"/>
                </a:solidFill>
              </a:rPr>
              <a:t>Zipcode</a:t>
            </a:r>
            <a:r>
              <a:rPr lang="en-US" sz="1600" dirty="0">
                <a:solidFill>
                  <a:schemeClr val="tx1"/>
                </a:solidFill>
              </a:rPr>
              <a:t> 98146: $ 324,300, %200 Increase</a:t>
            </a:r>
          </a:p>
          <a:p>
            <a:pPr marL="285750" indent="-285750">
              <a:buClr>
                <a:schemeClr val="accent1"/>
              </a:buClr>
              <a:buFont typeface="Arial" panose="020B0604020202020204" pitchFamily="34" charset="0"/>
              <a:buChar char="•"/>
            </a:pPr>
            <a:r>
              <a:rPr lang="en-US" sz="1600" dirty="0" err="1">
                <a:solidFill>
                  <a:schemeClr val="tx1"/>
                </a:solidFill>
              </a:rPr>
              <a:t>Zipcode</a:t>
            </a:r>
            <a:r>
              <a:rPr lang="en-US" sz="1600" dirty="0">
                <a:solidFill>
                  <a:schemeClr val="tx1"/>
                </a:solidFill>
              </a:rPr>
              <a:t> 98168: $340,300, %200 Increase</a:t>
            </a:r>
          </a:p>
        </p:txBody>
      </p:sp>
      <p:sp>
        <p:nvSpPr>
          <p:cNvPr id="4" name="TextBox 3">
            <a:extLst>
              <a:ext uri="{FF2B5EF4-FFF2-40B4-BE49-F238E27FC236}">
                <a16:creationId xmlns:a16="http://schemas.microsoft.com/office/drawing/2014/main" id="{D6E4D704-FB49-2B47-98E6-73E63C950099}"/>
              </a:ext>
            </a:extLst>
          </p:cNvPr>
          <p:cNvSpPr txBox="1"/>
          <p:nvPr/>
        </p:nvSpPr>
        <p:spPr>
          <a:xfrm>
            <a:off x="4694513" y="2586700"/>
            <a:ext cx="4656083" cy="1077218"/>
          </a:xfrm>
          <a:prstGeom prst="rect">
            <a:avLst/>
          </a:prstGeom>
          <a:noFill/>
        </p:spPr>
        <p:txBody>
          <a:bodyPr wrap="square" rtlCol="0">
            <a:spAutoFit/>
          </a:bodyPr>
          <a:lstStyle/>
          <a:p>
            <a:r>
              <a:rPr lang="en-US" sz="1600" b="1" dirty="0" err="1">
                <a:solidFill>
                  <a:schemeClr val="tx1"/>
                </a:solidFill>
              </a:rPr>
              <a:t>Zipcode</a:t>
            </a:r>
            <a:r>
              <a:rPr lang="en-US" sz="1600" b="1" dirty="0">
                <a:solidFill>
                  <a:schemeClr val="tx1"/>
                </a:solidFill>
              </a:rPr>
              <a:t> 98188 home value differences</a:t>
            </a:r>
            <a:r>
              <a:rPr lang="en-US"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Clr>
                <a:schemeClr val="accent1"/>
              </a:buClr>
              <a:buFont typeface="Arial" panose="020B0604020202020204" pitchFamily="34" charset="0"/>
              <a:buChar char="•"/>
            </a:pPr>
            <a:r>
              <a:rPr lang="en-US" sz="1600" dirty="0">
                <a:solidFill>
                  <a:schemeClr val="tx1"/>
                </a:solidFill>
              </a:rPr>
              <a:t>Lowest $14,500 Increase*</a:t>
            </a:r>
          </a:p>
          <a:p>
            <a:pPr marL="285750" indent="-285750">
              <a:buClr>
                <a:schemeClr val="accent1"/>
              </a:buClr>
              <a:buFont typeface="Arial" panose="020B0604020202020204" pitchFamily="34" charset="0"/>
              <a:buChar char="•"/>
            </a:pPr>
            <a:r>
              <a:rPr lang="en-US" sz="1600" dirty="0">
                <a:solidFill>
                  <a:schemeClr val="tx1"/>
                </a:solidFill>
              </a:rPr>
              <a:t>Highest $624,000 Increase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84667" y="89116"/>
            <a:ext cx="2764805" cy="18638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err="1"/>
              <a:t>Zipcode</a:t>
            </a:r>
            <a:r>
              <a:rPr lang="en" sz="2800" dirty="0"/>
              <a:t> 98118</a:t>
            </a:r>
            <a:endParaRPr sz="2800" dirty="0"/>
          </a:p>
        </p:txBody>
      </p:sp>
      <p:sp>
        <p:nvSpPr>
          <p:cNvPr id="10" name="TextBox 9">
            <a:extLst>
              <a:ext uri="{FF2B5EF4-FFF2-40B4-BE49-F238E27FC236}">
                <a16:creationId xmlns:a16="http://schemas.microsoft.com/office/drawing/2014/main" id="{8B35EB53-FA7F-7442-A1BC-48B8403ED330}"/>
              </a:ext>
            </a:extLst>
          </p:cNvPr>
          <p:cNvSpPr txBox="1"/>
          <p:nvPr/>
        </p:nvSpPr>
        <p:spPr>
          <a:xfrm>
            <a:off x="-156118" y="1658640"/>
            <a:ext cx="2647069" cy="2008242"/>
          </a:xfrm>
          <a:prstGeom prst="rect">
            <a:avLst/>
          </a:prstGeom>
          <a:noFill/>
        </p:spPr>
        <p:txBody>
          <a:bodyPr wrap="square" rtlCol="0">
            <a:spAutoFit/>
          </a:bodyPr>
          <a:lstStyle/>
          <a:p>
            <a:pPr marL="457200" indent="-342900" algn="ctr" defTabSz="342900">
              <a:lnSpc>
                <a:spcPct val="150000"/>
              </a:lnSpc>
              <a:buClr>
                <a:schemeClr val="accent1"/>
              </a:buClr>
              <a:buSzPts val="1800"/>
              <a:buFont typeface="Arial" panose="020B0604020202020204" pitchFamily="34" charset="0"/>
              <a:buChar char="•"/>
            </a:pPr>
            <a:r>
              <a:rPr lang="en-US" sz="1600" kern="1200" dirty="0">
                <a:solidFill>
                  <a:schemeClr val="tx1"/>
                </a:solidFill>
                <a:latin typeface="Arial" panose="020B0604020202020204" pitchFamily="34" charset="0"/>
                <a:ea typeface="+mn-ea"/>
                <a:cs typeface="Arial" panose="020B0604020202020204" pitchFamily="34" charset="0"/>
              </a:rPr>
              <a:t>Displaying 10 of 106 entries meeting criteria</a:t>
            </a:r>
          </a:p>
          <a:p>
            <a:pPr marL="114300" algn="ctr" defTabSz="342900">
              <a:lnSpc>
                <a:spcPct val="150000"/>
              </a:lnSpc>
              <a:buClr>
                <a:schemeClr val="accent1"/>
              </a:buClr>
              <a:buSzPts val="1800"/>
            </a:pPr>
            <a:endParaRPr lang="en-US" sz="1350" kern="1200" dirty="0">
              <a:solidFill>
                <a:schemeClr val="tx1"/>
              </a:solidFill>
              <a:latin typeface="+mn-lt"/>
              <a:ea typeface="+mn-ea"/>
              <a:cs typeface="+mn-cs"/>
            </a:endParaRPr>
          </a:p>
          <a:p>
            <a:pPr marL="114300" defTabSz="342900">
              <a:lnSpc>
                <a:spcPct val="150000"/>
              </a:lnSpc>
              <a:buClr>
                <a:schemeClr val="accent1"/>
              </a:buClr>
              <a:buSzPts val="1800"/>
            </a:pPr>
            <a:endParaRPr lang="en-US" sz="1350" kern="1200" dirty="0">
              <a:solidFill>
                <a:schemeClr val="tx1"/>
              </a:solidFill>
              <a:latin typeface="+mn-lt"/>
              <a:ea typeface="+mn-ea"/>
              <a:cs typeface="+mn-cs"/>
            </a:endParaRPr>
          </a:p>
          <a:p>
            <a:endParaRPr lang="en-US" sz="1200" dirty="0">
              <a:solidFill>
                <a:schemeClr val="tx1">
                  <a:lumMod val="95000"/>
                </a:schemeClr>
              </a:solidFill>
            </a:endParaRPr>
          </a:p>
        </p:txBody>
      </p:sp>
      <p:pic>
        <p:nvPicPr>
          <p:cNvPr id="4" name="Picture 3">
            <a:extLst>
              <a:ext uri="{FF2B5EF4-FFF2-40B4-BE49-F238E27FC236}">
                <a16:creationId xmlns:a16="http://schemas.microsoft.com/office/drawing/2014/main" id="{1679400C-6FFE-7944-B833-18A05B8F7572}"/>
              </a:ext>
            </a:extLst>
          </p:cNvPr>
          <p:cNvPicPr>
            <a:picLocks noChangeAspect="1"/>
          </p:cNvPicPr>
          <p:nvPr/>
        </p:nvPicPr>
        <p:blipFill>
          <a:blip r:embed="rId3"/>
          <a:stretch>
            <a:fillRect/>
          </a:stretch>
        </p:blipFill>
        <p:spPr>
          <a:xfrm>
            <a:off x="2585545" y="4449"/>
            <a:ext cx="6558455" cy="5143500"/>
          </a:xfrm>
          <a:prstGeom prst="rect">
            <a:avLst/>
          </a:prstGeom>
        </p:spPr>
      </p:pic>
    </p:spTree>
    <p:extLst>
      <p:ext uri="{BB962C8B-B14F-4D97-AF65-F5344CB8AC3E}">
        <p14:creationId xmlns:p14="http://schemas.microsoft.com/office/powerpoint/2010/main" val="23372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355250" y="0"/>
            <a:ext cx="6243729" cy="5780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Top 5 </a:t>
            </a:r>
            <a:r>
              <a:rPr lang="en" sz="2800" dirty="0" err="1"/>
              <a:t>Zipcode</a:t>
            </a:r>
            <a:r>
              <a:rPr lang="en" sz="2800" dirty="0"/>
              <a:t> Averages</a:t>
            </a:r>
            <a:endParaRPr sz="2800" dirty="0"/>
          </a:p>
        </p:txBody>
      </p:sp>
      <p:pic>
        <p:nvPicPr>
          <p:cNvPr id="3" name="Picture 2">
            <a:extLst>
              <a:ext uri="{FF2B5EF4-FFF2-40B4-BE49-F238E27FC236}">
                <a16:creationId xmlns:a16="http://schemas.microsoft.com/office/drawing/2014/main" id="{DAB67A00-2DC4-854C-BCD3-5D5AB6E877ED}"/>
              </a:ext>
            </a:extLst>
          </p:cNvPr>
          <p:cNvPicPr>
            <a:picLocks noChangeAspect="1"/>
          </p:cNvPicPr>
          <p:nvPr/>
        </p:nvPicPr>
        <p:blipFill>
          <a:blip r:embed="rId3"/>
          <a:stretch>
            <a:fillRect/>
          </a:stretch>
        </p:blipFill>
        <p:spPr>
          <a:xfrm>
            <a:off x="0" y="578068"/>
            <a:ext cx="9144000" cy="4565431"/>
          </a:xfrm>
          <a:prstGeom prst="rect">
            <a:avLst/>
          </a:prstGeom>
        </p:spPr>
      </p:pic>
    </p:spTree>
    <p:extLst>
      <p:ext uri="{BB962C8B-B14F-4D97-AF65-F5344CB8AC3E}">
        <p14:creationId xmlns:p14="http://schemas.microsoft.com/office/powerpoint/2010/main" val="409555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1379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Limitations</a:t>
            </a:r>
            <a:endParaRPr dirty="0"/>
          </a:p>
        </p:txBody>
      </p:sp>
      <p:sp>
        <p:nvSpPr>
          <p:cNvPr id="3" name="Text Placeholder 2">
            <a:extLst>
              <a:ext uri="{FF2B5EF4-FFF2-40B4-BE49-F238E27FC236}">
                <a16:creationId xmlns:a16="http://schemas.microsoft.com/office/drawing/2014/main" id="{DBF3DEF5-A99E-DF43-815C-DC659E41A8E6}"/>
              </a:ext>
            </a:extLst>
          </p:cNvPr>
          <p:cNvSpPr>
            <a:spLocks noGrp="1"/>
          </p:cNvSpPr>
          <p:nvPr>
            <p:ph type="body" idx="1"/>
          </p:nvPr>
        </p:nvSpPr>
        <p:spPr>
          <a:xfrm>
            <a:off x="1" y="1017725"/>
            <a:ext cx="8918088" cy="3991025"/>
          </a:xfrm>
        </p:spPr>
        <p:txBody>
          <a:bodyPr/>
          <a:lstStyle/>
          <a:p>
            <a:pPr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Limited dataset</a:t>
            </a:r>
          </a:p>
          <a:p>
            <a:pPr indent="-285750">
              <a:lnSpc>
                <a:spcPct val="150000"/>
              </a:lnSpc>
              <a:buFont typeface="Arial" panose="020B0604020202020204" pitchFamily="34" charset="0"/>
              <a:buChar char="•"/>
            </a:pPr>
            <a:r>
              <a:rPr lang="en-US" sz="1800" b="1" dirty="0">
                <a:latin typeface="Arial" panose="020B0604020202020204" pitchFamily="34" charset="0"/>
                <a:cs typeface="Arial" panose="020B0604020202020204" pitchFamily="34" charset="0"/>
              </a:rPr>
              <a:t>Unknown realistic "Condition" and "Grade" values</a:t>
            </a:r>
          </a:p>
          <a:p>
            <a:pPr indent="-285750">
              <a:lnSpc>
                <a:spcPct val="150000"/>
              </a:lnSpc>
              <a:buFont typeface="Arial" panose="020B0604020202020204" pitchFamily="34" charset="0"/>
              <a:buChar char="•"/>
            </a:pPr>
            <a:r>
              <a:rPr lang="en-US" sz="1800" b="1" dirty="0">
                <a:latin typeface="Arial" panose="020B0604020202020204" pitchFamily="34" charset="0"/>
                <a:cs typeface="Arial" panose="020B0604020202020204" pitchFamily="34" charset="0"/>
              </a:rPr>
              <a:t>Unknown affects on other variables</a:t>
            </a:r>
          </a:p>
          <a:p>
            <a:pPr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Communal effects</a:t>
            </a:r>
          </a:p>
          <a:p>
            <a:pPr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Model approach fit for specific problem</a:t>
            </a:r>
          </a:p>
          <a:p>
            <a:pPr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Actual market culture</a:t>
            </a:r>
          </a:p>
          <a:p>
            <a:pPr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External effects</a:t>
            </a:r>
          </a:p>
          <a:p>
            <a:pPr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Time/Resources</a:t>
            </a:r>
          </a:p>
          <a:p>
            <a:pPr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Data scientist skillset</a:t>
            </a:r>
          </a:p>
          <a:p>
            <a:pPr marL="114300" indent="0">
              <a:lnSpc>
                <a:spcPct val="150000"/>
              </a:lnSpc>
              <a:buNone/>
            </a:pPr>
            <a:r>
              <a:rPr lang="en-US" dirty="0"/>
              <a:t> </a:t>
            </a:r>
            <a:endParaRPr lang="en-US" b="1" dirty="0"/>
          </a:p>
          <a:p>
            <a:pPr marL="114300" indent="0">
              <a:buNone/>
            </a:pPr>
            <a:r>
              <a:rPr lang="en-US" dirty="0"/>
              <a:t> </a:t>
            </a:r>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p:txBody>
      </p:sp>
    </p:spTree>
    <p:extLst>
      <p:ext uri="{BB962C8B-B14F-4D97-AF65-F5344CB8AC3E}">
        <p14:creationId xmlns:p14="http://schemas.microsoft.com/office/powerpoint/2010/main" val="1353827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{B6BB446E-DC3C-D040-9DA3-F5430153FBB6}tf16401378</Template>
  <TotalTime>11805</TotalTime>
  <Words>1703</Words>
  <Application>Microsoft Macintosh PowerPoint</Application>
  <PresentationFormat>On-screen Show (16:9)</PresentationFormat>
  <Paragraphs>150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Arial</vt:lpstr>
      <vt:lpstr>Wingdings</vt:lpstr>
      <vt:lpstr>Wingdings 2</vt:lpstr>
      <vt:lpstr>Quotable</vt:lpstr>
      <vt:lpstr>Real Estate Home Improvement Price Predictions </vt:lpstr>
      <vt:lpstr>Overview</vt:lpstr>
      <vt:lpstr>Agenda</vt:lpstr>
      <vt:lpstr>Business and  Data Understanding</vt:lpstr>
      <vt:lpstr>Modeling</vt:lpstr>
      <vt:lpstr>Results</vt:lpstr>
      <vt:lpstr>Zipcode 98118</vt:lpstr>
      <vt:lpstr>Top 5 Zipcode Averages</vt:lpstr>
      <vt:lpstr>Conclusion: Limitations</vt:lpstr>
      <vt:lpstr>Conclusion: Recommendations &amp; Next Steps</vt:lpstr>
      <vt:lpstr>Thank You!  Email: dmvinedata@gmail.com GitHub: @dmvinedata LinkedIn: linkedin.com/in/deztanyjackson/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cp:lastModifiedBy>Deztany Jackson</cp:lastModifiedBy>
  <cp:revision>67</cp:revision>
  <cp:lastPrinted>2022-07-14T04:01:04Z</cp:lastPrinted>
  <dcterms:modified xsi:type="dcterms:W3CDTF">2023-01-03T03:04:51Z</dcterms:modified>
</cp:coreProperties>
</file>