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handoutMasterIdLst>
    <p:handoutMasterId r:id="rId44"/>
  </p:handoutMasterIdLst>
  <p:sldIdLst>
    <p:sldId id="256" r:id="rId2"/>
    <p:sldId id="263" r:id="rId3"/>
    <p:sldId id="257" r:id="rId4"/>
    <p:sldId id="258" r:id="rId5"/>
    <p:sldId id="265" r:id="rId6"/>
    <p:sldId id="266" r:id="rId7"/>
    <p:sldId id="264" r:id="rId8"/>
    <p:sldId id="283" r:id="rId9"/>
    <p:sldId id="284" r:id="rId10"/>
    <p:sldId id="259" r:id="rId11"/>
    <p:sldId id="268" r:id="rId12"/>
    <p:sldId id="269" r:id="rId13"/>
    <p:sldId id="270" r:id="rId14"/>
    <p:sldId id="271" r:id="rId15"/>
    <p:sldId id="272" r:id="rId16"/>
    <p:sldId id="273" r:id="rId17"/>
    <p:sldId id="274" r:id="rId18"/>
    <p:sldId id="275" r:id="rId19"/>
    <p:sldId id="277" r:id="rId20"/>
    <p:sldId id="279" r:id="rId21"/>
    <p:sldId id="276" r:id="rId22"/>
    <p:sldId id="280" r:id="rId23"/>
    <p:sldId id="281" r:id="rId24"/>
    <p:sldId id="282" r:id="rId25"/>
    <p:sldId id="285" r:id="rId26"/>
    <p:sldId id="286" r:id="rId27"/>
    <p:sldId id="287" r:id="rId28"/>
    <p:sldId id="288" r:id="rId29"/>
    <p:sldId id="289" r:id="rId30"/>
    <p:sldId id="290" r:id="rId31"/>
    <p:sldId id="291" r:id="rId32"/>
    <p:sldId id="292" r:id="rId33"/>
    <p:sldId id="293" r:id="rId34"/>
    <p:sldId id="294" r:id="rId35"/>
    <p:sldId id="295" r:id="rId36"/>
    <p:sldId id="297" r:id="rId37"/>
    <p:sldId id="298" r:id="rId38"/>
    <p:sldId id="300" r:id="rId39"/>
    <p:sldId id="301" r:id="rId40"/>
    <p:sldId id="302" r:id="rId41"/>
    <p:sldId id="303" r:id="rId4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E938A46C-A27D-42AB-A39C-F321069D4E4E}">
          <p14:sldIdLst>
            <p14:sldId id="256"/>
            <p14:sldId id="263"/>
            <p14:sldId id="257"/>
            <p14:sldId id="258"/>
            <p14:sldId id="265"/>
            <p14:sldId id="266"/>
            <p14:sldId id="264"/>
            <p14:sldId id="283"/>
            <p14:sldId id="284"/>
            <p14:sldId id="259"/>
            <p14:sldId id="268"/>
            <p14:sldId id="269"/>
            <p14:sldId id="270"/>
            <p14:sldId id="271"/>
            <p14:sldId id="272"/>
            <p14:sldId id="273"/>
            <p14:sldId id="274"/>
            <p14:sldId id="275"/>
            <p14:sldId id="277"/>
            <p14:sldId id="279"/>
            <p14:sldId id="276"/>
            <p14:sldId id="280"/>
            <p14:sldId id="281"/>
            <p14:sldId id="282"/>
            <p14:sldId id="285"/>
            <p14:sldId id="286"/>
            <p14:sldId id="287"/>
            <p14:sldId id="288"/>
            <p14:sldId id="289"/>
            <p14:sldId id="290"/>
            <p14:sldId id="291"/>
            <p14:sldId id="292"/>
            <p14:sldId id="293"/>
            <p14:sldId id="294"/>
            <p14:sldId id="295"/>
            <p14:sldId id="297"/>
            <p14:sldId id="298"/>
          </p14:sldIdLst>
        </p14:section>
        <p14:section name="Результаты" id="{752FACDF-C428-43FE-87AF-66061CC74ED3}">
          <p14:sldIdLst>
            <p14:sldId id="300"/>
            <p14:sldId id="301"/>
            <p14:sldId id="302"/>
            <p14:sldId id="30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3623"/>
    <a:srgbClr val="F39C01"/>
    <a:srgbClr val="2980B9"/>
    <a:srgbClr val="F1C40F"/>
    <a:srgbClr val="3498DB"/>
    <a:srgbClr val="EF6D6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00" autoAdjust="0"/>
    <p:restoredTop sz="69390" autoAdjust="0"/>
  </p:normalViewPr>
  <p:slideViewPr>
    <p:cSldViewPr snapToGrid="0">
      <p:cViewPr varScale="1">
        <p:scale>
          <a:sx n="81" d="100"/>
          <a:sy n="81" d="100"/>
        </p:scale>
        <p:origin x="1482" y="78"/>
      </p:cViewPr>
      <p:guideLst/>
    </p:cSldViewPr>
  </p:slideViewPr>
  <p:outlineViewPr>
    <p:cViewPr>
      <p:scale>
        <a:sx n="33" d="100"/>
        <a:sy n="33" d="100"/>
      </p:scale>
      <p:origin x="0" y="-1332"/>
    </p:cViewPr>
  </p:outlineViewPr>
  <p:notesTextViewPr>
    <p:cViewPr>
      <p:scale>
        <a:sx n="3" d="2"/>
        <a:sy n="3" d="2"/>
      </p:scale>
      <p:origin x="0" y="0"/>
    </p:cViewPr>
  </p:notesTextViewPr>
  <p:notesViewPr>
    <p:cSldViewPr snapToGrid="0">
      <p:cViewPr varScale="1">
        <p:scale>
          <a:sx n="88" d="100"/>
          <a:sy n="88" d="100"/>
        </p:scale>
        <p:origin x="275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1DB6DF-6E90-439A-A4D9-D8A1E4DF24C1}" type="datetimeFigureOut">
              <a:rPr lang="ru-RU" smtClean="0"/>
              <a:t>26.04.2019</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124EE3-8F1F-4EC2-9BDC-2C799B77F81F}" type="slidenum">
              <a:rPr lang="ru-RU" smtClean="0"/>
              <a:t>‹#›</a:t>
            </a:fld>
            <a:endParaRPr lang="ru-RU"/>
          </a:p>
        </p:txBody>
      </p:sp>
    </p:spTree>
    <p:extLst>
      <p:ext uri="{BB962C8B-B14F-4D97-AF65-F5344CB8AC3E}">
        <p14:creationId xmlns:p14="http://schemas.microsoft.com/office/powerpoint/2010/main" val="42340244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881F03-7E71-4945-AE14-14970CF29252}" type="datetimeFigureOut">
              <a:rPr lang="ru-RU" smtClean="0"/>
              <a:t>26.04.2019</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E7B391-160A-48F0-8BAB-B475448DEF69}" type="slidenum">
              <a:rPr lang="ru-RU" smtClean="0"/>
              <a:t>‹#›</a:t>
            </a:fld>
            <a:endParaRPr lang="ru-RU"/>
          </a:p>
        </p:txBody>
      </p:sp>
    </p:spTree>
    <p:extLst>
      <p:ext uri="{BB962C8B-B14F-4D97-AF65-F5344CB8AC3E}">
        <p14:creationId xmlns:p14="http://schemas.microsoft.com/office/powerpoint/2010/main" val="1331006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7DE7B391-160A-48F0-8BAB-B475448DEF69}" type="slidenum">
              <a:rPr lang="ru-RU" smtClean="0"/>
              <a:t>1</a:t>
            </a:fld>
            <a:endParaRPr lang="ru-RU"/>
          </a:p>
        </p:txBody>
      </p:sp>
    </p:spTree>
    <p:extLst>
      <p:ext uri="{BB962C8B-B14F-4D97-AF65-F5344CB8AC3E}">
        <p14:creationId xmlns:p14="http://schemas.microsoft.com/office/powerpoint/2010/main" val="2928506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a:t>
            </a:r>
            <a:r>
              <a:rPr lang="ru-RU" baseline="0" dirty="0" smtClean="0"/>
              <a:t> самом верхнем уровне планирования движения находится глобальных планировщик, который строит путь от точки </a:t>
            </a:r>
            <a:r>
              <a:rPr lang="en-US" baseline="0" dirty="0" smtClean="0"/>
              <a:t>A </a:t>
            </a:r>
            <a:r>
              <a:rPr lang="ru-RU" baseline="0" dirty="0" smtClean="0"/>
              <a:t>до точки </a:t>
            </a:r>
            <a:r>
              <a:rPr lang="en-US" baseline="0" dirty="0" smtClean="0"/>
              <a:t>B </a:t>
            </a:r>
            <a:r>
              <a:rPr lang="ru-RU" baseline="0" dirty="0" smtClean="0"/>
              <a:t>по карте дорог. В настоящее время эта задача много раз успешно решена различными картографическими сервисами. Результатом работы этого шага является глобальный путь, представленный, например, в виде набора </a:t>
            </a:r>
            <a:r>
              <a:rPr lang="en-US" baseline="0" dirty="0" smtClean="0"/>
              <a:t>GPS-</a:t>
            </a:r>
            <a:r>
              <a:rPr lang="ru-RU" baseline="0" dirty="0" smtClean="0"/>
              <a:t>координат путевых точек.</a:t>
            </a:r>
            <a:endParaRPr lang="ru-RU" dirty="0"/>
          </a:p>
        </p:txBody>
      </p:sp>
      <p:sp>
        <p:nvSpPr>
          <p:cNvPr id="4" name="Номер слайда 3"/>
          <p:cNvSpPr>
            <a:spLocks noGrp="1"/>
          </p:cNvSpPr>
          <p:nvPr>
            <p:ph type="sldNum" sz="quarter" idx="10"/>
          </p:nvPr>
        </p:nvSpPr>
        <p:spPr/>
        <p:txBody>
          <a:bodyPr/>
          <a:lstStyle/>
          <a:p>
            <a:fld id="{7DE7B391-160A-48F0-8BAB-B475448DEF69}" type="slidenum">
              <a:rPr lang="ru-RU" smtClean="0"/>
              <a:t>12</a:t>
            </a:fld>
            <a:endParaRPr lang="ru-RU"/>
          </a:p>
        </p:txBody>
      </p:sp>
    </p:spTree>
    <p:extLst>
      <p:ext uri="{BB962C8B-B14F-4D97-AF65-F5344CB8AC3E}">
        <p14:creationId xmlns:p14="http://schemas.microsoft.com/office/powerpoint/2010/main" val="39003120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Следующим уровнем</a:t>
            </a:r>
            <a:r>
              <a:rPr lang="ru-RU" baseline="0" dirty="0" smtClean="0"/>
              <a:t> является планирование поведения</a:t>
            </a:r>
            <a:r>
              <a:rPr lang="en-US" baseline="0" dirty="0" smtClean="0"/>
              <a:t>,</a:t>
            </a:r>
            <a:r>
              <a:rPr lang="ru-RU" baseline="0" dirty="0" smtClean="0"/>
              <a:t> т.е. принятие решений на основе правил. Выходом этого уровня планирования является локальная цель в конфигурационном пространстве, т.е. требуемое положение, скорость и т.п. Например, в случае обнаружения красного сигнала светофора, планировщик поведения выдаст новую локальную цель – остановка (требуемая скорость 0) на стоп-линии (координаты). Чаще всего планирование поведения осуществляется той или иной формой конечного автомата. </a:t>
            </a:r>
          </a:p>
        </p:txBody>
      </p:sp>
      <p:sp>
        <p:nvSpPr>
          <p:cNvPr id="4" name="Номер слайда 3"/>
          <p:cNvSpPr>
            <a:spLocks noGrp="1"/>
          </p:cNvSpPr>
          <p:nvPr>
            <p:ph type="sldNum" sz="quarter" idx="10"/>
          </p:nvPr>
        </p:nvSpPr>
        <p:spPr/>
        <p:txBody>
          <a:bodyPr/>
          <a:lstStyle/>
          <a:p>
            <a:fld id="{7DE7B391-160A-48F0-8BAB-B475448DEF69}" type="slidenum">
              <a:rPr lang="ru-RU" smtClean="0"/>
              <a:t>13</a:t>
            </a:fld>
            <a:endParaRPr lang="ru-RU"/>
          </a:p>
        </p:txBody>
      </p:sp>
    </p:spTree>
    <p:extLst>
      <p:ext uri="{BB962C8B-B14F-4D97-AF65-F5344CB8AC3E}">
        <p14:creationId xmlns:p14="http://schemas.microsoft.com/office/powerpoint/2010/main" val="1430555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Следующим шагом планирования</a:t>
            </a:r>
            <a:r>
              <a:rPr lang="ru-RU" baseline="0" dirty="0" smtClean="0"/>
              <a:t> движения является построения </a:t>
            </a:r>
            <a:r>
              <a:rPr lang="ru-RU" baseline="0" dirty="0" err="1" smtClean="0"/>
              <a:t>кинематически</a:t>
            </a:r>
            <a:r>
              <a:rPr lang="ru-RU" baseline="0" dirty="0" smtClean="0"/>
              <a:t> и динамически достижимой траектории до локальной цели в объезд препятствий. Траектория, опять-таки, в пространстве состояний. Например, если в качестве цели автомобилю задана требуемая скорость, нет ограничения на смену полос, и перед автомобилем едет другой, очень медленный автомобиль, то будет совершен обгон, чтобы достичь поставленной цели (скорости). Или, если стоит цель остановки на стоп-линии перед светофором, но там уже стоит автомобиль, то остановка будет осуществлена заранее, чтобы избежать столкновения. </a:t>
            </a:r>
          </a:p>
          <a:p>
            <a:r>
              <a:rPr lang="ru-RU" baseline="0" dirty="0" smtClean="0"/>
              <a:t>Существует неоднозначность в том, какие задачи планирования должны быть вынесены на уровень планирования поведения, а какие оставлены на уровне локального планировщика (например, может планировщик поведения должен выдать цель не стоп-линию, а перед впереди стоящим автомобилем). Для решения этой проблемы может применяется симуляция различных дорожных ситуаций с разными типами </a:t>
            </a:r>
            <a:r>
              <a:rPr lang="ru-RU" baseline="0" dirty="0" err="1" smtClean="0"/>
              <a:t>планировния</a:t>
            </a:r>
            <a:r>
              <a:rPr lang="ru-RU" baseline="0" dirty="0" smtClean="0"/>
              <a:t>.</a:t>
            </a:r>
            <a:endParaRPr lang="ru-RU" dirty="0"/>
          </a:p>
        </p:txBody>
      </p:sp>
      <p:sp>
        <p:nvSpPr>
          <p:cNvPr id="4" name="Номер слайда 3"/>
          <p:cNvSpPr>
            <a:spLocks noGrp="1"/>
          </p:cNvSpPr>
          <p:nvPr>
            <p:ph type="sldNum" sz="quarter" idx="10"/>
          </p:nvPr>
        </p:nvSpPr>
        <p:spPr/>
        <p:txBody>
          <a:bodyPr/>
          <a:lstStyle/>
          <a:p>
            <a:fld id="{7DE7B391-160A-48F0-8BAB-B475448DEF69}" type="slidenum">
              <a:rPr lang="ru-RU" smtClean="0"/>
              <a:t>14</a:t>
            </a:fld>
            <a:endParaRPr lang="ru-RU"/>
          </a:p>
        </p:txBody>
      </p:sp>
    </p:spTree>
    <p:extLst>
      <p:ext uri="{BB962C8B-B14F-4D97-AF65-F5344CB8AC3E}">
        <p14:creationId xmlns:p14="http://schemas.microsoft.com/office/powerpoint/2010/main" val="3104423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Наконец, полученная траектория подается</a:t>
            </a:r>
            <a:r>
              <a:rPr lang="ru-RU" baseline="0" dirty="0" smtClean="0"/>
              <a:t> на вход регулятора с обратной связью, который формирует управляющие сигналы (газ, тормоз, рулевое управление) для следования этой траектории.</a:t>
            </a:r>
            <a:endParaRPr lang="ru-RU" dirty="0"/>
          </a:p>
        </p:txBody>
      </p:sp>
      <p:sp>
        <p:nvSpPr>
          <p:cNvPr id="4" name="Номер слайда 3"/>
          <p:cNvSpPr>
            <a:spLocks noGrp="1"/>
          </p:cNvSpPr>
          <p:nvPr>
            <p:ph type="sldNum" sz="quarter" idx="10"/>
          </p:nvPr>
        </p:nvSpPr>
        <p:spPr/>
        <p:txBody>
          <a:bodyPr/>
          <a:lstStyle/>
          <a:p>
            <a:fld id="{7DE7B391-160A-48F0-8BAB-B475448DEF69}" type="slidenum">
              <a:rPr lang="ru-RU" smtClean="0"/>
              <a:t>15</a:t>
            </a:fld>
            <a:endParaRPr lang="ru-RU"/>
          </a:p>
        </p:txBody>
      </p:sp>
    </p:spTree>
    <p:extLst>
      <p:ext uri="{BB962C8B-B14F-4D97-AF65-F5344CB8AC3E}">
        <p14:creationId xmlns:p14="http://schemas.microsoft.com/office/powerpoint/2010/main" val="4119367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 рамках этой работы рассмотрен</a:t>
            </a:r>
            <a:r>
              <a:rPr lang="ru-RU" baseline="0" dirty="0" smtClean="0"/>
              <a:t> локальный планировщик и регулятор с обратной связью.</a:t>
            </a:r>
            <a:endParaRPr lang="ru-RU" dirty="0"/>
          </a:p>
        </p:txBody>
      </p:sp>
      <p:sp>
        <p:nvSpPr>
          <p:cNvPr id="4" name="Номер слайда 3"/>
          <p:cNvSpPr>
            <a:spLocks noGrp="1"/>
          </p:cNvSpPr>
          <p:nvPr>
            <p:ph type="sldNum" sz="quarter" idx="10"/>
          </p:nvPr>
        </p:nvSpPr>
        <p:spPr/>
        <p:txBody>
          <a:bodyPr/>
          <a:lstStyle/>
          <a:p>
            <a:fld id="{7DE7B391-160A-48F0-8BAB-B475448DEF69}" type="slidenum">
              <a:rPr lang="ru-RU" smtClean="0"/>
              <a:t>16</a:t>
            </a:fld>
            <a:endParaRPr lang="ru-RU"/>
          </a:p>
        </p:txBody>
      </p:sp>
    </p:spTree>
    <p:extLst>
      <p:ext uri="{BB962C8B-B14F-4D97-AF65-F5344CB8AC3E}">
        <p14:creationId xmlns:p14="http://schemas.microsoft.com/office/powerpoint/2010/main" val="4085686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Задача</a:t>
            </a:r>
            <a:r>
              <a:rPr lang="ru-RU" baseline="0" dirty="0" smtClean="0"/>
              <a:t> планирования движения (</a:t>
            </a:r>
            <a:r>
              <a:rPr lang="en-US" baseline="0" dirty="0" smtClean="0"/>
              <a:t>motion planning) </a:t>
            </a:r>
            <a:r>
              <a:rPr lang="ru-RU" baseline="0" dirty="0" smtClean="0"/>
              <a:t>хорошо изучена в робототехнике. Задачу планирование движения можно сформулировать как поиск последовательности состояний в конфигурационном пространстве робота от начального состояния до конечного, при этом все состоянию принадлежат подмножеству свободных (без препятствий) состояний. Существует большое количество методов планирования движения, такие как методы поиска на графе, </a:t>
            </a:r>
            <a:r>
              <a:rPr lang="en-US" baseline="0" dirty="0" smtClean="0"/>
              <a:t>sample-based </a:t>
            </a:r>
            <a:r>
              <a:rPr lang="ru-RU" baseline="0" dirty="0" smtClean="0"/>
              <a:t>методы, применительно к автомобилям или подобным роботам, можно добавить методы интерполяции </a:t>
            </a:r>
            <a:r>
              <a:rPr lang="ru-RU" baseline="0" dirty="0" err="1" smtClean="0"/>
              <a:t>кривыыми</a:t>
            </a:r>
            <a:r>
              <a:rPr lang="ru-RU" baseline="0" dirty="0" smtClean="0"/>
              <a:t>.</a:t>
            </a:r>
          </a:p>
        </p:txBody>
      </p:sp>
      <p:sp>
        <p:nvSpPr>
          <p:cNvPr id="4" name="Номер слайда 3"/>
          <p:cNvSpPr>
            <a:spLocks noGrp="1"/>
          </p:cNvSpPr>
          <p:nvPr>
            <p:ph type="sldNum" sz="quarter" idx="10"/>
          </p:nvPr>
        </p:nvSpPr>
        <p:spPr/>
        <p:txBody>
          <a:bodyPr/>
          <a:lstStyle/>
          <a:p>
            <a:fld id="{7DE7B391-160A-48F0-8BAB-B475448DEF69}" type="slidenum">
              <a:rPr lang="ru-RU" smtClean="0"/>
              <a:t>17</a:t>
            </a:fld>
            <a:endParaRPr lang="ru-RU"/>
          </a:p>
        </p:txBody>
      </p:sp>
    </p:spTree>
    <p:extLst>
      <p:ext uri="{BB962C8B-B14F-4D97-AF65-F5344CB8AC3E}">
        <p14:creationId xmlns:p14="http://schemas.microsoft.com/office/powerpoint/2010/main" val="1739508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Суть методов поиска на графе заключается в том, чтобы сначала построить граф, описывающий</a:t>
            </a:r>
            <a:r>
              <a:rPr lang="ru-RU" baseline="0" dirty="0" smtClean="0"/>
              <a:t> пространство, а затем найти путь на нем с использованием известных алгоритмов. В задаче управления автомобилями этот метод чаще применяется для планирования движения в неструктурированном окружении (не дорога, обилие препятствий, например, парковка). Существуют различные методы построения графа.</a:t>
            </a:r>
            <a:endParaRPr lang="ru-RU" dirty="0"/>
          </a:p>
        </p:txBody>
      </p:sp>
      <p:sp>
        <p:nvSpPr>
          <p:cNvPr id="4" name="Номер слайда 3"/>
          <p:cNvSpPr>
            <a:spLocks noGrp="1"/>
          </p:cNvSpPr>
          <p:nvPr>
            <p:ph type="sldNum" sz="quarter" idx="10"/>
          </p:nvPr>
        </p:nvSpPr>
        <p:spPr/>
        <p:txBody>
          <a:bodyPr/>
          <a:lstStyle/>
          <a:p>
            <a:fld id="{7DE7B391-160A-48F0-8BAB-B475448DEF69}" type="slidenum">
              <a:rPr lang="ru-RU" smtClean="0"/>
              <a:t>18</a:t>
            </a:fld>
            <a:endParaRPr lang="ru-RU"/>
          </a:p>
        </p:txBody>
      </p:sp>
    </p:spTree>
    <p:extLst>
      <p:ext uri="{BB962C8B-B14F-4D97-AF65-F5344CB8AC3E}">
        <p14:creationId xmlns:p14="http://schemas.microsoft.com/office/powerpoint/2010/main" val="3643742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Базовым</a:t>
            </a:r>
            <a:r>
              <a:rPr lang="ru-RU" baseline="0" dirty="0" smtClean="0"/>
              <a:t> и очень широко распространенным методом является представления препятствий в виде регулярной сетки. Этот метод прост в реализации, легко представить данные с различных датчиков, например </a:t>
            </a:r>
            <a:r>
              <a:rPr lang="ru-RU" baseline="0" dirty="0" err="1" smtClean="0"/>
              <a:t>лидара</a:t>
            </a:r>
            <a:r>
              <a:rPr lang="ru-RU" baseline="0" dirty="0" smtClean="0"/>
              <a:t>, в виде сетки. Недостаток в том, что размер графа быстро растет при уменьшении шага дискретизации, увеличении покрытой области, и особенно при увеличении размерности. Поэтому этот метод применяется чаще всего для планирования маршрута в 2</a:t>
            </a:r>
            <a:r>
              <a:rPr lang="en-US" baseline="0" dirty="0" smtClean="0"/>
              <a:t>D </a:t>
            </a:r>
            <a:r>
              <a:rPr lang="ru-RU" baseline="0" dirty="0" smtClean="0"/>
              <a:t>пространстве. Планирование траектории в многомерном пространстве состояний с помощью этого метода вычислительно трудоемко. Но сама идея представления препятствий в виде регулярной сетки очень широко применима.</a:t>
            </a:r>
            <a:endParaRPr lang="ru-RU" dirty="0"/>
          </a:p>
        </p:txBody>
      </p:sp>
      <p:sp>
        <p:nvSpPr>
          <p:cNvPr id="4" name="Номер слайда 3"/>
          <p:cNvSpPr>
            <a:spLocks noGrp="1"/>
          </p:cNvSpPr>
          <p:nvPr>
            <p:ph type="sldNum" sz="quarter" idx="10"/>
          </p:nvPr>
        </p:nvSpPr>
        <p:spPr/>
        <p:txBody>
          <a:bodyPr/>
          <a:lstStyle/>
          <a:p>
            <a:fld id="{7DE7B391-160A-48F0-8BAB-B475448DEF69}" type="slidenum">
              <a:rPr lang="ru-RU" smtClean="0"/>
              <a:t>19</a:t>
            </a:fld>
            <a:endParaRPr lang="ru-RU"/>
          </a:p>
        </p:txBody>
      </p:sp>
    </p:spTree>
    <p:extLst>
      <p:ext uri="{BB962C8B-B14F-4D97-AF65-F5344CB8AC3E}">
        <p14:creationId xmlns:p14="http://schemas.microsoft.com/office/powerpoint/2010/main" val="1711445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Следующей группой методов являются</a:t>
            </a:r>
            <a:r>
              <a:rPr lang="ru-RU" baseline="0" dirty="0" smtClean="0"/>
              <a:t> </a:t>
            </a:r>
            <a:r>
              <a:rPr lang="en-US" baseline="0" dirty="0" smtClean="0"/>
              <a:t>sample-based </a:t>
            </a:r>
            <a:r>
              <a:rPr lang="ru-RU" baseline="0" dirty="0" smtClean="0"/>
              <a:t>методы, чаще всего многочисленные варианты алгоритма </a:t>
            </a:r>
            <a:r>
              <a:rPr lang="en-US" baseline="0" dirty="0" smtClean="0"/>
              <a:t>Rapidly Exploring Random Trees. </a:t>
            </a:r>
            <a:r>
              <a:rPr lang="ru-RU" baseline="0" dirty="0" smtClean="0"/>
              <a:t>Суть этих методов в случайном выборе вершин дерева. Данная группа методов отличается сходимостью в пределе, т.е. нахождение результата за конечное время не гарантируется, но для практических применений они подходят. Эта группа алгоритмов является наиболее продвинутой в современном планировании движений и позволяет осуществлять планирование в многомерных пространствах. Применительно к автомобилю, они позволяют планировать сложные маневры и учитывать динамику автомобиля (</a:t>
            </a:r>
            <a:r>
              <a:rPr lang="ru-RU" baseline="0" dirty="0" err="1" smtClean="0"/>
              <a:t>кинодинамическое</a:t>
            </a:r>
            <a:r>
              <a:rPr lang="ru-RU" baseline="0" dirty="0" smtClean="0"/>
              <a:t> планирование). К недостаткам можно отнести высокую вычислительную сложность и трудность с поиском оптимального решения. </a:t>
            </a:r>
            <a:r>
              <a:rPr lang="en-US" baseline="0" dirty="0" smtClean="0"/>
              <a:t>RRT </a:t>
            </a:r>
            <a:r>
              <a:rPr lang="ru-RU" baseline="0" dirty="0" smtClean="0"/>
              <a:t> - неоптимальный, есть оптимальный </a:t>
            </a:r>
            <a:r>
              <a:rPr lang="en-US" baseline="0" dirty="0" smtClean="0"/>
              <a:t>RRT*, </a:t>
            </a:r>
            <a:r>
              <a:rPr lang="ru-RU" baseline="0" dirty="0" smtClean="0"/>
              <a:t>но оптимальность тоже в пределе, ничего нельзя гарантировать.</a:t>
            </a:r>
            <a:endParaRPr lang="ru-RU" dirty="0" smtClean="0"/>
          </a:p>
        </p:txBody>
      </p:sp>
      <p:sp>
        <p:nvSpPr>
          <p:cNvPr id="4" name="Номер слайда 3"/>
          <p:cNvSpPr>
            <a:spLocks noGrp="1"/>
          </p:cNvSpPr>
          <p:nvPr>
            <p:ph type="sldNum" sz="quarter" idx="10"/>
          </p:nvPr>
        </p:nvSpPr>
        <p:spPr/>
        <p:txBody>
          <a:bodyPr/>
          <a:lstStyle/>
          <a:p>
            <a:fld id="{7DE7B391-160A-48F0-8BAB-B475448DEF69}" type="slidenum">
              <a:rPr lang="ru-RU" smtClean="0"/>
              <a:t>20</a:t>
            </a:fld>
            <a:endParaRPr lang="ru-RU"/>
          </a:p>
        </p:txBody>
      </p:sp>
    </p:spTree>
    <p:extLst>
      <p:ext uri="{BB962C8B-B14F-4D97-AF65-F5344CB8AC3E}">
        <p14:creationId xmlns:p14="http://schemas.microsoft.com/office/powerpoint/2010/main" val="2443779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Чтобы яснее</a:t>
            </a:r>
            <a:r>
              <a:rPr lang="ru-RU" baseline="0" dirty="0" smtClean="0"/>
              <a:t> показать трудности </a:t>
            </a:r>
            <a:r>
              <a:rPr lang="ru-RU" baseline="0" dirty="0" err="1" smtClean="0"/>
              <a:t>кинодинамического</a:t>
            </a:r>
            <a:r>
              <a:rPr lang="ru-RU" baseline="0" dirty="0" smtClean="0"/>
              <a:t> планирования, необходимо кратко описать алгоритм работы </a:t>
            </a:r>
            <a:r>
              <a:rPr lang="en-US" baseline="0" dirty="0" smtClean="0"/>
              <a:t>RRT. </a:t>
            </a:r>
            <a:r>
              <a:rPr lang="ru-RU" baseline="0" dirty="0" smtClean="0"/>
              <a:t>Допустим, что на каком-то шаге у нас уже имеется некий граф. Мы выбираем случайную точку </a:t>
            </a:r>
            <a:r>
              <a:rPr lang="en-US" baseline="0" dirty="0" err="1" smtClean="0"/>
              <a:t>x_rand</a:t>
            </a:r>
            <a:r>
              <a:rPr lang="en-US" baseline="0" dirty="0" smtClean="0"/>
              <a:t>. </a:t>
            </a:r>
            <a:r>
              <a:rPr lang="ru-RU" baseline="0" dirty="0" smtClean="0"/>
              <a:t>Затем находим ближайшую к ней вершину в графе. Обычно для этого применяется </a:t>
            </a:r>
            <a:r>
              <a:rPr lang="en-US" baseline="0" dirty="0" smtClean="0"/>
              <a:t>KD-tree </a:t>
            </a:r>
            <a:r>
              <a:rPr lang="ru-RU" baseline="0" dirty="0" smtClean="0"/>
              <a:t>и подобные алгоритмы, чтобы находить ее быстрее, чем за О(</a:t>
            </a:r>
            <a:r>
              <a:rPr lang="en-US" baseline="0" dirty="0" smtClean="0"/>
              <a:t>N). </a:t>
            </a:r>
            <a:r>
              <a:rPr lang="ru-RU" baseline="0" dirty="0" smtClean="0"/>
              <a:t>Затем мы создаем новую вершину и соединяем ее с ближайшей ребром, в случае, если на этом пути нет препятствий. Обычно, ограничивается максимальное расстояние, на которое можно отойти от ближайшей вершины. </a:t>
            </a:r>
          </a:p>
          <a:p>
            <a:endParaRPr lang="ru-RU" baseline="0" dirty="0" smtClean="0"/>
          </a:p>
          <a:p>
            <a:r>
              <a:rPr lang="ru-RU" baseline="0" dirty="0" err="1" smtClean="0"/>
              <a:t>Кинодинамическое</a:t>
            </a:r>
            <a:r>
              <a:rPr lang="ru-RU" baseline="0" dirty="0" smtClean="0"/>
              <a:t> планирование оперирует не только геометрической конфигураций, но пространством состояний, учитывая скорости (и ускорения), а также пространством управления. Для реализации необходимо определить две функции. Первая, </a:t>
            </a:r>
            <a:r>
              <a:rPr lang="en-US" baseline="0" dirty="0" smtClean="0"/>
              <a:t>PROPAGATE </a:t>
            </a:r>
            <a:r>
              <a:rPr lang="ru-RU" baseline="0" dirty="0" smtClean="0"/>
              <a:t>из текущего состояния и управления переходит в новое состояние, т.е. осуществляет интегрирование. Здесь может применяться простая модель, ФРУНД или иной физический движок. Вторая функция –</a:t>
            </a:r>
            <a:r>
              <a:rPr lang="en-US" baseline="0" dirty="0" smtClean="0"/>
              <a:t> STEER – </a:t>
            </a:r>
            <a:r>
              <a:rPr lang="ru-RU" baseline="0" dirty="0" smtClean="0"/>
              <a:t>сложнее. Она возвращает </a:t>
            </a:r>
            <a:r>
              <a:rPr lang="ru-RU" baseline="0" dirty="0" err="1" smtClean="0"/>
              <a:t>приблизетельное</a:t>
            </a:r>
            <a:r>
              <a:rPr lang="ru-RU" baseline="0" dirty="0" smtClean="0"/>
              <a:t> управление, необходимое для перехода из одного состояния в другое, т.е. решает обратную задачу. В общем виде это невозможно. На рисунке видно, что переход в </a:t>
            </a:r>
            <a:r>
              <a:rPr lang="en-US" baseline="0" dirty="0" err="1" smtClean="0"/>
              <a:t>x_new</a:t>
            </a:r>
            <a:r>
              <a:rPr lang="en-US" baseline="0" dirty="0" smtClean="0"/>
              <a:t> </a:t>
            </a:r>
            <a:r>
              <a:rPr lang="ru-RU" baseline="0" dirty="0" smtClean="0"/>
              <a:t>не по направлению с точкой </a:t>
            </a:r>
            <a:r>
              <a:rPr lang="en-US" baseline="0" dirty="0" err="1" smtClean="0"/>
              <a:t>x_rand</a:t>
            </a:r>
            <a:r>
              <a:rPr lang="en-US" baseline="0" dirty="0" smtClean="0"/>
              <a:t>. </a:t>
            </a:r>
            <a:endParaRPr lang="ru-RU" baseline="0" dirty="0" smtClean="0"/>
          </a:p>
        </p:txBody>
      </p:sp>
      <p:sp>
        <p:nvSpPr>
          <p:cNvPr id="4" name="Номер слайда 3"/>
          <p:cNvSpPr>
            <a:spLocks noGrp="1"/>
          </p:cNvSpPr>
          <p:nvPr>
            <p:ph type="sldNum" sz="quarter" idx="10"/>
          </p:nvPr>
        </p:nvSpPr>
        <p:spPr/>
        <p:txBody>
          <a:bodyPr/>
          <a:lstStyle/>
          <a:p>
            <a:fld id="{7DE7B391-160A-48F0-8BAB-B475448DEF69}" type="slidenum">
              <a:rPr lang="ru-RU" smtClean="0"/>
              <a:t>21</a:t>
            </a:fld>
            <a:endParaRPr lang="ru-RU"/>
          </a:p>
        </p:txBody>
      </p:sp>
    </p:spTree>
    <p:extLst>
      <p:ext uri="{BB962C8B-B14F-4D97-AF65-F5344CB8AC3E}">
        <p14:creationId xmlns:p14="http://schemas.microsoft.com/office/powerpoint/2010/main" val="3083449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 последнее время</a:t>
            </a:r>
            <a:r>
              <a:rPr lang="ru-RU" baseline="0" dirty="0" smtClean="0"/>
              <a:t> многими компаниями и исследовательскими институтами ведутся активное изучение и разработка интеллектуальных транспортных систем, от относительно «простых» ассистентов и интеллектуальных систем помощи водителю до автономных автомобилей. Применение интеллектуальных систем и беспилотных автомобилей в частности позволит увеличить безопасность дорожного движения, а в перспективе, при массовом их использовании, более эффективно использовать дорожную инфраструктуру, уменьшить пробки, увеличить пропускную способность.</a:t>
            </a:r>
          </a:p>
          <a:p>
            <a:r>
              <a:rPr lang="ru-RU" baseline="0" dirty="0" smtClean="0"/>
              <a:t>Поэтому актуальной является работа </a:t>
            </a:r>
            <a:r>
              <a:rPr lang="en-US" baseline="0" dirty="0" smtClean="0"/>
              <a:t>&lt;</a:t>
            </a:r>
            <a:r>
              <a:rPr lang="ru-RU" baseline="0" dirty="0" smtClean="0"/>
              <a:t>…</a:t>
            </a:r>
            <a:r>
              <a:rPr lang="en-US" baseline="0" dirty="0" smtClean="0"/>
              <a:t>&gt;</a:t>
            </a:r>
            <a:endParaRPr lang="ru-RU" dirty="0"/>
          </a:p>
        </p:txBody>
      </p:sp>
      <p:sp>
        <p:nvSpPr>
          <p:cNvPr id="4" name="Номер слайда 3"/>
          <p:cNvSpPr>
            <a:spLocks noGrp="1"/>
          </p:cNvSpPr>
          <p:nvPr>
            <p:ph type="sldNum" sz="quarter" idx="10"/>
          </p:nvPr>
        </p:nvSpPr>
        <p:spPr/>
        <p:txBody>
          <a:bodyPr/>
          <a:lstStyle/>
          <a:p>
            <a:fld id="{7DE7B391-160A-48F0-8BAB-B475448DEF69}" type="slidenum">
              <a:rPr lang="ru-RU" smtClean="0"/>
              <a:t>3</a:t>
            </a:fld>
            <a:endParaRPr lang="ru-RU"/>
          </a:p>
        </p:txBody>
      </p:sp>
    </p:spTree>
    <p:extLst>
      <p:ext uri="{BB962C8B-B14F-4D97-AF65-F5344CB8AC3E}">
        <p14:creationId xmlns:p14="http://schemas.microsoft.com/office/powerpoint/2010/main" val="6793776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Следующая</a:t>
            </a:r>
            <a:r>
              <a:rPr lang="ru-RU" baseline="0" dirty="0" smtClean="0"/>
              <a:t> группа методов, широко применимая для беспилотных автомобилей  - это интерполяция траектории кривыми. Кривые задаются набором ключевых точек или параметров. Могут применяться различные типы кривых, такие как полиномы различных степеней, кривые Безье или иные сплайны. Зачастую здесь применяются методы оптимизации, чтобы определить оптимальную кривую при заданных параметрах/ключевых точках, либо генерируется набор кривых, из которых выбирается наиболее оптимальная из возможных. А, например, в работе, откуда взята эта иллюстрация, сначала происходит грубый выбор одной кривой из нескольких, а затем подстрока параметров методами оптимизации.</a:t>
            </a:r>
          </a:p>
          <a:p>
            <a:endParaRPr lang="ru-RU" baseline="0" dirty="0" smtClean="0"/>
          </a:p>
          <a:p>
            <a:r>
              <a:rPr lang="ru-RU" baseline="0" dirty="0" smtClean="0"/>
              <a:t>Ограничением этой группы методов является их не универсальность. В основном, они применяются при движении по дороге, т.е. при линейном движении вдоль кривой. </a:t>
            </a:r>
            <a:endParaRPr lang="ru-RU" dirty="0"/>
          </a:p>
        </p:txBody>
      </p:sp>
      <p:sp>
        <p:nvSpPr>
          <p:cNvPr id="4" name="Номер слайда 3"/>
          <p:cNvSpPr>
            <a:spLocks noGrp="1"/>
          </p:cNvSpPr>
          <p:nvPr>
            <p:ph type="sldNum" sz="quarter" idx="10"/>
          </p:nvPr>
        </p:nvSpPr>
        <p:spPr/>
        <p:txBody>
          <a:bodyPr/>
          <a:lstStyle/>
          <a:p>
            <a:fld id="{7DE7B391-160A-48F0-8BAB-B475448DEF69}" type="slidenum">
              <a:rPr lang="ru-RU" smtClean="0"/>
              <a:t>22</a:t>
            </a:fld>
            <a:endParaRPr lang="ru-RU"/>
          </a:p>
        </p:txBody>
      </p:sp>
    </p:spTree>
    <p:extLst>
      <p:ext uri="{BB962C8B-B14F-4D97-AF65-F5344CB8AC3E}">
        <p14:creationId xmlns:p14="http://schemas.microsoft.com/office/powerpoint/2010/main" val="6840465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DE7B391-160A-48F0-8BAB-B475448DEF69}" type="slidenum">
              <a:rPr lang="ru-RU" smtClean="0"/>
              <a:t>23</a:t>
            </a:fld>
            <a:endParaRPr lang="ru-RU"/>
          </a:p>
        </p:txBody>
      </p:sp>
    </p:spTree>
    <p:extLst>
      <p:ext uri="{BB962C8B-B14F-4D97-AF65-F5344CB8AC3E}">
        <p14:creationId xmlns:p14="http://schemas.microsoft.com/office/powerpoint/2010/main" val="30497271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Для</a:t>
            </a:r>
            <a:r>
              <a:rPr lang="ru-RU" baseline="0" dirty="0" smtClean="0"/>
              <a:t> решения задачи планирования траектории для движения по дороге был выбран метод интерполяции кривыми, по причине того, что эта группа методов широко применяется для решения подобных задач, позволяют получить оптимальное или близкое к нему решение, а также детерминированы. </a:t>
            </a:r>
          </a:p>
          <a:p>
            <a:endParaRPr lang="ru-RU" baseline="0" dirty="0" smtClean="0"/>
          </a:p>
          <a:p>
            <a:r>
              <a:rPr lang="ru-RU" baseline="0" dirty="0" smtClean="0"/>
              <a:t>За основу взят метод, предложенный в работе команды-участника </a:t>
            </a:r>
            <a:r>
              <a:rPr lang="en-US" baseline="0" dirty="0" err="1" smtClean="0"/>
              <a:t>Darpa</a:t>
            </a:r>
            <a:r>
              <a:rPr lang="en-US" baseline="0" dirty="0" smtClean="0"/>
              <a:t> Urban Challenge “Junior” </a:t>
            </a:r>
            <a:r>
              <a:rPr lang="ru-RU" baseline="0" dirty="0" smtClean="0"/>
              <a:t>Стэндфордского университета. </a:t>
            </a:r>
            <a:endParaRPr lang="ru-RU" dirty="0"/>
          </a:p>
        </p:txBody>
      </p:sp>
      <p:sp>
        <p:nvSpPr>
          <p:cNvPr id="4" name="Номер слайда 3"/>
          <p:cNvSpPr>
            <a:spLocks noGrp="1"/>
          </p:cNvSpPr>
          <p:nvPr>
            <p:ph type="sldNum" sz="quarter" idx="10"/>
          </p:nvPr>
        </p:nvSpPr>
        <p:spPr/>
        <p:txBody>
          <a:bodyPr/>
          <a:lstStyle/>
          <a:p>
            <a:fld id="{7DE7B391-160A-48F0-8BAB-B475448DEF69}" type="slidenum">
              <a:rPr lang="ru-RU" smtClean="0"/>
              <a:t>24</a:t>
            </a:fld>
            <a:endParaRPr lang="ru-RU"/>
          </a:p>
        </p:txBody>
      </p:sp>
    </p:spTree>
    <p:extLst>
      <p:ext uri="{BB962C8B-B14F-4D97-AF65-F5344CB8AC3E}">
        <p14:creationId xmlns:p14="http://schemas.microsoft.com/office/powerpoint/2010/main" val="3756404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Планирование</a:t>
            </a:r>
            <a:r>
              <a:rPr lang="ru-RU" baseline="0" dirty="0" smtClean="0"/>
              <a:t> движения осуществляется в  движущейся системе </a:t>
            </a:r>
            <a:r>
              <a:rPr lang="ru-RU" baseline="0" dirty="0" err="1" smtClean="0"/>
              <a:t>системе</a:t>
            </a:r>
            <a:r>
              <a:rPr lang="ru-RU" baseline="0" dirty="0" smtClean="0"/>
              <a:t> координат </a:t>
            </a:r>
            <a:r>
              <a:rPr lang="en-US" baseline="0" dirty="0" smtClean="0"/>
              <a:t>[</a:t>
            </a:r>
            <a:r>
              <a:rPr lang="en-US" baseline="0" dirty="0" err="1" smtClean="0"/>
              <a:t>Frenet</a:t>
            </a:r>
            <a:r>
              <a:rPr lang="en-US" baseline="0" dirty="0" smtClean="0"/>
              <a:t> Frame]</a:t>
            </a:r>
            <a:r>
              <a:rPr lang="ru-RU" baseline="0" dirty="0" smtClean="0"/>
              <a:t>. Центр системы координат </a:t>
            </a:r>
            <a:r>
              <a:rPr lang="en-US" baseline="0" dirty="0" smtClean="0"/>
              <a:t>r(s)</a:t>
            </a:r>
            <a:r>
              <a:rPr lang="ru-RU" baseline="0" dirty="0" smtClean="0"/>
              <a:t> расположен на идеальной траектории, ось абсцисс – касательная </a:t>
            </a:r>
            <a:r>
              <a:rPr lang="en-US" baseline="0" dirty="0" err="1" smtClean="0"/>
              <a:t>t_r</a:t>
            </a:r>
            <a:r>
              <a:rPr lang="ru-RU" baseline="0" dirty="0" smtClean="0"/>
              <a:t>, ось ординат – нормаль</a:t>
            </a:r>
            <a:r>
              <a:rPr lang="en-US" baseline="0" dirty="0" smtClean="0"/>
              <a:t> </a:t>
            </a:r>
            <a:r>
              <a:rPr lang="en-US" baseline="0" dirty="0" err="1" smtClean="0"/>
              <a:t>n_r</a:t>
            </a:r>
            <a:r>
              <a:rPr lang="ru-RU" baseline="0" dirty="0" smtClean="0"/>
              <a:t>. Такой выбор системы координат позволяет рассматривать движение автомобиля как комбинацию двух движений – продольного и поперечного. </a:t>
            </a:r>
            <a:endParaRPr lang="ru-RU" dirty="0"/>
          </a:p>
        </p:txBody>
      </p:sp>
      <p:sp>
        <p:nvSpPr>
          <p:cNvPr id="4" name="Номер слайда 3"/>
          <p:cNvSpPr>
            <a:spLocks noGrp="1"/>
          </p:cNvSpPr>
          <p:nvPr>
            <p:ph type="sldNum" sz="quarter" idx="10"/>
          </p:nvPr>
        </p:nvSpPr>
        <p:spPr/>
        <p:txBody>
          <a:bodyPr/>
          <a:lstStyle/>
          <a:p>
            <a:fld id="{7DE7B391-160A-48F0-8BAB-B475448DEF69}" type="slidenum">
              <a:rPr lang="ru-RU" smtClean="0"/>
              <a:t>25</a:t>
            </a:fld>
            <a:endParaRPr lang="ru-RU"/>
          </a:p>
        </p:txBody>
      </p:sp>
    </p:spTree>
    <p:extLst>
      <p:ext uri="{BB962C8B-B14F-4D97-AF65-F5344CB8AC3E}">
        <p14:creationId xmlns:p14="http://schemas.microsoft.com/office/powerpoint/2010/main" val="10707528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Для выбора оптимальны</a:t>
            </a:r>
            <a:r>
              <a:rPr lang="ru-RU" baseline="0" dirty="0" smtClean="0"/>
              <a:t>х траекторий (продольной и поперечных) используются функции стоимости, обе они основаны на минимизации рывка (</a:t>
            </a:r>
            <a:r>
              <a:rPr lang="en-US" baseline="0" dirty="0" smtClean="0"/>
              <a:t>jerk) – </a:t>
            </a:r>
            <a:r>
              <a:rPr lang="ru-RU" baseline="0" dirty="0" smtClean="0"/>
              <a:t>производной ускорения. Такой выбор функции стоимости позволит минимизировать рывки и уменьшить резкие </a:t>
            </a:r>
            <a:r>
              <a:rPr lang="ru-RU" baseline="0" dirty="0" err="1" smtClean="0"/>
              <a:t>манервы</a:t>
            </a:r>
            <a:r>
              <a:rPr lang="ru-RU" baseline="0" dirty="0" smtClean="0"/>
              <a:t>. </a:t>
            </a:r>
            <a:endParaRPr lang="ru-RU" dirty="0"/>
          </a:p>
        </p:txBody>
      </p:sp>
      <p:sp>
        <p:nvSpPr>
          <p:cNvPr id="4" name="Номер слайда 3"/>
          <p:cNvSpPr>
            <a:spLocks noGrp="1"/>
          </p:cNvSpPr>
          <p:nvPr>
            <p:ph type="sldNum" sz="quarter" idx="10"/>
          </p:nvPr>
        </p:nvSpPr>
        <p:spPr/>
        <p:txBody>
          <a:bodyPr/>
          <a:lstStyle/>
          <a:p>
            <a:fld id="{7DE7B391-160A-48F0-8BAB-B475448DEF69}" type="slidenum">
              <a:rPr lang="ru-RU" smtClean="0"/>
              <a:t>26</a:t>
            </a:fld>
            <a:endParaRPr lang="ru-RU"/>
          </a:p>
        </p:txBody>
      </p:sp>
    </p:spTree>
    <p:extLst>
      <p:ext uri="{BB962C8B-B14F-4D97-AF65-F5344CB8AC3E}">
        <p14:creationId xmlns:p14="http://schemas.microsoft.com/office/powerpoint/2010/main" val="24861144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Планирование</a:t>
            </a:r>
            <a:r>
              <a:rPr lang="ru-RU" baseline="0" dirty="0" smtClean="0"/>
              <a:t> осуществляется в форме полиномов пятого порядка, потому что они являются </a:t>
            </a:r>
            <a:r>
              <a:rPr lang="en-US" baseline="0" dirty="0" smtClean="0"/>
              <a:t>jerk-</a:t>
            </a:r>
            <a:r>
              <a:rPr lang="ru-RU" baseline="0" dirty="0" smtClean="0"/>
              <a:t>оптимальным соединением двух состояний. Помимо этого, они являются гладкими по первой производной (скорости), что обеспечивает планирование более плавных траекторий. Для нахождения отрезка траектории задается начальное состояние (положение, скорость и ускорение), конечное состояние и время совершения маневра. Имея эти значения, можно легко найти коэффициенты полинома решая систему шести линейных уравнений. </a:t>
            </a:r>
            <a:endParaRPr lang="ru-RU" dirty="0"/>
          </a:p>
        </p:txBody>
      </p:sp>
      <p:sp>
        <p:nvSpPr>
          <p:cNvPr id="4" name="Номер слайда 3"/>
          <p:cNvSpPr>
            <a:spLocks noGrp="1"/>
          </p:cNvSpPr>
          <p:nvPr>
            <p:ph type="sldNum" sz="quarter" idx="10"/>
          </p:nvPr>
        </p:nvSpPr>
        <p:spPr/>
        <p:txBody>
          <a:bodyPr/>
          <a:lstStyle/>
          <a:p>
            <a:fld id="{7DE7B391-160A-48F0-8BAB-B475448DEF69}" type="slidenum">
              <a:rPr lang="ru-RU" smtClean="0"/>
              <a:t>27</a:t>
            </a:fld>
            <a:endParaRPr lang="ru-RU"/>
          </a:p>
        </p:txBody>
      </p:sp>
    </p:spTree>
    <p:extLst>
      <p:ext uri="{BB962C8B-B14F-4D97-AF65-F5344CB8AC3E}">
        <p14:creationId xmlns:p14="http://schemas.microsoft.com/office/powerpoint/2010/main" val="31350869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Поперечное</a:t>
            </a:r>
            <a:r>
              <a:rPr lang="ru-RU" baseline="0" dirty="0" smtClean="0"/>
              <a:t> движение определятся как отклонение от идеальной траектории в зависимости от покрытой длины пути. Используется именно длина пути, а не время, чтобы генерировать меньше нереальных траекторий, например,  по продольной траектории проехали немного, а по поперечной много, что </a:t>
            </a:r>
            <a:r>
              <a:rPr lang="ru-RU" baseline="0" dirty="0" err="1" smtClean="0"/>
              <a:t>кинематически</a:t>
            </a:r>
            <a:r>
              <a:rPr lang="ru-RU" baseline="0" dirty="0" smtClean="0"/>
              <a:t> и динамически невозможно. В таком же случае мы накладываем ограничение на изменение поперечного расстояния от пройденного продольного расстояния, и так проще учесть ограничения. </a:t>
            </a:r>
          </a:p>
          <a:p>
            <a:endParaRPr lang="ru-RU" baseline="0" dirty="0" smtClean="0"/>
          </a:p>
          <a:p>
            <a:r>
              <a:rPr lang="ru-RU" baseline="0" dirty="0" smtClean="0"/>
              <a:t>Функция стоимости состоит из трех взвешенных частей: минимизация рывков, минимизация времени маневра, минимизация отклонения от идеальной траектории в конце маневра. Подбирая коэффициенты можно добиться разного поведения.</a:t>
            </a:r>
            <a:endParaRPr lang="ru-RU" dirty="0"/>
          </a:p>
        </p:txBody>
      </p:sp>
      <p:sp>
        <p:nvSpPr>
          <p:cNvPr id="4" name="Номер слайда 3"/>
          <p:cNvSpPr>
            <a:spLocks noGrp="1"/>
          </p:cNvSpPr>
          <p:nvPr>
            <p:ph type="sldNum" sz="quarter" idx="10"/>
          </p:nvPr>
        </p:nvSpPr>
        <p:spPr/>
        <p:txBody>
          <a:bodyPr/>
          <a:lstStyle/>
          <a:p>
            <a:fld id="{7DE7B391-160A-48F0-8BAB-B475448DEF69}" type="slidenum">
              <a:rPr lang="ru-RU" smtClean="0"/>
              <a:t>28</a:t>
            </a:fld>
            <a:endParaRPr lang="ru-RU"/>
          </a:p>
        </p:txBody>
      </p:sp>
    </p:spTree>
    <p:extLst>
      <p:ext uri="{BB962C8B-B14F-4D97-AF65-F5344CB8AC3E}">
        <p14:creationId xmlns:p14="http://schemas.microsoft.com/office/powerpoint/2010/main" val="7496889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Продольные</a:t>
            </a:r>
            <a:r>
              <a:rPr lang="ru-RU" baseline="0" dirty="0" smtClean="0"/>
              <a:t> траектории определяются как покрытая длина дуги от времени, т.е. тут мы формируем профиль скорости. Функция стоимости аналогична. Для продольного движения мы можем формировать разные функции стоимости для разных дорожных сценариев (поддержание скорости, доехать до заданной точки и т.п.) меняя последний член. Например, для остановки у светофора, мы можем указать член с расстоянием до стоп-линии и еще член со скоростью, т.е. хотим минимизировать скорость (остановиться) на стоп-линии. Эти команды определяются планировщиком поведения.</a:t>
            </a:r>
            <a:endParaRPr lang="ru-RU" dirty="0"/>
          </a:p>
        </p:txBody>
      </p:sp>
      <p:sp>
        <p:nvSpPr>
          <p:cNvPr id="4" name="Номер слайда 3"/>
          <p:cNvSpPr>
            <a:spLocks noGrp="1"/>
          </p:cNvSpPr>
          <p:nvPr>
            <p:ph type="sldNum" sz="quarter" idx="10"/>
          </p:nvPr>
        </p:nvSpPr>
        <p:spPr/>
        <p:txBody>
          <a:bodyPr/>
          <a:lstStyle/>
          <a:p>
            <a:fld id="{7DE7B391-160A-48F0-8BAB-B475448DEF69}" type="slidenum">
              <a:rPr lang="ru-RU" smtClean="0"/>
              <a:t>29</a:t>
            </a:fld>
            <a:endParaRPr lang="ru-RU"/>
          </a:p>
        </p:txBody>
      </p:sp>
    </p:spTree>
    <p:extLst>
      <p:ext uri="{BB962C8B-B14F-4D97-AF65-F5344CB8AC3E}">
        <p14:creationId xmlns:p14="http://schemas.microsoft.com/office/powerpoint/2010/main" val="3966192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Проблема выбора</a:t>
            </a:r>
            <a:r>
              <a:rPr lang="ru-RU" baseline="0" dirty="0" smtClean="0"/>
              <a:t> оптимальной траектории заключается в том, что нам нужно выбрать траекторию, которая не пересекается с препятствиями, удовлетворяет кинематическим и динамическим ограничениям, а оптимизация с ограничениями – весьма нетривиально. Поэтому вместо этого мы генерируем большой набор траекторий путем варьирования конечных состояний, а затем выбираем из них валидную траекторию с минимальным значением функции стоимости. </a:t>
            </a:r>
          </a:p>
          <a:p>
            <a:endParaRPr lang="ru-RU" baseline="0" dirty="0" smtClean="0"/>
          </a:p>
          <a:p>
            <a:r>
              <a:rPr lang="ru-RU" baseline="0" dirty="0" smtClean="0"/>
              <a:t>Перед этой процедурой траектории проверяются на ограничения по углу поворота, скорости, ускорения, поперечные и продольные траектории объединяются, переводятся из </a:t>
            </a:r>
            <a:r>
              <a:rPr lang="en-US" baseline="0" dirty="0" smtClean="0"/>
              <a:t>[</a:t>
            </a:r>
            <a:r>
              <a:rPr lang="en-US" baseline="0" dirty="0" err="1" smtClean="0"/>
              <a:t>Frenet</a:t>
            </a:r>
            <a:r>
              <a:rPr lang="en-US" baseline="0" dirty="0" smtClean="0"/>
              <a:t> Frame] </a:t>
            </a:r>
            <a:r>
              <a:rPr lang="ru-RU" baseline="0" dirty="0" smtClean="0"/>
              <a:t>обратно в декартову систему координат. Т.к. проверка ограничений не физически точная, то они выбираются с запасом. Можно воспользоваться программой ФРУНД, чтобы точно проверить траектории на динамические ограничения, но это требует больших вычислительных ресурсов. В настоящий момент это не реализовано.</a:t>
            </a:r>
            <a:endParaRPr lang="ru-RU" dirty="0"/>
          </a:p>
        </p:txBody>
      </p:sp>
      <p:sp>
        <p:nvSpPr>
          <p:cNvPr id="4" name="Номер слайда 3"/>
          <p:cNvSpPr>
            <a:spLocks noGrp="1"/>
          </p:cNvSpPr>
          <p:nvPr>
            <p:ph type="sldNum" sz="quarter" idx="10"/>
          </p:nvPr>
        </p:nvSpPr>
        <p:spPr/>
        <p:txBody>
          <a:bodyPr/>
          <a:lstStyle/>
          <a:p>
            <a:fld id="{7DE7B391-160A-48F0-8BAB-B475448DEF69}" type="slidenum">
              <a:rPr lang="ru-RU" smtClean="0"/>
              <a:t>30</a:t>
            </a:fld>
            <a:endParaRPr lang="ru-RU"/>
          </a:p>
        </p:txBody>
      </p:sp>
    </p:spTree>
    <p:extLst>
      <p:ext uri="{BB962C8B-B14F-4D97-AF65-F5344CB8AC3E}">
        <p14:creationId xmlns:p14="http://schemas.microsoft.com/office/powerpoint/2010/main" val="24149332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Следующей</a:t>
            </a:r>
            <a:r>
              <a:rPr lang="ru-RU" baseline="0" dirty="0" smtClean="0"/>
              <a:t> задачей является следование построенной траектории. Для этого применяется регулятор с обратной связью, основанный на упрощенной модели </a:t>
            </a:r>
            <a:r>
              <a:rPr lang="ru-RU" baseline="0" dirty="0" err="1" smtClean="0"/>
              <a:t>МакАдама</a:t>
            </a:r>
            <a:r>
              <a:rPr lang="ru-RU" baseline="0" dirty="0" smtClean="0"/>
              <a:t>. В качестве управляющего сигнала для рулевого управления используется угол между текущим вектором скорости и направлением на точку впереди на траектории на </a:t>
            </a:r>
            <a:r>
              <a:rPr lang="ru-RU" baseline="0" dirty="0" err="1" smtClean="0"/>
              <a:t>неком</a:t>
            </a:r>
            <a:r>
              <a:rPr lang="ru-RU" baseline="0" dirty="0" smtClean="0"/>
              <a:t> расстоянии. Применяется П-регулятор.</a:t>
            </a:r>
            <a:endParaRPr lang="ru-RU" dirty="0"/>
          </a:p>
        </p:txBody>
      </p:sp>
      <p:sp>
        <p:nvSpPr>
          <p:cNvPr id="4" name="Номер слайда 3"/>
          <p:cNvSpPr>
            <a:spLocks noGrp="1"/>
          </p:cNvSpPr>
          <p:nvPr>
            <p:ph type="sldNum" sz="quarter" idx="10"/>
          </p:nvPr>
        </p:nvSpPr>
        <p:spPr/>
        <p:txBody>
          <a:bodyPr/>
          <a:lstStyle/>
          <a:p>
            <a:fld id="{7DE7B391-160A-48F0-8BAB-B475448DEF69}" type="slidenum">
              <a:rPr lang="ru-RU" smtClean="0"/>
              <a:t>31</a:t>
            </a:fld>
            <a:endParaRPr lang="ru-RU"/>
          </a:p>
        </p:txBody>
      </p:sp>
    </p:spTree>
    <p:extLst>
      <p:ext uri="{BB962C8B-B14F-4D97-AF65-F5344CB8AC3E}">
        <p14:creationId xmlns:p14="http://schemas.microsoft.com/office/powerpoint/2010/main" val="2468007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А</a:t>
            </a:r>
            <a:r>
              <a:rPr lang="ru-RU" baseline="0" dirty="0" smtClean="0"/>
              <a:t> кто ее знает, содрал все под копирку со статьи, так даже не все реализовал</a:t>
            </a:r>
            <a:endParaRPr lang="ru-RU" dirty="0"/>
          </a:p>
        </p:txBody>
      </p:sp>
      <p:sp>
        <p:nvSpPr>
          <p:cNvPr id="4" name="Номер слайда 3"/>
          <p:cNvSpPr>
            <a:spLocks noGrp="1"/>
          </p:cNvSpPr>
          <p:nvPr>
            <p:ph type="sldNum" sz="quarter" idx="10"/>
          </p:nvPr>
        </p:nvSpPr>
        <p:spPr/>
        <p:txBody>
          <a:bodyPr/>
          <a:lstStyle/>
          <a:p>
            <a:fld id="{7DE7B391-160A-48F0-8BAB-B475448DEF69}" type="slidenum">
              <a:rPr lang="ru-RU" smtClean="0"/>
              <a:t>4</a:t>
            </a:fld>
            <a:endParaRPr lang="ru-RU"/>
          </a:p>
        </p:txBody>
      </p:sp>
    </p:spTree>
    <p:extLst>
      <p:ext uri="{BB962C8B-B14F-4D97-AF65-F5344CB8AC3E}">
        <p14:creationId xmlns:p14="http://schemas.microsoft.com/office/powerpoint/2010/main" val="9484759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Предполагая,</a:t>
            </a:r>
            <a:r>
              <a:rPr lang="ru-RU" baseline="0" dirty="0" smtClean="0"/>
              <a:t> что траектория состоит из большого количества близко расположенных точек, поиск требуемой точки осуществляется следующим образом. Сначала находится ближайшая к автомобилю точка </a:t>
            </a:r>
            <a:r>
              <a:rPr lang="en-US" baseline="0" dirty="0" smtClean="0"/>
              <a:t>C </a:t>
            </a:r>
            <a:r>
              <a:rPr lang="ru-RU" baseline="0" dirty="0" smtClean="0"/>
              <a:t>на траектории, а затем от нее вперед по траектории перебираются точки, до тех пор, пока расстояние между автомобилем и точкой не будет больше </a:t>
            </a:r>
            <a:r>
              <a:rPr lang="en-US" baseline="0" dirty="0" smtClean="0"/>
              <a:t>R.</a:t>
            </a:r>
            <a:endParaRPr lang="ru-RU" dirty="0"/>
          </a:p>
        </p:txBody>
      </p:sp>
      <p:sp>
        <p:nvSpPr>
          <p:cNvPr id="4" name="Номер слайда 3"/>
          <p:cNvSpPr>
            <a:spLocks noGrp="1"/>
          </p:cNvSpPr>
          <p:nvPr>
            <p:ph type="sldNum" sz="quarter" idx="10"/>
          </p:nvPr>
        </p:nvSpPr>
        <p:spPr/>
        <p:txBody>
          <a:bodyPr/>
          <a:lstStyle/>
          <a:p>
            <a:fld id="{7DE7B391-160A-48F0-8BAB-B475448DEF69}" type="slidenum">
              <a:rPr lang="ru-RU" smtClean="0"/>
              <a:t>32</a:t>
            </a:fld>
            <a:endParaRPr lang="ru-RU"/>
          </a:p>
        </p:txBody>
      </p:sp>
    </p:spTree>
    <p:extLst>
      <p:ext uri="{BB962C8B-B14F-4D97-AF65-F5344CB8AC3E}">
        <p14:creationId xmlns:p14="http://schemas.microsoft.com/office/powerpoint/2010/main" val="16698935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a:t>
            </a:r>
            <a:r>
              <a:rPr lang="ru-RU" baseline="0" dirty="0" smtClean="0"/>
              <a:t> рамках работы был реализован </a:t>
            </a:r>
            <a:r>
              <a:rPr lang="ru-RU" baseline="0" dirty="0" err="1" smtClean="0"/>
              <a:t>эксперимнетальный</a:t>
            </a:r>
            <a:r>
              <a:rPr lang="ru-RU" baseline="0" dirty="0" smtClean="0"/>
              <a:t> прототип на основе мобильной шестиколесной платформы. Платформа оснащена бортовым компьютером </a:t>
            </a:r>
            <a:r>
              <a:rPr lang="en-US" baseline="0" dirty="0" smtClean="0"/>
              <a:t>NVidia </a:t>
            </a:r>
            <a:r>
              <a:rPr lang="en-US" baseline="0" dirty="0" err="1" smtClean="0"/>
              <a:t>Jetson</a:t>
            </a:r>
            <a:r>
              <a:rPr lang="en-US" baseline="0" dirty="0" smtClean="0"/>
              <a:t> TX2, </a:t>
            </a:r>
            <a:r>
              <a:rPr lang="ru-RU" baseline="0" dirty="0" smtClean="0"/>
              <a:t>стерео-камерой </a:t>
            </a:r>
            <a:r>
              <a:rPr lang="en-US" baseline="0" dirty="0" smtClean="0"/>
              <a:t>ZED, </a:t>
            </a:r>
            <a:r>
              <a:rPr lang="ru-RU" baseline="0" dirty="0" smtClean="0"/>
              <a:t>которая используется для </a:t>
            </a:r>
            <a:r>
              <a:rPr lang="en-US" baseline="0" dirty="0" smtClean="0"/>
              <a:t>SLAM </a:t>
            </a:r>
            <a:r>
              <a:rPr lang="ru-RU" baseline="0" dirty="0" smtClean="0"/>
              <a:t>и </a:t>
            </a:r>
            <a:r>
              <a:rPr lang="ru-RU" baseline="0" dirty="0" err="1" smtClean="0"/>
              <a:t>лидаром</a:t>
            </a:r>
            <a:r>
              <a:rPr lang="ru-RU" baseline="0" dirty="0" smtClean="0"/>
              <a:t> </a:t>
            </a:r>
            <a:r>
              <a:rPr lang="en-US" baseline="0" dirty="0" err="1" smtClean="0"/>
              <a:t>Velodyne</a:t>
            </a:r>
            <a:r>
              <a:rPr lang="en-US" baseline="0" dirty="0" smtClean="0"/>
              <a:t> VLP-16, </a:t>
            </a:r>
            <a:r>
              <a:rPr lang="ru-RU" baseline="0" dirty="0" smtClean="0"/>
              <a:t>который используется для обнаружения препятствий.</a:t>
            </a:r>
          </a:p>
        </p:txBody>
      </p:sp>
      <p:sp>
        <p:nvSpPr>
          <p:cNvPr id="4" name="Номер слайда 3"/>
          <p:cNvSpPr>
            <a:spLocks noGrp="1"/>
          </p:cNvSpPr>
          <p:nvPr>
            <p:ph type="sldNum" sz="quarter" idx="10"/>
          </p:nvPr>
        </p:nvSpPr>
        <p:spPr/>
        <p:txBody>
          <a:bodyPr/>
          <a:lstStyle/>
          <a:p>
            <a:fld id="{7DE7B391-160A-48F0-8BAB-B475448DEF69}" type="slidenum">
              <a:rPr lang="ru-RU" smtClean="0"/>
              <a:t>34</a:t>
            </a:fld>
            <a:endParaRPr lang="ru-RU"/>
          </a:p>
        </p:txBody>
      </p:sp>
    </p:spTree>
    <p:extLst>
      <p:ext uri="{BB962C8B-B14F-4D97-AF65-F5344CB8AC3E}">
        <p14:creationId xmlns:p14="http://schemas.microsoft.com/office/powerpoint/2010/main" val="28537621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 качестве</a:t>
            </a:r>
            <a:r>
              <a:rPr lang="ru-RU" baseline="0" dirty="0" smtClean="0"/>
              <a:t> основы для системы управления применяется </a:t>
            </a:r>
            <a:r>
              <a:rPr lang="en-US" baseline="0" dirty="0" smtClean="0"/>
              <a:t>Robot Operation System. ROS – </a:t>
            </a:r>
            <a:r>
              <a:rPr lang="ru-RU" baseline="0" dirty="0" err="1" smtClean="0"/>
              <a:t>фреймворк</a:t>
            </a:r>
            <a:r>
              <a:rPr lang="ru-RU" baseline="0" dirty="0" smtClean="0"/>
              <a:t> для разработки ПО для роботов. </a:t>
            </a:r>
            <a:r>
              <a:rPr lang="en-US" baseline="0" dirty="0" smtClean="0"/>
              <a:t>ROS </a:t>
            </a:r>
            <a:r>
              <a:rPr lang="ru-RU" baseline="0" dirty="0" smtClean="0"/>
              <a:t>обладает рядом преимуществ, существенно упрощающих разработку</a:t>
            </a:r>
            <a:r>
              <a:rPr lang="en-US" baseline="0" dirty="0" smtClean="0"/>
              <a:t>. </a:t>
            </a:r>
            <a:r>
              <a:rPr lang="ru-RU" baseline="0" dirty="0" smtClean="0"/>
              <a:t>Это распределенный модульный дизайн, множество готового ПО реализующее работу с теми или иными датчиками, механизмами и распространенные в робототехнике алгоритмы.</a:t>
            </a:r>
          </a:p>
          <a:p>
            <a:endParaRPr lang="ru-RU" baseline="0" dirty="0" smtClean="0"/>
          </a:p>
          <a:p>
            <a:r>
              <a:rPr lang="ru-RU" baseline="0" dirty="0" smtClean="0"/>
              <a:t>ПО с использованием </a:t>
            </a:r>
            <a:r>
              <a:rPr lang="en-US" baseline="0" dirty="0" smtClean="0"/>
              <a:t>ROS </a:t>
            </a:r>
            <a:r>
              <a:rPr lang="ru-RU" baseline="0" dirty="0" smtClean="0"/>
              <a:t>строится с помощью независимых процессов – </a:t>
            </a:r>
            <a:r>
              <a:rPr lang="ru-RU" baseline="0" dirty="0" err="1" smtClean="0"/>
              <a:t>нод</a:t>
            </a:r>
            <a:r>
              <a:rPr lang="ru-RU" baseline="0" dirty="0" smtClean="0"/>
              <a:t>, которые обмениваются данными с помощью механизма издатель-подписчик – </a:t>
            </a:r>
            <a:r>
              <a:rPr lang="ru-RU" baseline="0" dirty="0" err="1" smtClean="0"/>
              <a:t>топиков</a:t>
            </a:r>
            <a:r>
              <a:rPr lang="ru-RU" baseline="0" dirty="0" smtClean="0"/>
              <a:t>. Это позволяет гибко </a:t>
            </a:r>
            <a:r>
              <a:rPr lang="ru-RU" baseline="0" dirty="0" err="1" smtClean="0"/>
              <a:t>настраитвать</a:t>
            </a:r>
            <a:r>
              <a:rPr lang="ru-RU" baseline="0" dirty="0" smtClean="0"/>
              <a:t> конфигурацию ПО, запуская различные </a:t>
            </a:r>
            <a:r>
              <a:rPr lang="ru-RU" baseline="0" dirty="0" err="1" smtClean="0"/>
              <a:t>ноды</a:t>
            </a:r>
            <a:r>
              <a:rPr lang="ru-RU" baseline="0" dirty="0" smtClean="0"/>
              <a:t> и соединяя их различным образом, никак не меняя их код.</a:t>
            </a:r>
            <a:endParaRPr lang="ru-RU" dirty="0"/>
          </a:p>
        </p:txBody>
      </p:sp>
      <p:sp>
        <p:nvSpPr>
          <p:cNvPr id="4" name="Номер слайда 3"/>
          <p:cNvSpPr>
            <a:spLocks noGrp="1"/>
          </p:cNvSpPr>
          <p:nvPr>
            <p:ph type="sldNum" sz="quarter" idx="10"/>
          </p:nvPr>
        </p:nvSpPr>
        <p:spPr/>
        <p:txBody>
          <a:bodyPr/>
          <a:lstStyle/>
          <a:p>
            <a:fld id="{7DE7B391-160A-48F0-8BAB-B475448DEF69}" type="slidenum">
              <a:rPr lang="ru-RU" smtClean="0"/>
              <a:t>35</a:t>
            </a:fld>
            <a:endParaRPr lang="ru-RU"/>
          </a:p>
        </p:txBody>
      </p:sp>
    </p:spTree>
    <p:extLst>
      <p:ext uri="{BB962C8B-B14F-4D97-AF65-F5344CB8AC3E}">
        <p14:creationId xmlns:p14="http://schemas.microsoft.com/office/powerpoint/2010/main" val="3213982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 этом</a:t>
            </a:r>
            <a:r>
              <a:rPr lang="ru-RU" baseline="0" dirty="0" smtClean="0"/>
              <a:t> слайде представлена текущая структура системы управления. Синим обозначены </a:t>
            </a:r>
            <a:r>
              <a:rPr lang="ru-RU" baseline="0" dirty="0" err="1" smtClean="0"/>
              <a:t>ноды</a:t>
            </a:r>
            <a:r>
              <a:rPr lang="ru-RU" baseline="0" dirty="0" smtClean="0"/>
              <a:t>, желтым – топики. Красные стрелки – публикации в топик, синие – чтение. </a:t>
            </a:r>
          </a:p>
          <a:p>
            <a:r>
              <a:rPr lang="ru-RU" baseline="0" dirty="0" smtClean="0"/>
              <a:t>В первую очередь осуществляется получение данных с </a:t>
            </a:r>
            <a:r>
              <a:rPr lang="en-US" baseline="0" dirty="0" smtClean="0"/>
              <a:t>ZED-</a:t>
            </a:r>
            <a:r>
              <a:rPr lang="ru-RU" baseline="0" dirty="0" smtClean="0"/>
              <a:t>камеры и </a:t>
            </a:r>
            <a:r>
              <a:rPr lang="ru-RU" baseline="0" dirty="0" err="1" smtClean="0"/>
              <a:t>лидара</a:t>
            </a:r>
            <a:r>
              <a:rPr lang="ru-RU" baseline="0" dirty="0" smtClean="0"/>
              <a:t>. За это отвечают сторонние библиотеки. </a:t>
            </a:r>
            <a:r>
              <a:rPr lang="ru-RU" baseline="0" dirty="0" err="1" smtClean="0"/>
              <a:t>Нода</a:t>
            </a:r>
            <a:r>
              <a:rPr lang="ru-RU" baseline="0" dirty="0" smtClean="0"/>
              <a:t> </a:t>
            </a:r>
            <a:r>
              <a:rPr lang="ru-RU" baseline="0" dirty="0" err="1" smtClean="0"/>
              <a:t>лидара</a:t>
            </a:r>
            <a:r>
              <a:rPr lang="ru-RU" baseline="0" dirty="0" smtClean="0"/>
              <a:t> публикует облако точек, </a:t>
            </a:r>
            <a:r>
              <a:rPr lang="ru-RU" baseline="0" dirty="0" err="1" smtClean="0"/>
              <a:t>нода</a:t>
            </a:r>
            <a:r>
              <a:rPr lang="ru-RU" baseline="0" dirty="0" smtClean="0"/>
              <a:t> </a:t>
            </a:r>
            <a:r>
              <a:rPr lang="ru-RU" baseline="0" dirty="0" err="1" smtClean="0"/>
              <a:t>зед</a:t>
            </a:r>
            <a:r>
              <a:rPr lang="ru-RU" baseline="0" dirty="0" smtClean="0"/>
              <a:t>-камеры реализует СЛАМ алгоритм и публикует текущее положение и ориентацию автомобиля.</a:t>
            </a:r>
          </a:p>
          <a:p>
            <a:r>
              <a:rPr lang="ru-RU" baseline="0" dirty="0" err="1" smtClean="0"/>
              <a:t>Нода</a:t>
            </a:r>
            <a:r>
              <a:rPr lang="ru-RU" baseline="0" dirty="0" smtClean="0"/>
              <a:t> </a:t>
            </a:r>
            <a:r>
              <a:rPr lang="en-US" baseline="0" dirty="0" err="1" smtClean="0"/>
              <a:t>car_state_node</a:t>
            </a:r>
            <a:r>
              <a:rPr lang="en-US" baseline="0" dirty="0" smtClean="0"/>
              <a:t> </a:t>
            </a:r>
            <a:r>
              <a:rPr lang="ru-RU" baseline="0" dirty="0" smtClean="0"/>
              <a:t>осуществляет </a:t>
            </a:r>
            <a:r>
              <a:rPr lang="ru-RU" baseline="0" dirty="0" err="1" smtClean="0"/>
              <a:t>дифференцировние</a:t>
            </a:r>
            <a:r>
              <a:rPr lang="ru-RU" baseline="0" dirty="0" smtClean="0"/>
              <a:t> положение автомобиля, чтобы рассчитать скорость и текущее состояние автомобиля (положение, угол поворота, скорость) в топик </a:t>
            </a:r>
            <a:r>
              <a:rPr lang="en-US" baseline="0" dirty="0" err="1" smtClean="0"/>
              <a:t>car_state</a:t>
            </a:r>
            <a:r>
              <a:rPr lang="en-US" baseline="0" dirty="0" smtClean="0"/>
              <a:t>.</a:t>
            </a:r>
          </a:p>
          <a:p>
            <a:r>
              <a:rPr lang="en-US" baseline="0" dirty="0" err="1" smtClean="0"/>
              <a:t>Obstacle_detection_node</a:t>
            </a:r>
            <a:r>
              <a:rPr lang="en-US" baseline="0" dirty="0" smtClean="0"/>
              <a:t> </a:t>
            </a:r>
            <a:r>
              <a:rPr lang="ru-RU" baseline="0" dirty="0" smtClean="0"/>
              <a:t>реализует тестовое детектирование препятствий с помощью облака точек. Текущая реализация считает препятствием все, что выше определенного порога. Данные представляются в виде регулярной сетки (</a:t>
            </a:r>
            <a:r>
              <a:rPr lang="en-US" baseline="0" dirty="0" err="1" smtClean="0"/>
              <a:t>OccupancyGrid</a:t>
            </a:r>
            <a:r>
              <a:rPr lang="en-US" baseline="0" dirty="0" smtClean="0"/>
              <a:t>). </a:t>
            </a:r>
            <a:r>
              <a:rPr lang="ru-RU" baseline="0" dirty="0" smtClean="0"/>
              <a:t>Для работы с картой применяется </a:t>
            </a:r>
            <a:r>
              <a:rPr lang="en-US" baseline="0" dirty="0" err="1" smtClean="0"/>
              <a:t>map_server</a:t>
            </a:r>
            <a:r>
              <a:rPr lang="en-US" baseline="0" dirty="0" smtClean="0"/>
              <a:t>, </a:t>
            </a:r>
            <a:r>
              <a:rPr lang="ru-RU" baseline="0" dirty="0" smtClean="0"/>
              <a:t>который реализует механизм общей памяти, а не механизмы </a:t>
            </a:r>
            <a:r>
              <a:rPr lang="en-US" baseline="0" dirty="0" smtClean="0"/>
              <a:t>ROS.</a:t>
            </a:r>
          </a:p>
          <a:p>
            <a:r>
              <a:rPr lang="ru-RU" baseline="0" dirty="0" smtClean="0"/>
              <a:t>Затем идет группа </a:t>
            </a:r>
            <a:r>
              <a:rPr lang="ru-RU" baseline="0" dirty="0" err="1" smtClean="0"/>
              <a:t>нод</a:t>
            </a:r>
            <a:r>
              <a:rPr lang="ru-RU" baseline="0" dirty="0" smtClean="0"/>
              <a:t> планирования движения. </a:t>
            </a:r>
            <a:r>
              <a:rPr lang="en-US" baseline="0" dirty="0" err="1" smtClean="0"/>
              <a:t>Behaviour_planning_node</a:t>
            </a:r>
            <a:r>
              <a:rPr lang="en-US" baseline="0" dirty="0" smtClean="0"/>
              <a:t> </a:t>
            </a:r>
            <a:r>
              <a:rPr lang="ru-RU" baseline="0" dirty="0" smtClean="0"/>
              <a:t>реализует принятие решение и формирование локальной цели, в текущей реализации он просто реализует движение вдоль предопределенной траектории. </a:t>
            </a:r>
          </a:p>
          <a:p>
            <a:r>
              <a:rPr lang="ru-RU" baseline="0" dirty="0" err="1" smtClean="0"/>
              <a:t>Ноды</a:t>
            </a:r>
            <a:r>
              <a:rPr lang="ru-RU" baseline="0" dirty="0" smtClean="0"/>
              <a:t> </a:t>
            </a:r>
            <a:r>
              <a:rPr lang="en-US" baseline="0" dirty="0" err="1" smtClean="0"/>
              <a:t>motion_planner_node</a:t>
            </a:r>
            <a:r>
              <a:rPr lang="en-US" baseline="0" dirty="0" smtClean="0"/>
              <a:t> </a:t>
            </a:r>
            <a:r>
              <a:rPr lang="ru-RU" baseline="0" dirty="0" smtClean="0"/>
              <a:t>реализует планирование отрезка пути от текущего положения до следующей локальной цели с помощью рассмотренного ранее механизма. Она публикует траекторию – набор точек и скоростей.</a:t>
            </a:r>
          </a:p>
          <a:p>
            <a:r>
              <a:rPr lang="ru-RU" baseline="0" dirty="0" smtClean="0"/>
              <a:t>Затем </a:t>
            </a:r>
            <a:r>
              <a:rPr lang="ru-RU" baseline="0" dirty="0" err="1" smtClean="0"/>
              <a:t>нода</a:t>
            </a:r>
            <a:r>
              <a:rPr lang="ru-RU" baseline="0" dirty="0" smtClean="0"/>
              <a:t> </a:t>
            </a:r>
            <a:r>
              <a:rPr lang="en-US" baseline="0" dirty="0" err="1" smtClean="0"/>
              <a:t>controller_node</a:t>
            </a:r>
            <a:r>
              <a:rPr lang="en-US" baseline="0" dirty="0" smtClean="0"/>
              <a:t> </a:t>
            </a:r>
            <a:r>
              <a:rPr lang="ru-RU" baseline="0" dirty="0" smtClean="0"/>
              <a:t>реализует регулятор с обратной связью. В настоящее время реализован только регулятор рулевого управления, регулирование продольной скорости не осуществляется. Регулятор публикует команды рулевого управления, которые принимаются </a:t>
            </a:r>
            <a:r>
              <a:rPr lang="ru-RU" baseline="0" dirty="0" err="1" smtClean="0"/>
              <a:t>нодойо</a:t>
            </a:r>
            <a:r>
              <a:rPr lang="ru-RU" baseline="0" dirty="0" smtClean="0"/>
              <a:t> </a:t>
            </a:r>
            <a:r>
              <a:rPr lang="en-US" baseline="0" dirty="0" err="1" smtClean="0"/>
              <a:t>car_driver_node</a:t>
            </a:r>
            <a:r>
              <a:rPr lang="ru-RU" baseline="0" dirty="0" smtClean="0"/>
              <a:t>. Эта </a:t>
            </a:r>
            <a:r>
              <a:rPr lang="ru-RU" baseline="0" dirty="0" err="1" smtClean="0"/>
              <a:t>нода</a:t>
            </a:r>
            <a:r>
              <a:rPr lang="ru-RU" baseline="0" dirty="0" smtClean="0"/>
              <a:t>, в свою очередь, отправляет команды по </a:t>
            </a:r>
            <a:r>
              <a:rPr lang="en-US" baseline="0" dirty="0" smtClean="0"/>
              <a:t>UART </a:t>
            </a:r>
            <a:r>
              <a:rPr lang="ru-RU" baseline="0" dirty="0" smtClean="0"/>
              <a:t>контроллеру </a:t>
            </a:r>
            <a:r>
              <a:rPr lang="en-US" baseline="0" dirty="0" smtClean="0"/>
              <a:t>STM32, </a:t>
            </a:r>
            <a:r>
              <a:rPr lang="ru-RU" baseline="0" dirty="0" smtClean="0"/>
              <a:t>который уже управляет двигателями платформы.</a:t>
            </a:r>
          </a:p>
        </p:txBody>
      </p:sp>
      <p:sp>
        <p:nvSpPr>
          <p:cNvPr id="4" name="Номер слайда 3"/>
          <p:cNvSpPr>
            <a:spLocks noGrp="1"/>
          </p:cNvSpPr>
          <p:nvPr>
            <p:ph type="sldNum" sz="quarter" idx="10"/>
          </p:nvPr>
        </p:nvSpPr>
        <p:spPr/>
        <p:txBody>
          <a:bodyPr/>
          <a:lstStyle/>
          <a:p>
            <a:fld id="{7DE7B391-160A-48F0-8BAB-B475448DEF69}" type="slidenum">
              <a:rPr lang="ru-RU" smtClean="0"/>
              <a:t>36</a:t>
            </a:fld>
            <a:endParaRPr lang="ru-RU"/>
          </a:p>
        </p:txBody>
      </p:sp>
    </p:spTree>
    <p:extLst>
      <p:ext uri="{BB962C8B-B14F-4D97-AF65-F5344CB8AC3E}">
        <p14:creationId xmlns:p14="http://schemas.microsoft.com/office/powerpoint/2010/main" val="35176018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Сейчас</a:t>
            </a:r>
            <a:r>
              <a:rPr lang="ru-RU" baseline="0" dirty="0" smtClean="0"/>
              <a:t> </a:t>
            </a:r>
            <a:r>
              <a:rPr lang="ru-RU" dirty="0" smtClean="0"/>
              <a:t>карта</a:t>
            </a:r>
            <a:r>
              <a:rPr lang="ru-RU" baseline="0" dirty="0" smtClean="0"/>
              <a:t> препятствий небольшая, но при использовании полноценной системы компьютерного зрения и прогнозирования движения участников дорожного движения, объем карты будет существенен (сотни мегабайт). Поэтому передавать их через топики </a:t>
            </a:r>
            <a:r>
              <a:rPr lang="en-US" baseline="0" dirty="0" smtClean="0"/>
              <a:t>ROS </a:t>
            </a:r>
            <a:r>
              <a:rPr lang="ru-RU" baseline="0" dirty="0" smtClean="0"/>
              <a:t>неэффективно. А если бы </a:t>
            </a:r>
            <a:r>
              <a:rPr lang="en-US" baseline="0" dirty="0" smtClean="0"/>
              <a:t>motion planner </a:t>
            </a:r>
            <a:r>
              <a:rPr lang="ru-RU" baseline="0" dirty="0" smtClean="0"/>
              <a:t>каждый запрашивал у </a:t>
            </a:r>
            <a:r>
              <a:rPr lang="en-US" baseline="0" dirty="0" smtClean="0"/>
              <a:t>map server </a:t>
            </a:r>
            <a:r>
              <a:rPr lang="ru-RU" baseline="0" dirty="0" smtClean="0"/>
              <a:t>проверку очередной координаты, это тоже не эффективно, потому что вызов </a:t>
            </a:r>
            <a:r>
              <a:rPr lang="en-US" baseline="0" dirty="0" err="1" smtClean="0"/>
              <a:t>rosservice</a:t>
            </a:r>
            <a:r>
              <a:rPr lang="en-US" baseline="0" dirty="0" smtClean="0"/>
              <a:t> </a:t>
            </a:r>
            <a:r>
              <a:rPr lang="ru-RU" baseline="0" dirty="0" smtClean="0"/>
              <a:t>не быстрый. Поэтому было принято решение сделать работу с картой в обход механизмов рос с помощью </a:t>
            </a:r>
            <a:r>
              <a:rPr lang="en-US" baseline="0" dirty="0" smtClean="0"/>
              <a:t>shared memory </a:t>
            </a:r>
            <a:r>
              <a:rPr lang="en-US" baseline="0" dirty="0" err="1" smtClean="0"/>
              <a:t>linux</a:t>
            </a:r>
            <a:r>
              <a:rPr lang="en-US" baseline="0" dirty="0" smtClean="0"/>
              <a:t>.</a:t>
            </a:r>
            <a:endParaRPr lang="ru-RU" dirty="0"/>
          </a:p>
        </p:txBody>
      </p:sp>
      <p:sp>
        <p:nvSpPr>
          <p:cNvPr id="4" name="Номер слайда 3"/>
          <p:cNvSpPr>
            <a:spLocks noGrp="1"/>
          </p:cNvSpPr>
          <p:nvPr>
            <p:ph type="sldNum" sz="quarter" idx="10"/>
          </p:nvPr>
        </p:nvSpPr>
        <p:spPr/>
        <p:txBody>
          <a:bodyPr/>
          <a:lstStyle/>
          <a:p>
            <a:fld id="{7DE7B391-160A-48F0-8BAB-B475448DEF69}" type="slidenum">
              <a:rPr lang="ru-RU" smtClean="0"/>
              <a:t>37</a:t>
            </a:fld>
            <a:endParaRPr lang="ru-RU"/>
          </a:p>
        </p:txBody>
      </p:sp>
    </p:spTree>
    <p:extLst>
      <p:ext uri="{BB962C8B-B14F-4D97-AF65-F5344CB8AC3E}">
        <p14:creationId xmlns:p14="http://schemas.microsoft.com/office/powerpoint/2010/main" val="12074745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Был</a:t>
            </a:r>
            <a:r>
              <a:rPr lang="ru-RU" baseline="0" dirty="0" smtClean="0"/>
              <a:t> проведен ряд экспериментов с мобильной платформой, демонстрирующие, что она способна двигаться по траектории и объезжать препятствия.</a:t>
            </a:r>
            <a:endParaRPr lang="ru-RU" dirty="0"/>
          </a:p>
        </p:txBody>
      </p:sp>
      <p:sp>
        <p:nvSpPr>
          <p:cNvPr id="4" name="Номер слайда 3"/>
          <p:cNvSpPr>
            <a:spLocks noGrp="1"/>
          </p:cNvSpPr>
          <p:nvPr>
            <p:ph type="sldNum" sz="quarter" idx="10"/>
          </p:nvPr>
        </p:nvSpPr>
        <p:spPr/>
        <p:txBody>
          <a:bodyPr/>
          <a:lstStyle/>
          <a:p>
            <a:fld id="{7DE7B391-160A-48F0-8BAB-B475448DEF69}" type="slidenum">
              <a:rPr lang="ru-RU" smtClean="0"/>
              <a:t>38</a:t>
            </a:fld>
            <a:endParaRPr lang="ru-RU"/>
          </a:p>
        </p:txBody>
      </p:sp>
    </p:spTree>
    <p:extLst>
      <p:ext uri="{BB962C8B-B14F-4D97-AF65-F5344CB8AC3E}">
        <p14:creationId xmlns:p14="http://schemas.microsoft.com/office/powerpoint/2010/main" val="19424160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 этих рисунках</a:t>
            </a:r>
            <a:r>
              <a:rPr lang="ru-RU" baseline="0" dirty="0" smtClean="0"/>
              <a:t> представлена визуализация процесса планирования траектории без препятствия и с наличием </a:t>
            </a:r>
            <a:r>
              <a:rPr lang="ru-RU" baseline="0" dirty="0" err="1" smtClean="0"/>
              <a:t>преятствия</a:t>
            </a:r>
            <a:r>
              <a:rPr lang="ru-RU" baseline="0" dirty="0" smtClean="0"/>
              <a:t>.</a:t>
            </a:r>
            <a:endParaRPr lang="ru-RU" dirty="0"/>
          </a:p>
        </p:txBody>
      </p:sp>
      <p:sp>
        <p:nvSpPr>
          <p:cNvPr id="4" name="Номер слайда 3"/>
          <p:cNvSpPr>
            <a:spLocks noGrp="1"/>
          </p:cNvSpPr>
          <p:nvPr>
            <p:ph type="sldNum" sz="quarter" idx="10"/>
          </p:nvPr>
        </p:nvSpPr>
        <p:spPr/>
        <p:txBody>
          <a:bodyPr/>
          <a:lstStyle/>
          <a:p>
            <a:fld id="{7DE7B391-160A-48F0-8BAB-B475448DEF69}" type="slidenum">
              <a:rPr lang="ru-RU" smtClean="0"/>
              <a:t>39</a:t>
            </a:fld>
            <a:endParaRPr lang="ru-RU"/>
          </a:p>
        </p:txBody>
      </p:sp>
    </p:spTree>
    <p:extLst>
      <p:ext uri="{BB962C8B-B14F-4D97-AF65-F5344CB8AC3E}">
        <p14:creationId xmlns:p14="http://schemas.microsoft.com/office/powerpoint/2010/main" val="3880034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a:t>
            </a:r>
            <a:r>
              <a:rPr lang="ru-RU" baseline="0" dirty="0" smtClean="0"/>
              <a:t> этом рисунке представлено сравнение программной траектории и траектории, измеренной с помощью </a:t>
            </a:r>
            <a:r>
              <a:rPr lang="en-US" baseline="0" dirty="0" smtClean="0"/>
              <a:t>ZED-</a:t>
            </a:r>
            <a:r>
              <a:rPr lang="ru-RU" baseline="0" dirty="0" smtClean="0"/>
              <a:t>камеры. Максимальная ошибка составила примерно 5см, что показывает, что алгоритм довольно точно удерживает </a:t>
            </a:r>
            <a:r>
              <a:rPr lang="ru-RU" baseline="0" dirty="0" err="1" smtClean="0"/>
              <a:t>траеткорию</a:t>
            </a:r>
            <a:r>
              <a:rPr lang="ru-RU" baseline="0" dirty="0" smtClean="0"/>
              <a:t>.</a:t>
            </a:r>
            <a:endParaRPr lang="ru-RU" dirty="0"/>
          </a:p>
        </p:txBody>
      </p:sp>
      <p:sp>
        <p:nvSpPr>
          <p:cNvPr id="4" name="Номер слайда 3"/>
          <p:cNvSpPr>
            <a:spLocks noGrp="1"/>
          </p:cNvSpPr>
          <p:nvPr>
            <p:ph type="sldNum" sz="quarter" idx="10"/>
          </p:nvPr>
        </p:nvSpPr>
        <p:spPr/>
        <p:txBody>
          <a:bodyPr/>
          <a:lstStyle/>
          <a:p>
            <a:fld id="{7DE7B391-160A-48F0-8BAB-B475448DEF69}" type="slidenum">
              <a:rPr lang="ru-RU" smtClean="0"/>
              <a:t>40</a:t>
            </a:fld>
            <a:endParaRPr lang="ru-RU"/>
          </a:p>
        </p:txBody>
      </p:sp>
    </p:spTree>
    <p:extLst>
      <p:ext uri="{BB962C8B-B14F-4D97-AF65-F5344CB8AC3E}">
        <p14:creationId xmlns:p14="http://schemas.microsoft.com/office/powerpoint/2010/main" val="367152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Целью</a:t>
            </a:r>
            <a:r>
              <a:rPr lang="ru-RU" baseline="0" dirty="0" smtClean="0"/>
              <a:t> данной диссертационной работы является разработать систему </a:t>
            </a:r>
            <a:r>
              <a:rPr lang="ru-RU" baseline="0" dirty="0" smtClean="0">
                <a:solidFill>
                  <a:srgbClr val="FFC000"/>
                </a:solidFill>
              </a:rPr>
              <a:t>построения траектория и движения по ней для беспилотного автомобиля</a:t>
            </a:r>
            <a:endParaRPr lang="ru-RU" dirty="0">
              <a:solidFill>
                <a:srgbClr val="FFC000"/>
              </a:solidFill>
            </a:endParaRPr>
          </a:p>
        </p:txBody>
      </p:sp>
      <p:sp>
        <p:nvSpPr>
          <p:cNvPr id="4" name="Номер слайда 3"/>
          <p:cNvSpPr>
            <a:spLocks noGrp="1"/>
          </p:cNvSpPr>
          <p:nvPr>
            <p:ph type="sldNum" sz="quarter" idx="10"/>
          </p:nvPr>
        </p:nvSpPr>
        <p:spPr/>
        <p:txBody>
          <a:bodyPr/>
          <a:lstStyle/>
          <a:p>
            <a:fld id="{7DE7B391-160A-48F0-8BAB-B475448DEF69}" type="slidenum">
              <a:rPr lang="ru-RU" smtClean="0"/>
              <a:t>5</a:t>
            </a:fld>
            <a:endParaRPr lang="ru-RU"/>
          </a:p>
        </p:txBody>
      </p:sp>
    </p:spTree>
    <p:extLst>
      <p:ext uri="{BB962C8B-B14F-4D97-AF65-F5344CB8AC3E}">
        <p14:creationId xmlns:p14="http://schemas.microsoft.com/office/powerpoint/2010/main" val="3010673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Для достижения поставленной цели решались следующие задачи:</a:t>
            </a:r>
            <a:r>
              <a:rPr lang="ru-RU" baseline="0" dirty="0" smtClean="0"/>
              <a:t> анализ предметной области, существующих решений и подходов, проектирование системы управления </a:t>
            </a:r>
            <a:r>
              <a:rPr lang="ru-RU" baseline="0" dirty="0" err="1" smtClean="0"/>
              <a:t>бла-бла-бла</a:t>
            </a:r>
            <a:r>
              <a:rPr lang="ru-RU" baseline="0" dirty="0" smtClean="0"/>
              <a:t>, реализация системы, экспериментальное исследование и анализ полученных результатов.</a:t>
            </a:r>
            <a:endParaRPr lang="ru-RU" dirty="0" smtClean="0"/>
          </a:p>
        </p:txBody>
      </p:sp>
      <p:sp>
        <p:nvSpPr>
          <p:cNvPr id="4" name="Номер слайда 3"/>
          <p:cNvSpPr>
            <a:spLocks noGrp="1"/>
          </p:cNvSpPr>
          <p:nvPr>
            <p:ph type="sldNum" sz="quarter" idx="10"/>
          </p:nvPr>
        </p:nvSpPr>
        <p:spPr/>
        <p:txBody>
          <a:bodyPr/>
          <a:lstStyle/>
          <a:p>
            <a:fld id="{7DE7B391-160A-48F0-8BAB-B475448DEF69}" type="slidenum">
              <a:rPr lang="ru-RU" smtClean="0"/>
              <a:t>6</a:t>
            </a:fld>
            <a:endParaRPr lang="ru-RU"/>
          </a:p>
        </p:txBody>
      </p:sp>
    </p:spTree>
    <p:extLst>
      <p:ext uri="{BB962C8B-B14F-4D97-AF65-F5344CB8AC3E}">
        <p14:creationId xmlns:p14="http://schemas.microsoft.com/office/powerpoint/2010/main" val="2643220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DE7B391-160A-48F0-8BAB-B475448DEF69}" type="slidenum">
              <a:rPr lang="ru-RU" smtClean="0"/>
              <a:t>7</a:t>
            </a:fld>
            <a:endParaRPr lang="ru-RU"/>
          </a:p>
        </p:txBody>
      </p:sp>
    </p:spTree>
    <p:extLst>
      <p:ext uri="{BB962C8B-B14F-4D97-AF65-F5344CB8AC3E}">
        <p14:creationId xmlns:p14="http://schemas.microsoft.com/office/powerpoint/2010/main" val="656166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 области беспилотных</a:t>
            </a:r>
            <a:r>
              <a:rPr lang="ru-RU" baseline="0" dirty="0" smtClean="0"/>
              <a:t> автомобилей нельзя не отметить соревнования </a:t>
            </a:r>
            <a:r>
              <a:rPr lang="en-US" baseline="0" dirty="0" err="1" smtClean="0"/>
              <a:t>Darpa</a:t>
            </a:r>
            <a:r>
              <a:rPr lang="en-US" baseline="0" dirty="0" smtClean="0"/>
              <a:t> Grand Challenge</a:t>
            </a:r>
            <a:r>
              <a:rPr lang="ru-RU" baseline="0" dirty="0" smtClean="0"/>
              <a:t>, которые были давно по меркам бурного развития технологий, но сыграли важную роль в этой области. Два первых </a:t>
            </a:r>
            <a:r>
              <a:rPr lang="en-US" baseline="0" dirty="0" smtClean="0"/>
              <a:t>Grand Challenge </a:t>
            </a:r>
            <a:r>
              <a:rPr lang="ru-RU" baseline="0" dirty="0" smtClean="0"/>
              <a:t>происходили в пустыне, третий, в 2007 году, уже заключался в передвижении в городских условиях. По результат </a:t>
            </a:r>
            <a:r>
              <a:rPr lang="en-US" baseline="0" dirty="0" smtClean="0"/>
              <a:t>Urban Challenge </a:t>
            </a:r>
            <a:r>
              <a:rPr lang="ru-RU" baseline="0" dirty="0" smtClean="0"/>
              <a:t>большинство участников опубликовали множество работ, в которых достаточно подробно описали применяемые подходы. </a:t>
            </a:r>
            <a:endParaRPr lang="ru-RU" dirty="0"/>
          </a:p>
        </p:txBody>
      </p:sp>
      <p:sp>
        <p:nvSpPr>
          <p:cNvPr id="4" name="Номер слайда 3"/>
          <p:cNvSpPr>
            <a:spLocks noGrp="1"/>
          </p:cNvSpPr>
          <p:nvPr>
            <p:ph type="sldNum" sz="quarter" idx="10"/>
          </p:nvPr>
        </p:nvSpPr>
        <p:spPr/>
        <p:txBody>
          <a:bodyPr/>
          <a:lstStyle/>
          <a:p>
            <a:fld id="{7DE7B391-160A-48F0-8BAB-B475448DEF69}" type="slidenum">
              <a:rPr lang="ru-RU" smtClean="0"/>
              <a:t>8</a:t>
            </a:fld>
            <a:endParaRPr lang="ru-RU"/>
          </a:p>
        </p:txBody>
      </p:sp>
    </p:spTree>
    <p:extLst>
      <p:ext uri="{BB962C8B-B14F-4D97-AF65-F5344CB8AC3E}">
        <p14:creationId xmlns:p14="http://schemas.microsoft.com/office/powerpoint/2010/main" val="2781046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 этом слайде представлен</a:t>
            </a:r>
            <a:r>
              <a:rPr lang="ru-RU" baseline="0" dirty="0" smtClean="0"/>
              <a:t> ну такая вот примерно архитектура системы управления усредненная, потому что вариаций может быть масса (с). В первую очередь идет система восприятия, задаче которой является  в той или иной мере определение окружающей обстановке и представление ее в каком-то удобном виде, а также определение текущего состояния автомобиля (положения, ориентации, скорости, ускорение). На основе этих данных и поставленной цели, система планирования движения, которая обычно представлена в иерархическом виде, формирует последовательность управляющих сигналов, которые в свою очередь используются для управления </a:t>
            </a:r>
            <a:r>
              <a:rPr lang="ru-RU" baseline="0" dirty="0" err="1" smtClean="0"/>
              <a:t>актуаторами</a:t>
            </a:r>
            <a:r>
              <a:rPr lang="ru-RU" baseline="0" dirty="0" smtClean="0"/>
              <a:t> автомобиля (газ, руль, тормоз)</a:t>
            </a:r>
            <a:endParaRPr lang="ru-RU" dirty="0"/>
          </a:p>
        </p:txBody>
      </p:sp>
      <p:sp>
        <p:nvSpPr>
          <p:cNvPr id="4" name="Номер слайда 3"/>
          <p:cNvSpPr>
            <a:spLocks noGrp="1"/>
          </p:cNvSpPr>
          <p:nvPr>
            <p:ph type="sldNum" sz="quarter" idx="10"/>
          </p:nvPr>
        </p:nvSpPr>
        <p:spPr/>
        <p:txBody>
          <a:bodyPr/>
          <a:lstStyle/>
          <a:p>
            <a:fld id="{7DE7B391-160A-48F0-8BAB-B475448DEF69}" type="slidenum">
              <a:rPr lang="ru-RU" smtClean="0"/>
              <a:t>10</a:t>
            </a:fld>
            <a:endParaRPr lang="ru-RU"/>
          </a:p>
        </p:txBody>
      </p:sp>
    </p:spTree>
    <p:extLst>
      <p:ext uri="{BB962C8B-B14F-4D97-AF65-F5344CB8AC3E}">
        <p14:creationId xmlns:p14="http://schemas.microsoft.com/office/powerpoint/2010/main" val="2536200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Вот некоторые</a:t>
            </a:r>
            <a:r>
              <a:rPr lang="ru-RU" baseline="0" dirty="0" smtClean="0"/>
              <a:t> основные подсистемы системы восприятия. Детектирование объектов позволяет определять положение окружающих объектов нескольких известных классов (автомобиль, грузовик, пешеход, велосипедист </a:t>
            </a:r>
            <a:r>
              <a:rPr lang="ru-RU" baseline="0" dirty="0" err="1" smtClean="0"/>
              <a:t>итп</a:t>
            </a:r>
            <a:r>
              <a:rPr lang="ru-RU" baseline="0" dirty="0" smtClean="0"/>
              <a:t>). Детектирование может осуществляться как в </a:t>
            </a:r>
            <a:r>
              <a:rPr lang="en-US" baseline="0" dirty="0" smtClean="0"/>
              <a:t>2D, </a:t>
            </a:r>
            <a:r>
              <a:rPr lang="ru-RU" baseline="0" dirty="0" smtClean="0"/>
              <a:t>чаще по плоскому цветному изображению, что более точно и хорошо изучено, так и в </a:t>
            </a:r>
            <a:r>
              <a:rPr lang="en-US" baseline="0" dirty="0" smtClean="0"/>
              <a:t>3D, </a:t>
            </a:r>
            <a:r>
              <a:rPr lang="ru-RU" baseline="0" dirty="0" smtClean="0"/>
              <a:t>есть варианты как с использованием одной камеры (менее точные), так и при помощи </a:t>
            </a:r>
            <a:r>
              <a:rPr lang="en-US" baseline="0" dirty="0" smtClean="0"/>
              <a:t>sensor fusion </a:t>
            </a:r>
            <a:r>
              <a:rPr lang="ru-RU" baseline="0" dirty="0" smtClean="0"/>
              <a:t>с нескольких датчиков, камеры и </a:t>
            </a:r>
            <a:r>
              <a:rPr lang="ru-RU" baseline="0" dirty="0" err="1" smtClean="0"/>
              <a:t>лидара</a:t>
            </a:r>
            <a:r>
              <a:rPr lang="ru-RU" baseline="0" dirty="0" smtClean="0"/>
              <a:t> (более точное). Отслеживание позволяет отслеживать перемещение одного и того же объекта в течении нескольких кадров. Это позволяет определить скорость, направление движения, повысить точность детектирования. Это очень важно для предсказания намерений, что, в свою очередь, очень важно для планирования движения. Также важной задачей является сегментация дороги, т.е. выделение </a:t>
            </a:r>
            <a:r>
              <a:rPr lang="en-US" baseline="0" dirty="0" smtClean="0"/>
              <a:t>drivable </a:t>
            </a:r>
            <a:r>
              <a:rPr lang="ru-RU" baseline="0" dirty="0" smtClean="0"/>
              <a:t>областей и всего остального, чтобы определять, собственно, дорогу и препятствия, не попадающие ни в один класс. Помимо этого требуется распознавание светофоров, дорожных знаков (опять решается задачей </a:t>
            </a:r>
            <a:r>
              <a:rPr lang="en-US" baseline="0" dirty="0" smtClean="0"/>
              <a:t>object detection</a:t>
            </a:r>
            <a:r>
              <a:rPr lang="ru-RU" baseline="0" dirty="0" smtClean="0"/>
              <a:t>),</a:t>
            </a:r>
            <a:r>
              <a:rPr lang="en-US" baseline="0" dirty="0" smtClean="0"/>
              <a:t> </a:t>
            </a:r>
            <a:r>
              <a:rPr lang="ru-RU" baseline="0" dirty="0" smtClean="0"/>
              <a:t>детектирование разметки (куда сложнее). Также очень важная задача одновременной локализации и картографии, чтобы определять положение и скорость нашего автомобиля, относительное расположение препятствий, удерживать информацию о препятствиях в течении некоторого времени.</a:t>
            </a:r>
            <a:endParaRPr lang="ru-RU" dirty="0"/>
          </a:p>
        </p:txBody>
      </p:sp>
      <p:sp>
        <p:nvSpPr>
          <p:cNvPr id="4" name="Номер слайда 3"/>
          <p:cNvSpPr>
            <a:spLocks noGrp="1"/>
          </p:cNvSpPr>
          <p:nvPr>
            <p:ph type="sldNum" sz="quarter" idx="10"/>
          </p:nvPr>
        </p:nvSpPr>
        <p:spPr/>
        <p:txBody>
          <a:bodyPr/>
          <a:lstStyle/>
          <a:p>
            <a:fld id="{7DE7B391-160A-48F0-8BAB-B475448DEF69}" type="slidenum">
              <a:rPr lang="ru-RU" smtClean="0"/>
              <a:t>11</a:t>
            </a:fld>
            <a:endParaRPr lang="ru-RU"/>
          </a:p>
        </p:txBody>
      </p:sp>
    </p:spTree>
    <p:extLst>
      <p:ext uri="{BB962C8B-B14F-4D97-AF65-F5344CB8AC3E}">
        <p14:creationId xmlns:p14="http://schemas.microsoft.com/office/powerpoint/2010/main" val="3433707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838200" y="1122363"/>
            <a:ext cx="6500495" cy="2387600"/>
          </a:xfrm>
        </p:spPr>
        <p:txBody>
          <a:bodyPr anchor="b"/>
          <a:lstStyle>
            <a:lvl1pPr algn="ctr">
              <a:defRPr sz="6000"/>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838200" y="3602038"/>
            <a:ext cx="650049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r>
              <a:rPr lang="ru-RU" smtClean="0"/>
              <a:t>20.04.211019</a:t>
            </a:r>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E9F0703-53D6-4E52-9BF2-0FD941F4ADDB}" type="slidenum">
              <a:rPr lang="ru-RU" smtClean="0"/>
              <a:t>‹#›</a:t>
            </a:fld>
            <a:endParaRPr lang="ru-RU"/>
          </a:p>
        </p:txBody>
      </p:sp>
      <p:grpSp>
        <p:nvGrpSpPr>
          <p:cNvPr id="7" name="Группа 6"/>
          <p:cNvGrpSpPr/>
          <p:nvPr userDrawn="1"/>
        </p:nvGrpSpPr>
        <p:grpSpPr>
          <a:xfrm>
            <a:off x="7425055" y="0"/>
            <a:ext cx="3350895" cy="6858000"/>
            <a:chOff x="4364355" y="0"/>
            <a:chExt cx="3350895" cy="6858000"/>
          </a:xfrm>
        </p:grpSpPr>
        <p:sp>
          <p:nvSpPr>
            <p:cNvPr id="8" name="Прямоугольный треугольник 7"/>
            <p:cNvSpPr/>
            <p:nvPr userDrawn="1"/>
          </p:nvSpPr>
          <p:spPr>
            <a:xfrm rot="10800000">
              <a:off x="4364355" y="0"/>
              <a:ext cx="2684145" cy="6858000"/>
            </a:xfrm>
            <a:prstGeom prst="rtTriangle">
              <a:avLst/>
            </a:prstGeom>
            <a:solidFill>
              <a:srgbClr val="E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p:cNvSpPr/>
            <p:nvPr userDrawn="1"/>
          </p:nvSpPr>
          <p:spPr>
            <a:xfrm>
              <a:off x="7048500" y="0"/>
              <a:ext cx="666750" cy="6858000"/>
            </a:xfrm>
            <a:prstGeom prst="rect">
              <a:avLst/>
            </a:prstGeom>
            <a:solidFill>
              <a:srgbClr val="E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10" name="Прямоугольный треугольник 9"/>
          <p:cNvSpPr/>
          <p:nvPr userDrawn="1"/>
        </p:nvSpPr>
        <p:spPr>
          <a:xfrm rot="10800000">
            <a:off x="7715250" y="0"/>
            <a:ext cx="2684145" cy="6858000"/>
          </a:xfrm>
          <a:prstGeom prst="rtTriangle">
            <a:avLst/>
          </a:prstGeom>
          <a:solidFill>
            <a:srgbClr val="E03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p:cNvSpPr/>
          <p:nvPr userDrawn="1"/>
        </p:nvSpPr>
        <p:spPr>
          <a:xfrm>
            <a:off x="10399395" y="0"/>
            <a:ext cx="1792605" cy="6858000"/>
          </a:xfrm>
          <a:prstGeom prst="rect">
            <a:avLst/>
          </a:prstGeom>
          <a:solidFill>
            <a:srgbClr val="E03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414736421"/>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8" name="Нижний колонтитул 4"/>
          <p:cNvSpPr>
            <a:spLocks noGrp="1"/>
          </p:cNvSpPr>
          <p:nvPr>
            <p:ph type="ftr" sz="quarter" idx="11"/>
          </p:nvPr>
        </p:nvSpPr>
        <p:spPr>
          <a:xfrm>
            <a:off x="4038600" y="6356350"/>
            <a:ext cx="4114800" cy="365125"/>
          </a:xfrm>
        </p:spPr>
        <p:txBody>
          <a:bodyPr/>
          <a:lstStyle/>
          <a:p>
            <a:endParaRPr lang="ru-RU"/>
          </a:p>
        </p:txBody>
      </p:sp>
      <p:sp>
        <p:nvSpPr>
          <p:cNvPr id="9" name="Полилиния 8"/>
          <p:cNvSpPr/>
          <p:nvPr userDrawn="1"/>
        </p:nvSpPr>
        <p:spPr>
          <a:xfrm>
            <a:off x="-9526" y="6311900"/>
            <a:ext cx="1792605" cy="546101"/>
          </a:xfrm>
          <a:custGeom>
            <a:avLst/>
            <a:gdLst>
              <a:gd name="connsiteX0" fmla="*/ 0 w 647700"/>
              <a:gd name="connsiteY0" fmla="*/ 276225 h 276225"/>
              <a:gd name="connsiteX1" fmla="*/ 0 w 647700"/>
              <a:gd name="connsiteY1" fmla="*/ 0 h 276225"/>
              <a:gd name="connsiteX2" fmla="*/ 523875 w 647700"/>
              <a:gd name="connsiteY2" fmla="*/ 66675 h 276225"/>
              <a:gd name="connsiteX3" fmla="*/ 647700 w 647700"/>
              <a:gd name="connsiteY3" fmla="*/ 276225 h 276225"/>
              <a:gd name="connsiteX4" fmla="*/ 0 w 647700"/>
              <a:gd name="connsiteY4" fmla="*/ 276225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700" h="276225">
                <a:moveTo>
                  <a:pt x="0" y="276225"/>
                </a:moveTo>
                <a:lnTo>
                  <a:pt x="0" y="0"/>
                </a:lnTo>
                <a:lnTo>
                  <a:pt x="523875" y="66675"/>
                </a:lnTo>
                <a:lnTo>
                  <a:pt x="647700" y="276225"/>
                </a:lnTo>
                <a:lnTo>
                  <a:pt x="0" y="276225"/>
                </a:lnTo>
                <a:close/>
              </a:path>
            </a:pathLst>
          </a:custGeom>
          <a:solidFill>
            <a:srgbClr val="E03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Дата 3"/>
          <p:cNvSpPr>
            <a:spLocks noGrp="1"/>
          </p:cNvSpPr>
          <p:nvPr>
            <p:ph type="dt" sz="half" idx="10"/>
          </p:nvPr>
        </p:nvSpPr>
        <p:spPr>
          <a:xfrm>
            <a:off x="-1" y="6356351"/>
            <a:ext cx="1447801" cy="501650"/>
          </a:xfrm>
        </p:spPr>
        <p:txBody>
          <a:bodyPr/>
          <a:lstStyle>
            <a:lvl1pPr algn="ctr">
              <a:defRPr b="1">
                <a:solidFill>
                  <a:schemeClr val="bg1"/>
                </a:solidFill>
              </a:defRPr>
            </a:lvl1pPr>
          </a:lstStyle>
          <a:p>
            <a:r>
              <a:rPr lang="ru-RU" smtClean="0"/>
              <a:t>20.04.211019</a:t>
            </a:r>
            <a:endParaRPr lang="ru-RU" dirty="0"/>
          </a:p>
        </p:txBody>
      </p:sp>
      <p:sp>
        <p:nvSpPr>
          <p:cNvPr id="11" name="Полилиния 10"/>
          <p:cNvSpPr/>
          <p:nvPr userDrawn="1"/>
        </p:nvSpPr>
        <p:spPr>
          <a:xfrm flipH="1">
            <a:off x="10399395" y="6311899"/>
            <a:ext cx="1792605" cy="546101"/>
          </a:xfrm>
          <a:custGeom>
            <a:avLst/>
            <a:gdLst>
              <a:gd name="connsiteX0" fmla="*/ 0 w 647700"/>
              <a:gd name="connsiteY0" fmla="*/ 276225 h 276225"/>
              <a:gd name="connsiteX1" fmla="*/ 0 w 647700"/>
              <a:gd name="connsiteY1" fmla="*/ 0 h 276225"/>
              <a:gd name="connsiteX2" fmla="*/ 523875 w 647700"/>
              <a:gd name="connsiteY2" fmla="*/ 66675 h 276225"/>
              <a:gd name="connsiteX3" fmla="*/ 647700 w 647700"/>
              <a:gd name="connsiteY3" fmla="*/ 276225 h 276225"/>
              <a:gd name="connsiteX4" fmla="*/ 0 w 647700"/>
              <a:gd name="connsiteY4" fmla="*/ 276225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700" h="276225">
                <a:moveTo>
                  <a:pt x="0" y="276225"/>
                </a:moveTo>
                <a:lnTo>
                  <a:pt x="0" y="0"/>
                </a:lnTo>
                <a:lnTo>
                  <a:pt x="523875" y="66675"/>
                </a:lnTo>
                <a:lnTo>
                  <a:pt x="647700" y="276225"/>
                </a:lnTo>
                <a:lnTo>
                  <a:pt x="0" y="276225"/>
                </a:lnTo>
                <a:close/>
              </a:path>
            </a:pathLst>
          </a:custGeom>
          <a:solidFill>
            <a:srgbClr val="E03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Номер слайда 5"/>
          <p:cNvSpPr>
            <a:spLocks noGrp="1"/>
          </p:cNvSpPr>
          <p:nvPr>
            <p:ph type="sldNum" sz="quarter" idx="12"/>
          </p:nvPr>
        </p:nvSpPr>
        <p:spPr>
          <a:xfrm>
            <a:off x="10744200" y="6356350"/>
            <a:ext cx="1447800" cy="501650"/>
          </a:xfrm>
        </p:spPr>
        <p:txBody>
          <a:bodyPr/>
          <a:lstStyle>
            <a:lvl1pPr algn="ctr">
              <a:defRPr b="1">
                <a:solidFill>
                  <a:schemeClr val="bg1"/>
                </a:solidFill>
              </a:defRPr>
            </a:lvl1pPr>
          </a:lstStyle>
          <a:p>
            <a:fld id="{8E9F0703-53D6-4E52-9BF2-0FD941F4ADDB}" type="slidenum">
              <a:rPr lang="ru-RU" smtClean="0"/>
              <a:pPr/>
              <a:t>‹#›</a:t>
            </a:fld>
            <a:endParaRPr lang="ru-RU" dirty="0"/>
          </a:p>
        </p:txBody>
      </p:sp>
    </p:spTree>
    <p:extLst>
      <p:ext uri="{BB962C8B-B14F-4D97-AF65-F5344CB8AC3E}">
        <p14:creationId xmlns:p14="http://schemas.microsoft.com/office/powerpoint/2010/main" val="3691919303"/>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8" name="Нижний колонтитул 4"/>
          <p:cNvSpPr>
            <a:spLocks noGrp="1"/>
          </p:cNvSpPr>
          <p:nvPr>
            <p:ph type="ftr" sz="quarter" idx="11"/>
          </p:nvPr>
        </p:nvSpPr>
        <p:spPr>
          <a:xfrm>
            <a:off x="4038600" y="6356350"/>
            <a:ext cx="4114800" cy="365125"/>
          </a:xfrm>
        </p:spPr>
        <p:txBody>
          <a:bodyPr/>
          <a:lstStyle/>
          <a:p>
            <a:endParaRPr lang="ru-RU"/>
          </a:p>
        </p:txBody>
      </p:sp>
      <p:sp>
        <p:nvSpPr>
          <p:cNvPr id="9" name="Полилиния 8"/>
          <p:cNvSpPr/>
          <p:nvPr userDrawn="1"/>
        </p:nvSpPr>
        <p:spPr>
          <a:xfrm>
            <a:off x="-9526" y="6311900"/>
            <a:ext cx="1792605" cy="546101"/>
          </a:xfrm>
          <a:custGeom>
            <a:avLst/>
            <a:gdLst>
              <a:gd name="connsiteX0" fmla="*/ 0 w 647700"/>
              <a:gd name="connsiteY0" fmla="*/ 276225 h 276225"/>
              <a:gd name="connsiteX1" fmla="*/ 0 w 647700"/>
              <a:gd name="connsiteY1" fmla="*/ 0 h 276225"/>
              <a:gd name="connsiteX2" fmla="*/ 523875 w 647700"/>
              <a:gd name="connsiteY2" fmla="*/ 66675 h 276225"/>
              <a:gd name="connsiteX3" fmla="*/ 647700 w 647700"/>
              <a:gd name="connsiteY3" fmla="*/ 276225 h 276225"/>
              <a:gd name="connsiteX4" fmla="*/ 0 w 647700"/>
              <a:gd name="connsiteY4" fmla="*/ 276225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700" h="276225">
                <a:moveTo>
                  <a:pt x="0" y="276225"/>
                </a:moveTo>
                <a:lnTo>
                  <a:pt x="0" y="0"/>
                </a:lnTo>
                <a:lnTo>
                  <a:pt x="523875" y="66675"/>
                </a:lnTo>
                <a:lnTo>
                  <a:pt x="647700" y="276225"/>
                </a:lnTo>
                <a:lnTo>
                  <a:pt x="0" y="276225"/>
                </a:lnTo>
                <a:close/>
              </a:path>
            </a:pathLst>
          </a:custGeom>
          <a:solidFill>
            <a:srgbClr val="E03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Дата 3"/>
          <p:cNvSpPr>
            <a:spLocks noGrp="1"/>
          </p:cNvSpPr>
          <p:nvPr>
            <p:ph type="dt" sz="half" idx="10"/>
          </p:nvPr>
        </p:nvSpPr>
        <p:spPr>
          <a:xfrm>
            <a:off x="-1" y="6356351"/>
            <a:ext cx="1447801" cy="501650"/>
          </a:xfrm>
        </p:spPr>
        <p:txBody>
          <a:bodyPr/>
          <a:lstStyle>
            <a:lvl1pPr algn="ctr">
              <a:defRPr b="1">
                <a:solidFill>
                  <a:schemeClr val="bg1"/>
                </a:solidFill>
              </a:defRPr>
            </a:lvl1pPr>
          </a:lstStyle>
          <a:p>
            <a:r>
              <a:rPr lang="ru-RU" smtClean="0"/>
              <a:t>20.04.211019</a:t>
            </a:r>
            <a:endParaRPr lang="ru-RU" dirty="0"/>
          </a:p>
        </p:txBody>
      </p:sp>
      <p:sp>
        <p:nvSpPr>
          <p:cNvPr id="11" name="Полилиния 10"/>
          <p:cNvSpPr/>
          <p:nvPr userDrawn="1"/>
        </p:nvSpPr>
        <p:spPr>
          <a:xfrm flipH="1">
            <a:off x="10399395" y="6311899"/>
            <a:ext cx="1792605" cy="546101"/>
          </a:xfrm>
          <a:custGeom>
            <a:avLst/>
            <a:gdLst>
              <a:gd name="connsiteX0" fmla="*/ 0 w 647700"/>
              <a:gd name="connsiteY0" fmla="*/ 276225 h 276225"/>
              <a:gd name="connsiteX1" fmla="*/ 0 w 647700"/>
              <a:gd name="connsiteY1" fmla="*/ 0 h 276225"/>
              <a:gd name="connsiteX2" fmla="*/ 523875 w 647700"/>
              <a:gd name="connsiteY2" fmla="*/ 66675 h 276225"/>
              <a:gd name="connsiteX3" fmla="*/ 647700 w 647700"/>
              <a:gd name="connsiteY3" fmla="*/ 276225 h 276225"/>
              <a:gd name="connsiteX4" fmla="*/ 0 w 647700"/>
              <a:gd name="connsiteY4" fmla="*/ 276225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700" h="276225">
                <a:moveTo>
                  <a:pt x="0" y="276225"/>
                </a:moveTo>
                <a:lnTo>
                  <a:pt x="0" y="0"/>
                </a:lnTo>
                <a:lnTo>
                  <a:pt x="523875" y="66675"/>
                </a:lnTo>
                <a:lnTo>
                  <a:pt x="647700" y="276225"/>
                </a:lnTo>
                <a:lnTo>
                  <a:pt x="0" y="276225"/>
                </a:lnTo>
                <a:close/>
              </a:path>
            </a:pathLst>
          </a:custGeom>
          <a:solidFill>
            <a:srgbClr val="E03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Номер слайда 5"/>
          <p:cNvSpPr>
            <a:spLocks noGrp="1"/>
          </p:cNvSpPr>
          <p:nvPr>
            <p:ph type="sldNum" sz="quarter" idx="12"/>
          </p:nvPr>
        </p:nvSpPr>
        <p:spPr>
          <a:xfrm>
            <a:off x="10744200" y="6356350"/>
            <a:ext cx="1447800" cy="501650"/>
          </a:xfrm>
        </p:spPr>
        <p:txBody>
          <a:bodyPr/>
          <a:lstStyle>
            <a:lvl1pPr algn="ctr">
              <a:defRPr b="1">
                <a:solidFill>
                  <a:schemeClr val="bg1"/>
                </a:solidFill>
              </a:defRPr>
            </a:lvl1pPr>
          </a:lstStyle>
          <a:p>
            <a:fld id="{8E9F0703-53D6-4E52-9BF2-0FD941F4ADDB}" type="slidenum">
              <a:rPr lang="ru-RU" smtClean="0"/>
              <a:pPr/>
              <a:t>‹#›</a:t>
            </a:fld>
            <a:endParaRPr lang="ru-RU" dirty="0"/>
          </a:p>
        </p:txBody>
      </p:sp>
    </p:spTree>
    <p:extLst>
      <p:ext uri="{BB962C8B-B14F-4D97-AF65-F5344CB8AC3E}">
        <p14:creationId xmlns:p14="http://schemas.microsoft.com/office/powerpoint/2010/main" val="1553698861"/>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Нижний колонтитул 4"/>
          <p:cNvSpPr>
            <a:spLocks noGrp="1"/>
          </p:cNvSpPr>
          <p:nvPr>
            <p:ph type="ftr" sz="quarter" idx="11"/>
          </p:nvPr>
        </p:nvSpPr>
        <p:spPr>
          <a:xfrm>
            <a:off x="4038600" y="6356350"/>
            <a:ext cx="4114800" cy="365125"/>
          </a:xfrm>
        </p:spPr>
        <p:txBody>
          <a:bodyPr/>
          <a:lstStyle/>
          <a:p>
            <a:endParaRPr lang="ru-RU"/>
          </a:p>
        </p:txBody>
      </p:sp>
      <p:sp>
        <p:nvSpPr>
          <p:cNvPr id="8" name="Полилиния 7"/>
          <p:cNvSpPr/>
          <p:nvPr userDrawn="1"/>
        </p:nvSpPr>
        <p:spPr>
          <a:xfrm>
            <a:off x="-9526" y="6311900"/>
            <a:ext cx="1792605" cy="546101"/>
          </a:xfrm>
          <a:custGeom>
            <a:avLst/>
            <a:gdLst>
              <a:gd name="connsiteX0" fmla="*/ 0 w 647700"/>
              <a:gd name="connsiteY0" fmla="*/ 276225 h 276225"/>
              <a:gd name="connsiteX1" fmla="*/ 0 w 647700"/>
              <a:gd name="connsiteY1" fmla="*/ 0 h 276225"/>
              <a:gd name="connsiteX2" fmla="*/ 523875 w 647700"/>
              <a:gd name="connsiteY2" fmla="*/ 66675 h 276225"/>
              <a:gd name="connsiteX3" fmla="*/ 647700 w 647700"/>
              <a:gd name="connsiteY3" fmla="*/ 276225 h 276225"/>
              <a:gd name="connsiteX4" fmla="*/ 0 w 647700"/>
              <a:gd name="connsiteY4" fmla="*/ 276225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700" h="276225">
                <a:moveTo>
                  <a:pt x="0" y="276225"/>
                </a:moveTo>
                <a:lnTo>
                  <a:pt x="0" y="0"/>
                </a:lnTo>
                <a:lnTo>
                  <a:pt x="523875" y="66675"/>
                </a:lnTo>
                <a:lnTo>
                  <a:pt x="647700" y="276225"/>
                </a:lnTo>
                <a:lnTo>
                  <a:pt x="0" y="276225"/>
                </a:lnTo>
                <a:close/>
              </a:path>
            </a:pathLst>
          </a:custGeom>
          <a:solidFill>
            <a:srgbClr val="E03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Дата 3"/>
          <p:cNvSpPr>
            <a:spLocks noGrp="1"/>
          </p:cNvSpPr>
          <p:nvPr>
            <p:ph type="dt" sz="half" idx="10"/>
          </p:nvPr>
        </p:nvSpPr>
        <p:spPr>
          <a:xfrm>
            <a:off x="-1" y="6356351"/>
            <a:ext cx="1447801" cy="501650"/>
          </a:xfrm>
        </p:spPr>
        <p:txBody>
          <a:bodyPr/>
          <a:lstStyle>
            <a:lvl1pPr algn="ctr">
              <a:defRPr b="1">
                <a:solidFill>
                  <a:schemeClr val="bg1"/>
                </a:solidFill>
              </a:defRPr>
            </a:lvl1pPr>
          </a:lstStyle>
          <a:p>
            <a:r>
              <a:rPr lang="ru-RU" smtClean="0"/>
              <a:t>20.04.211019</a:t>
            </a:r>
            <a:endParaRPr lang="ru-RU" dirty="0"/>
          </a:p>
        </p:txBody>
      </p:sp>
      <p:sp>
        <p:nvSpPr>
          <p:cNvPr id="10" name="Полилиния 9"/>
          <p:cNvSpPr/>
          <p:nvPr userDrawn="1"/>
        </p:nvSpPr>
        <p:spPr>
          <a:xfrm flipH="1">
            <a:off x="10399395" y="6311899"/>
            <a:ext cx="1792605" cy="546101"/>
          </a:xfrm>
          <a:custGeom>
            <a:avLst/>
            <a:gdLst>
              <a:gd name="connsiteX0" fmla="*/ 0 w 647700"/>
              <a:gd name="connsiteY0" fmla="*/ 276225 h 276225"/>
              <a:gd name="connsiteX1" fmla="*/ 0 w 647700"/>
              <a:gd name="connsiteY1" fmla="*/ 0 h 276225"/>
              <a:gd name="connsiteX2" fmla="*/ 523875 w 647700"/>
              <a:gd name="connsiteY2" fmla="*/ 66675 h 276225"/>
              <a:gd name="connsiteX3" fmla="*/ 647700 w 647700"/>
              <a:gd name="connsiteY3" fmla="*/ 276225 h 276225"/>
              <a:gd name="connsiteX4" fmla="*/ 0 w 647700"/>
              <a:gd name="connsiteY4" fmla="*/ 276225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700" h="276225">
                <a:moveTo>
                  <a:pt x="0" y="276225"/>
                </a:moveTo>
                <a:lnTo>
                  <a:pt x="0" y="0"/>
                </a:lnTo>
                <a:lnTo>
                  <a:pt x="523875" y="66675"/>
                </a:lnTo>
                <a:lnTo>
                  <a:pt x="647700" y="276225"/>
                </a:lnTo>
                <a:lnTo>
                  <a:pt x="0" y="276225"/>
                </a:lnTo>
                <a:close/>
              </a:path>
            </a:pathLst>
          </a:custGeom>
          <a:solidFill>
            <a:srgbClr val="E03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Номер слайда 5"/>
          <p:cNvSpPr>
            <a:spLocks noGrp="1"/>
          </p:cNvSpPr>
          <p:nvPr>
            <p:ph type="sldNum" sz="quarter" idx="12"/>
          </p:nvPr>
        </p:nvSpPr>
        <p:spPr>
          <a:xfrm>
            <a:off x="10744200" y="6356350"/>
            <a:ext cx="1447800" cy="501650"/>
          </a:xfrm>
        </p:spPr>
        <p:txBody>
          <a:bodyPr/>
          <a:lstStyle>
            <a:lvl1pPr algn="ctr">
              <a:defRPr b="1">
                <a:solidFill>
                  <a:schemeClr val="bg1"/>
                </a:solidFill>
              </a:defRPr>
            </a:lvl1pPr>
          </a:lstStyle>
          <a:p>
            <a:fld id="{8E9F0703-53D6-4E52-9BF2-0FD941F4ADDB}" type="slidenum">
              <a:rPr lang="ru-RU" smtClean="0"/>
              <a:pPr/>
              <a:t>‹#›</a:t>
            </a:fld>
            <a:endParaRPr lang="ru-RU" dirty="0"/>
          </a:p>
        </p:txBody>
      </p:sp>
    </p:spTree>
    <p:extLst>
      <p:ext uri="{BB962C8B-B14F-4D97-AF65-F5344CB8AC3E}">
        <p14:creationId xmlns:p14="http://schemas.microsoft.com/office/powerpoint/2010/main" val="4190050962"/>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Нижний колонтитул 4"/>
          <p:cNvSpPr>
            <a:spLocks noGrp="1"/>
          </p:cNvSpPr>
          <p:nvPr>
            <p:ph type="ftr" sz="quarter" idx="11"/>
          </p:nvPr>
        </p:nvSpPr>
        <p:spPr>
          <a:xfrm>
            <a:off x="4038600" y="6356350"/>
            <a:ext cx="4114800" cy="365125"/>
          </a:xfrm>
        </p:spPr>
        <p:txBody>
          <a:bodyPr/>
          <a:lstStyle/>
          <a:p>
            <a:endParaRPr lang="ru-RU"/>
          </a:p>
        </p:txBody>
      </p:sp>
      <p:sp>
        <p:nvSpPr>
          <p:cNvPr id="8" name="Полилиния 7"/>
          <p:cNvSpPr/>
          <p:nvPr userDrawn="1"/>
        </p:nvSpPr>
        <p:spPr>
          <a:xfrm>
            <a:off x="-9526" y="6311900"/>
            <a:ext cx="1792605" cy="546101"/>
          </a:xfrm>
          <a:custGeom>
            <a:avLst/>
            <a:gdLst>
              <a:gd name="connsiteX0" fmla="*/ 0 w 647700"/>
              <a:gd name="connsiteY0" fmla="*/ 276225 h 276225"/>
              <a:gd name="connsiteX1" fmla="*/ 0 w 647700"/>
              <a:gd name="connsiteY1" fmla="*/ 0 h 276225"/>
              <a:gd name="connsiteX2" fmla="*/ 523875 w 647700"/>
              <a:gd name="connsiteY2" fmla="*/ 66675 h 276225"/>
              <a:gd name="connsiteX3" fmla="*/ 647700 w 647700"/>
              <a:gd name="connsiteY3" fmla="*/ 276225 h 276225"/>
              <a:gd name="connsiteX4" fmla="*/ 0 w 647700"/>
              <a:gd name="connsiteY4" fmla="*/ 276225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700" h="276225">
                <a:moveTo>
                  <a:pt x="0" y="276225"/>
                </a:moveTo>
                <a:lnTo>
                  <a:pt x="0" y="0"/>
                </a:lnTo>
                <a:lnTo>
                  <a:pt x="523875" y="66675"/>
                </a:lnTo>
                <a:lnTo>
                  <a:pt x="647700" y="276225"/>
                </a:lnTo>
                <a:lnTo>
                  <a:pt x="0" y="276225"/>
                </a:lnTo>
                <a:close/>
              </a:path>
            </a:pathLst>
          </a:custGeom>
          <a:solidFill>
            <a:srgbClr val="E03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Дата 3"/>
          <p:cNvSpPr>
            <a:spLocks noGrp="1"/>
          </p:cNvSpPr>
          <p:nvPr>
            <p:ph type="dt" sz="half" idx="10"/>
          </p:nvPr>
        </p:nvSpPr>
        <p:spPr>
          <a:xfrm>
            <a:off x="-1" y="6356351"/>
            <a:ext cx="1447801" cy="501650"/>
          </a:xfrm>
        </p:spPr>
        <p:txBody>
          <a:bodyPr/>
          <a:lstStyle>
            <a:lvl1pPr algn="ctr">
              <a:defRPr b="1">
                <a:solidFill>
                  <a:schemeClr val="bg1"/>
                </a:solidFill>
              </a:defRPr>
            </a:lvl1pPr>
          </a:lstStyle>
          <a:p>
            <a:r>
              <a:rPr lang="ru-RU" smtClean="0"/>
              <a:t>20.04.211019</a:t>
            </a:r>
            <a:endParaRPr lang="ru-RU" dirty="0"/>
          </a:p>
        </p:txBody>
      </p:sp>
      <p:sp>
        <p:nvSpPr>
          <p:cNvPr id="10" name="Полилиния 9"/>
          <p:cNvSpPr/>
          <p:nvPr userDrawn="1"/>
        </p:nvSpPr>
        <p:spPr>
          <a:xfrm flipH="1">
            <a:off x="10399395" y="6311899"/>
            <a:ext cx="1792605" cy="546101"/>
          </a:xfrm>
          <a:custGeom>
            <a:avLst/>
            <a:gdLst>
              <a:gd name="connsiteX0" fmla="*/ 0 w 647700"/>
              <a:gd name="connsiteY0" fmla="*/ 276225 h 276225"/>
              <a:gd name="connsiteX1" fmla="*/ 0 w 647700"/>
              <a:gd name="connsiteY1" fmla="*/ 0 h 276225"/>
              <a:gd name="connsiteX2" fmla="*/ 523875 w 647700"/>
              <a:gd name="connsiteY2" fmla="*/ 66675 h 276225"/>
              <a:gd name="connsiteX3" fmla="*/ 647700 w 647700"/>
              <a:gd name="connsiteY3" fmla="*/ 276225 h 276225"/>
              <a:gd name="connsiteX4" fmla="*/ 0 w 647700"/>
              <a:gd name="connsiteY4" fmla="*/ 276225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700" h="276225">
                <a:moveTo>
                  <a:pt x="0" y="276225"/>
                </a:moveTo>
                <a:lnTo>
                  <a:pt x="0" y="0"/>
                </a:lnTo>
                <a:lnTo>
                  <a:pt x="523875" y="66675"/>
                </a:lnTo>
                <a:lnTo>
                  <a:pt x="647700" y="276225"/>
                </a:lnTo>
                <a:lnTo>
                  <a:pt x="0" y="276225"/>
                </a:lnTo>
                <a:close/>
              </a:path>
            </a:pathLst>
          </a:custGeom>
          <a:solidFill>
            <a:srgbClr val="E03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Номер слайда 5"/>
          <p:cNvSpPr>
            <a:spLocks noGrp="1"/>
          </p:cNvSpPr>
          <p:nvPr>
            <p:ph type="sldNum" sz="quarter" idx="12"/>
          </p:nvPr>
        </p:nvSpPr>
        <p:spPr>
          <a:xfrm>
            <a:off x="10744200" y="6356350"/>
            <a:ext cx="1447800" cy="501650"/>
          </a:xfrm>
        </p:spPr>
        <p:txBody>
          <a:bodyPr/>
          <a:lstStyle>
            <a:lvl1pPr algn="ctr">
              <a:defRPr b="1">
                <a:solidFill>
                  <a:schemeClr val="bg1"/>
                </a:solidFill>
              </a:defRPr>
            </a:lvl1pPr>
          </a:lstStyle>
          <a:p>
            <a:fld id="{8E9F0703-53D6-4E52-9BF2-0FD941F4ADDB}" type="slidenum">
              <a:rPr lang="ru-RU" smtClean="0"/>
              <a:pPr/>
              <a:t>‹#›</a:t>
            </a:fld>
            <a:endParaRPr lang="ru-RU" dirty="0"/>
          </a:p>
        </p:txBody>
      </p:sp>
    </p:spTree>
    <p:extLst>
      <p:ext uri="{BB962C8B-B14F-4D97-AF65-F5344CB8AC3E}">
        <p14:creationId xmlns:p14="http://schemas.microsoft.com/office/powerpoint/2010/main" val="2910634939"/>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28905"/>
            <a:ext cx="10515600" cy="770255"/>
          </a:xfrm>
        </p:spPr>
        <p:txBody>
          <a:bodyPr/>
          <a:lstStyle/>
          <a:p>
            <a:r>
              <a:rPr lang="ru-RU" smtClean="0"/>
              <a:t>Образец заголовка</a:t>
            </a:r>
            <a:endParaRPr lang="ru-RU"/>
          </a:p>
        </p:txBody>
      </p:sp>
      <p:sp>
        <p:nvSpPr>
          <p:cNvPr id="3" name="Объект 2"/>
          <p:cNvSpPr>
            <a:spLocks noGrp="1"/>
          </p:cNvSpPr>
          <p:nvPr>
            <p:ph idx="1"/>
          </p:nvPr>
        </p:nvSpPr>
        <p:spPr>
          <a:xfrm>
            <a:off x="838200" y="1165860"/>
            <a:ext cx="10515600" cy="5011103"/>
          </a:xfrm>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5" name="Нижний колонтитул 4"/>
          <p:cNvSpPr>
            <a:spLocks noGrp="1"/>
          </p:cNvSpPr>
          <p:nvPr>
            <p:ph type="ftr" sz="quarter" idx="11"/>
          </p:nvPr>
        </p:nvSpPr>
        <p:spPr/>
        <p:txBody>
          <a:bodyPr/>
          <a:lstStyle/>
          <a:p>
            <a:endParaRPr lang="ru-RU"/>
          </a:p>
        </p:txBody>
      </p:sp>
      <p:sp>
        <p:nvSpPr>
          <p:cNvPr id="10" name="Полилиния 9"/>
          <p:cNvSpPr/>
          <p:nvPr userDrawn="1"/>
        </p:nvSpPr>
        <p:spPr>
          <a:xfrm>
            <a:off x="-9526" y="6311900"/>
            <a:ext cx="1792605" cy="546101"/>
          </a:xfrm>
          <a:custGeom>
            <a:avLst/>
            <a:gdLst>
              <a:gd name="connsiteX0" fmla="*/ 0 w 647700"/>
              <a:gd name="connsiteY0" fmla="*/ 276225 h 276225"/>
              <a:gd name="connsiteX1" fmla="*/ 0 w 647700"/>
              <a:gd name="connsiteY1" fmla="*/ 0 h 276225"/>
              <a:gd name="connsiteX2" fmla="*/ 523875 w 647700"/>
              <a:gd name="connsiteY2" fmla="*/ 66675 h 276225"/>
              <a:gd name="connsiteX3" fmla="*/ 647700 w 647700"/>
              <a:gd name="connsiteY3" fmla="*/ 276225 h 276225"/>
              <a:gd name="connsiteX4" fmla="*/ 0 w 647700"/>
              <a:gd name="connsiteY4" fmla="*/ 276225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700" h="276225">
                <a:moveTo>
                  <a:pt x="0" y="276225"/>
                </a:moveTo>
                <a:lnTo>
                  <a:pt x="0" y="0"/>
                </a:lnTo>
                <a:lnTo>
                  <a:pt x="523875" y="66675"/>
                </a:lnTo>
                <a:lnTo>
                  <a:pt x="647700" y="276225"/>
                </a:lnTo>
                <a:lnTo>
                  <a:pt x="0" y="276225"/>
                </a:lnTo>
                <a:close/>
              </a:path>
            </a:pathLst>
          </a:custGeom>
          <a:solidFill>
            <a:srgbClr val="E03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Дата 3"/>
          <p:cNvSpPr>
            <a:spLocks noGrp="1"/>
          </p:cNvSpPr>
          <p:nvPr>
            <p:ph type="dt" sz="half" idx="10"/>
          </p:nvPr>
        </p:nvSpPr>
        <p:spPr>
          <a:xfrm>
            <a:off x="-1" y="6356351"/>
            <a:ext cx="1447801" cy="501650"/>
          </a:xfrm>
        </p:spPr>
        <p:txBody>
          <a:bodyPr/>
          <a:lstStyle>
            <a:lvl1pPr algn="ctr">
              <a:defRPr b="1">
                <a:solidFill>
                  <a:schemeClr val="bg1"/>
                </a:solidFill>
              </a:defRPr>
            </a:lvl1pPr>
          </a:lstStyle>
          <a:p>
            <a:r>
              <a:rPr lang="ru-RU" smtClean="0"/>
              <a:t>20.04.211019</a:t>
            </a:r>
            <a:endParaRPr lang="ru-RU" dirty="0"/>
          </a:p>
        </p:txBody>
      </p:sp>
      <p:sp>
        <p:nvSpPr>
          <p:cNvPr id="11" name="Полилиния 10"/>
          <p:cNvSpPr/>
          <p:nvPr userDrawn="1"/>
        </p:nvSpPr>
        <p:spPr>
          <a:xfrm flipH="1">
            <a:off x="10399395" y="6311899"/>
            <a:ext cx="1792605" cy="546101"/>
          </a:xfrm>
          <a:custGeom>
            <a:avLst/>
            <a:gdLst>
              <a:gd name="connsiteX0" fmla="*/ 0 w 647700"/>
              <a:gd name="connsiteY0" fmla="*/ 276225 h 276225"/>
              <a:gd name="connsiteX1" fmla="*/ 0 w 647700"/>
              <a:gd name="connsiteY1" fmla="*/ 0 h 276225"/>
              <a:gd name="connsiteX2" fmla="*/ 523875 w 647700"/>
              <a:gd name="connsiteY2" fmla="*/ 66675 h 276225"/>
              <a:gd name="connsiteX3" fmla="*/ 647700 w 647700"/>
              <a:gd name="connsiteY3" fmla="*/ 276225 h 276225"/>
              <a:gd name="connsiteX4" fmla="*/ 0 w 647700"/>
              <a:gd name="connsiteY4" fmla="*/ 276225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700" h="276225">
                <a:moveTo>
                  <a:pt x="0" y="276225"/>
                </a:moveTo>
                <a:lnTo>
                  <a:pt x="0" y="0"/>
                </a:lnTo>
                <a:lnTo>
                  <a:pt x="523875" y="66675"/>
                </a:lnTo>
                <a:lnTo>
                  <a:pt x="647700" y="276225"/>
                </a:lnTo>
                <a:lnTo>
                  <a:pt x="0" y="276225"/>
                </a:lnTo>
                <a:close/>
              </a:path>
            </a:pathLst>
          </a:custGeom>
          <a:solidFill>
            <a:srgbClr val="E03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Номер слайда 5"/>
          <p:cNvSpPr>
            <a:spLocks noGrp="1"/>
          </p:cNvSpPr>
          <p:nvPr>
            <p:ph type="sldNum" sz="quarter" idx="12"/>
          </p:nvPr>
        </p:nvSpPr>
        <p:spPr>
          <a:xfrm>
            <a:off x="10744200" y="6356350"/>
            <a:ext cx="1447800" cy="501650"/>
          </a:xfrm>
        </p:spPr>
        <p:txBody>
          <a:bodyPr/>
          <a:lstStyle>
            <a:lvl1pPr algn="ctr">
              <a:defRPr b="1">
                <a:solidFill>
                  <a:schemeClr val="bg1"/>
                </a:solidFill>
              </a:defRPr>
            </a:lvl1pPr>
          </a:lstStyle>
          <a:p>
            <a:fld id="{8E9F0703-53D6-4E52-9BF2-0FD941F4ADDB}" type="slidenum">
              <a:rPr lang="ru-RU" smtClean="0"/>
              <a:pPr/>
              <a:t>‹#›</a:t>
            </a:fld>
            <a:endParaRPr lang="ru-RU" dirty="0"/>
          </a:p>
        </p:txBody>
      </p:sp>
    </p:spTree>
    <p:extLst>
      <p:ext uri="{BB962C8B-B14F-4D97-AF65-F5344CB8AC3E}">
        <p14:creationId xmlns:p14="http://schemas.microsoft.com/office/powerpoint/2010/main" val="34592869"/>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под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28905"/>
            <a:ext cx="10515600" cy="770255"/>
          </a:xfrm>
        </p:spPr>
        <p:txBody>
          <a:bodyPr/>
          <a:lstStyle/>
          <a:p>
            <a:r>
              <a:rPr lang="ru-RU" dirty="0" smtClean="0"/>
              <a:t>Образец заголовка</a:t>
            </a:r>
            <a:endParaRPr lang="ru-RU" dirty="0"/>
          </a:p>
        </p:txBody>
      </p:sp>
      <p:sp>
        <p:nvSpPr>
          <p:cNvPr id="3" name="Объект 2"/>
          <p:cNvSpPr>
            <a:spLocks noGrp="1"/>
          </p:cNvSpPr>
          <p:nvPr>
            <p:ph idx="1"/>
          </p:nvPr>
        </p:nvSpPr>
        <p:spPr>
          <a:xfrm>
            <a:off x="838200" y="1686560"/>
            <a:ext cx="10515600" cy="4490403"/>
          </a:xfrm>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5" name="Нижний колонтитул 4"/>
          <p:cNvSpPr>
            <a:spLocks noGrp="1"/>
          </p:cNvSpPr>
          <p:nvPr>
            <p:ph type="ftr" sz="quarter" idx="11"/>
          </p:nvPr>
        </p:nvSpPr>
        <p:spPr/>
        <p:txBody>
          <a:bodyPr/>
          <a:lstStyle/>
          <a:p>
            <a:endParaRPr lang="ru-RU"/>
          </a:p>
        </p:txBody>
      </p:sp>
      <p:sp>
        <p:nvSpPr>
          <p:cNvPr id="10" name="Полилиния 9"/>
          <p:cNvSpPr/>
          <p:nvPr userDrawn="1"/>
        </p:nvSpPr>
        <p:spPr>
          <a:xfrm>
            <a:off x="-9526" y="6311900"/>
            <a:ext cx="1792605" cy="546101"/>
          </a:xfrm>
          <a:custGeom>
            <a:avLst/>
            <a:gdLst>
              <a:gd name="connsiteX0" fmla="*/ 0 w 647700"/>
              <a:gd name="connsiteY0" fmla="*/ 276225 h 276225"/>
              <a:gd name="connsiteX1" fmla="*/ 0 w 647700"/>
              <a:gd name="connsiteY1" fmla="*/ 0 h 276225"/>
              <a:gd name="connsiteX2" fmla="*/ 523875 w 647700"/>
              <a:gd name="connsiteY2" fmla="*/ 66675 h 276225"/>
              <a:gd name="connsiteX3" fmla="*/ 647700 w 647700"/>
              <a:gd name="connsiteY3" fmla="*/ 276225 h 276225"/>
              <a:gd name="connsiteX4" fmla="*/ 0 w 647700"/>
              <a:gd name="connsiteY4" fmla="*/ 276225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700" h="276225">
                <a:moveTo>
                  <a:pt x="0" y="276225"/>
                </a:moveTo>
                <a:lnTo>
                  <a:pt x="0" y="0"/>
                </a:lnTo>
                <a:lnTo>
                  <a:pt x="523875" y="66675"/>
                </a:lnTo>
                <a:lnTo>
                  <a:pt x="647700" y="276225"/>
                </a:lnTo>
                <a:lnTo>
                  <a:pt x="0" y="276225"/>
                </a:lnTo>
                <a:close/>
              </a:path>
            </a:pathLst>
          </a:custGeom>
          <a:solidFill>
            <a:srgbClr val="E03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Дата 3"/>
          <p:cNvSpPr>
            <a:spLocks noGrp="1"/>
          </p:cNvSpPr>
          <p:nvPr>
            <p:ph type="dt" sz="half" idx="10"/>
          </p:nvPr>
        </p:nvSpPr>
        <p:spPr>
          <a:xfrm>
            <a:off x="-1" y="6356351"/>
            <a:ext cx="1447801" cy="501650"/>
          </a:xfrm>
        </p:spPr>
        <p:txBody>
          <a:bodyPr/>
          <a:lstStyle>
            <a:lvl1pPr algn="ctr">
              <a:defRPr b="1">
                <a:solidFill>
                  <a:schemeClr val="bg1"/>
                </a:solidFill>
              </a:defRPr>
            </a:lvl1pPr>
          </a:lstStyle>
          <a:p>
            <a:r>
              <a:rPr lang="ru-RU" smtClean="0"/>
              <a:t>20.04.211019</a:t>
            </a:r>
            <a:endParaRPr lang="ru-RU" dirty="0"/>
          </a:p>
        </p:txBody>
      </p:sp>
      <p:sp>
        <p:nvSpPr>
          <p:cNvPr id="11" name="Полилиния 10"/>
          <p:cNvSpPr/>
          <p:nvPr userDrawn="1"/>
        </p:nvSpPr>
        <p:spPr>
          <a:xfrm flipH="1">
            <a:off x="10399395" y="6311899"/>
            <a:ext cx="1792605" cy="546101"/>
          </a:xfrm>
          <a:custGeom>
            <a:avLst/>
            <a:gdLst>
              <a:gd name="connsiteX0" fmla="*/ 0 w 647700"/>
              <a:gd name="connsiteY0" fmla="*/ 276225 h 276225"/>
              <a:gd name="connsiteX1" fmla="*/ 0 w 647700"/>
              <a:gd name="connsiteY1" fmla="*/ 0 h 276225"/>
              <a:gd name="connsiteX2" fmla="*/ 523875 w 647700"/>
              <a:gd name="connsiteY2" fmla="*/ 66675 h 276225"/>
              <a:gd name="connsiteX3" fmla="*/ 647700 w 647700"/>
              <a:gd name="connsiteY3" fmla="*/ 276225 h 276225"/>
              <a:gd name="connsiteX4" fmla="*/ 0 w 647700"/>
              <a:gd name="connsiteY4" fmla="*/ 276225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700" h="276225">
                <a:moveTo>
                  <a:pt x="0" y="276225"/>
                </a:moveTo>
                <a:lnTo>
                  <a:pt x="0" y="0"/>
                </a:lnTo>
                <a:lnTo>
                  <a:pt x="523875" y="66675"/>
                </a:lnTo>
                <a:lnTo>
                  <a:pt x="647700" y="276225"/>
                </a:lnTo>
                <a:lnTo>
                  <a:pt x="0" y="276225"/>
                </a:lnTo>
                <a:close/>
              </a:path>
            </a:pathLst>
          </a:custGeom>
          <a:solidFill>
            <a:srgbClr val="E03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Номер слайда 5"/>
          <p:cNvSpPr>
            <a:spLocks noGrp="1"/>
          </p:cNvSpPr>
          <p:nvPr>
            <p:ph type="sldNum" sz="quarter" idx="12"/>
          </p:nvPr>
        </p:nvSpPr>
        <p:spPr>
          <a:xfrm>
            <a:off x="10744200" y="6356350"/>
            <a:ext cx="1447800" cy="501650"/>
          </a:xfrm>
        </p:spPr>
        <p:txBody>
          <a:bodyPr/>
          <a:lstStyle>
            <a:lvl1pPr algn="ctr">
              <a:defRPr b="1">
                <a:solidFill>
                  <a:schemeClr val="bg1"/>
                </a:solidFill>
              </a:defRPr>
            </a:lvl1pPr>
          </a:lstStyle>
          <a:p>
            <a:fld id="{8E9F0703-53D6-4E52-9BF2-0FD941F4ADDB}" type="slidenum">
              <a:rPr lang="ru-RU" smtClean="0"/>
              <a:pPr/>
              <a:t>‹#›</a:t>
            </a:fld>
            <a:endParaRPr lang="ru-RU" dirty="0"/>
          </a:p>
        </p:txBody>
      </p:sp>
      <p:sp>
        <p:nvSpPr>
          <p:cNvPr id="15" name="Текст 14"/>
          <p:cNvSpPr>
            <a:spLocks noGrp="1"/>
          </p:cNvSpPr>
          <p:nvPr>
            <p:ph type="body" sz="quarter" idx="13" hasCustomPrompt="1"/>
          </p:nvPr>
        </p:nvSpPr>
        <p:spPr>
          <a:xfrm>
            <a:off x="838200" y="927416"/>
            <a:ext cx="10515600" cy="520383"/>
          </a:xfrm>
        </p:spPr>
        <p:txBody>
          <a:bodyPr>
            <a:noAutofit/>
          </a:bodyPr>
          <a:lstStyle>
            <a:lvl1pPr marL="0" indent="0">
              <a:buNone/>
              <a:defRPr sz="3200" baseline="0">
                <a:latin typeface="+mj-lt"/>
              </a:defRPr>
            </a:lvl1pPr>
          </a:lstStyle>
          <a:p>
            <a:pPr lvl="0"/>
            <a:r>
              <a:rPr lang="ru-RU" dirty="0" smtClean="0"/>
              <a:t>Образец подзаголовка</a:t>
            </a:r>
            <a:endParaRPr lang="ru-RU" dirty="0"/>
          </a:p>
        </p:txBody>
      </p:sp>
    </p:spTree>
    <p:extLst>
      <p:ext uri="{BB962C8B-B14F-4D97-AF65-F5344CB8AC3E}">
        <p14:creationId xmlns:p14="http://schemas.microsoft.com/office/powerpoint/2010/main" val="3098296185"/>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Слайд крупный">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28905"/>
            <a:ext cx="10515600" cy="770255"/>
          </a:xfrm>
        </p:spPr>
        <p:txBody>
          <a:bodyPr/>
          <a:lstStyle/>
          <a:p>
            <a:r>
              <a:rPr lang="ru-RU" dirty="0" smtClean="0"/>
              <a:t>Образец заголовка</a:t>
            </a:r>
            <a:endParaRPr lang="ru-RU" dirty="0"/>
          </a:p>
        </p:txBody>
      </p:sp>
      <p:sp>
        <p:nvSpPr>
          <p:cNvPr id="3" name="Объект 2"/>
          <p:cNvSpPr>
            <a:spLocks noGrp="1"/>
          </p:cNvSpPr>
          <p:nvPr>
            <p:ph idx="1"/>
          </p:nvPr>
        </p:nvSpPr>
        <p:spPr>
          <a:xfrm>
            <a:off x="838200" y="1165860"/>
            <a:ext cx="10515600" cy="5011103"/>
          </a:xfrm>
        </p:spPr>
        <p:txBody>
          <a:bodyPr>
            <a:normAutofit/>
          </a:bodyPr>
          <a:lstStyle>
            <a:lvl1pPr>
              <a:defRPr sz="4000">
                <a:latin typeface="+mj-lt"/>
              </a:defRPr>
            </a:lvl1pPr>
            <a:lvl2pPr>
              <a:defRPr sz="3600">
                <a:latin typeface="+mj-lt"/>
              </a:defRPr>
            </a:lvl2pPr>
            <a:lvl3pPr>
              <a:defRPr sz="3200">
                <a:latin typeface="+mj-lt"/>
              </a:defRPr>
            </a:lvl3pPr>
            <a:lvl4pPr>
              <a:defRPr sz="2800">
                <a:latin typeface="+mj-lt"/>
              </a:defRPr>
            </a:lvl4pPr>
            <a:lvl5pPr>
              <a:defRPr sz="2800">
                <a:latin typeface="+mj-lt"/>
              </a:defRPr>
            </a:lvl5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5" name="Нижний колонтитул 4"/>
          <p:cNvSpPr>
            <a:spLocks noGrp="1"/>
          </p:cNvSpPr>
          <p:nvPr>
            <p:ph type="ftr" sz="quarter" idx="11"/>
          </p:nvPr>
        </p:nvSpPr>
        <p:spPr/>
        <p:txBody>
          <a:bodyPr/>
          <a:lstStyle/>
          <a:p>
            <a:endParaRPr lang="ru-RU"/>
          </a:p>
        </p:txBody>
      </p:sp>
      <p:sp>
        <p:nvSpPr>
          <p:cNvPr id="10" name="Полилиния 9"/>
          <p:cNvSpPr/>
          <p:nvPr userDrawn="1"/>
        </p:nvSpPr>
        <p:spPr>
          <a:xfrm>
            <a:off x="-9526" y="6311900"/>
            <a:ext cx="1792605" cy="546101"/>
          </a:xfrm>
          <a:custGeom>
            <a:avLst/>
            <a:gdLst>
              <a:gd name="connsiteX0" fmla="*/ 0 w 647700"/>
              <a:gd name="connsiteY0" fmla="*/ 276225 h 276225"/>
              <a:gd name="connsiteX1" fmla="*/ 0 w 647700"/>
              <a:gd name="connsiteY1" fmla="*/ 0 h 276225"/>
              <a:gd name="connsiteX2" fmla="*/ 523875 w 647700"/>
              <a:gd name="connsiteY2" fmla="*/ 66675 h 276225"/>
              <a:gd name="connsiteX3" fmla="*/ 647700 w 647700"/>
              <a:gd name="connsiteY3" fmla="*/ 276225 h 276225"/>
              <a:gd name="connsiteX4" fmla="*/ 0 w 647700"/>
              <a:gd name="connsiteY4" fmla="*/ 276225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700" h="276225">
                <a:moveTo>
                  <a:pt x="0" y="276225"/>
                </a:moveTo>
                <a:lnTo>
                  <a:pt x="0" y="0"/>
                </a:lnTo>
                <a:lnTo>
                  <a:pt x="523875" y="66675"/>
                </a:lnTo>
                <a:lnTo>
                  <a:pt x="647700" y="276225"/>
                </a:lnTo>
                <a:lnTo>
                  <a:pt x="0" y="276225"/>
                </a:lnTo>
                <a:close/>
              </a:path>
            </a:pathLst>
          </a:custGeom>
          <a:solidFill>
            <a:srgbClr val="E03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Дата 3"/>
          <p:cNvSpPr>
            <a:spLocks noGrp="1"/>
          </p:cNvSpPr>
          <p:nvPr>
            <p:ph type="dt" sz="half" idx="10"/>
          </p:nvPr>
        </p:nvSpPr>
        <p:spPr>
          <a:xfrm>
            <a:off x="-1" y="6356351"/>
            <a:ext cx="1447801" cy="501650"/>
          </a:xfrm>
        </p:spPr>
        <p:txBody>
          <a:bodyPr/>
          <a:lstStyle>
            <a:lvl1pPr algn="ctr">
              <a:defRPr b="1">
                <a:solidFill>
                  <a:schemeClr val="bg1"/>
                </a:solidFill>
              </a:defRPr>
            </a:lvl1pPr>
          </a:lstStyle>
          <a:p>
            <a:r>
              <a:rPr lang="ru-RU" smtClean="0"/>
              <a:t>20.04.211019</a:t>
            </a:r>
            <a:endParaRPr lang="ru-RU" dirty="0"/>
          </a:p>
        </p:txBody>
      </p:sp>
      <p:sp>
        <p:nvSpPr>
          <p:cNvPr id="11" name="Полилиния 10"/>
          <p:cNvSpPr/>
          <p:nvPr userDrawn="1"/>
        </p:nvSpPr>
        <p:spPr>
          <a:xfrm flipH="1">
            <a:off x="10399395" y="6311899"/>
            <a:ext cx="1792605" cy="546101"/>
          </a:xfrm>
          <a:custGeom>
            <a:avLst/>
            <a:gdLst>
              <a:gd name="connsiteX0" fmla="*/ 0 w 647700"/>
              <a:gd name="connsiteY0" fmla="*/ 276225 h 276225"/>
              <a:gd name="connsiteX1" fmla="*/ 0 w 647700"/>
              <a:gd name="connsiteY1" fmla="*/ 0 h 276225"/>
              <a:gd name="connsiteX2" fmla="*/ 523875 w 647700"/>
              <a:gd name="connsiteY2" fmla="*/ 66675 h 276225"/>
              <a:gd name="connsiteX3" fmla="*/ 647700 w 647700"/>
              <a:gd name="connsiteY3" fmla="*/ 276225 h 276225"/>
              <a:gd name="connsiteX4" fmla="*/ 0 w 647700"/>
              <a:gd name="connsiteY4" fmla="*/ 276225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700" h="276225">
                <a:moveTo>
                  <a:pt x="0" y="276225"/>
                </a:moveTo>
                <a:lnTo>
                  <a:pt x="0" y="0"/>
                </a:lnTo>
                <a:lnTo>
                  <a:pt x="523875" y="66675"/>
                </a:lnTo>
                <a:lnTo>
                  <a:pt x="647700" y="276225"/>
                </a:lnTo>
                <a:lnTo>
                  <a:pt x="0" y="276225"/>
                </a:lnTo>
                <a:close/>
              </a:path>
            </a:pathLst>
          </a:custGeom>
          <a:solidFill>
            <a:srgbClr val="E03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Номер слайда 5"/>
          <p:cNvSpPr>
            <a:spLocks noGrp="1"/>
          </p:cNvSpPr>
          <p:nvPr>
            <p:ph type="sldNum" sz="quarter" idx="12"/>
          </p:nvPr>
        </p:nvSpPr>
        <p:spPr>
          <a:xfrm>
            <a:off x="10744200" y="6356350"/>
            <a:ext cx="1447800" cy="501650"/>
          </a:xfrm>
        </p:spPr>
        <p:txBody>
          <a:bodyPr/>
          <a:lstStyle>
            <a:lvl1pPr algn="ctr">
              <a:defRPr b="1">
                <a:solidFill>
                  <a:schemeClr val="bg1"/>
                </a:solidFill>
              </a:defRPr>
            </a:lvl1pPr>
          </a:lstStyle>
          <a:p>
            <a:fld id="{8E9F0703-53D6-4E52-9BF2-0FD941F4ADDB}" type="slidenum">
              <a:rPr lang="ru-RU" smtClean="0"/>
              <a:pPr/>
              <a:t>‹#›</a:t>
            </a:fld>
            <a:endParaRPr lang="ru-RU" dirty="0"/>
          </a:p>
        </p:txBody>
      </p:sp>
    </p:spTree>
    <p:extLst>
      <p:ext uri="{BB962C8B-B14F-4D97-AF65-F5344CB8AC3E}">
        <p14:creationId xmlns:p14="http://schemas.microsoft.com/office/powerpoint/2010/main" val="1779771766"/>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grpSp>
        <p:nvGrpSpPr>
          <p:cNvPr id="22" name="Группа 21"/>
          <p:cNvGrpSpPr/>
          <p:nvPr userDrawn="1"/>
        </p:nvGrpSpPr>
        <p:grpSpPr>
          <a:xfrm>
            <a:off x="7425055" y="0"/>
            <a:ext cx="3350895" cy="6858000"/>
            <a:chOff x="4364355" y="0"/>
            <a:chExt cx="3350895" cy="6858000"/>
          </a:xfrm>
        </p:grpSpPr>
        <p:sp>
          <p:nvSpPr>
            <p:cNvPr id="20" name="Прямоугольный треугольник 19"/>
            <p:cNvSpPr/>
            <p:nvPr userDrawn="1"/>
          </p:nvSpPr>
          <p:spPr>
            <a:xfrm rot="10800000">
              <a:off x="4364355" y="0"/>
              <a:ext cx="2684145" cy="6858000"/>
            </a:xfrm>
            <a:prstGeom prst="rtTriangle">
              <a:avLst/>
            </a:prstGeom>
            <a:solidFill>
              <a:srgbClr val="E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Прямоугольник 20"/>
            <p:cNvSpPr/>
            <p:nvPr userDrawn="1"/>
          </p:nvSpPr>
          <p:spPr>
            <a:xfrm>
              <a:off x="7048500" y="0"/>
              <a:ext cx="666750" cy="6858000"/>
            </a:xfrm>
            <a:prstGeom prst="rect">
              <a:avLst/>
            </a:prstGeom>
            <a:solidFill>
              <a:srgbClr val="E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17" name="Прямоугольный треугольник 16"/>
          <p:cNvSpPr/>
          <p:nvPr userDrawn="1"/>
        </p:nvSpPr>
        <p:spPr>
          <a:xfrm rot="10800000">
            <a:off x="7715250" y="0"/>
            <a:ext cx="2684145" cy="6858000"/>
          </a:xfrm>
          <a:prstGeom prst="rtTriangle">
            <a:avLst/>
          </a:prstGeom>
          <a:solidFill>
            <a:srgbClr val="E03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15"/>
          <p:cNvSpPr/>
          <p:nvPr userDrawn="1"/>
        </p:nvSpPr>
        <p:spPr>
          <a:xfrm>
            <a:off x="10399395" y="0"/>
            <a:ext cx="1792605" cy="6858000"/>
          </a:xfrm>
          <a:prstGeom prst="rect">
            <a:avLst/>
          </a:prstGeom>
          <a:solidFill>
            <a:srgbClr val="E03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a:xfrm>
            <a:off x="831850" y="1709738"/>
            <a:ext cx="7045325"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70453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7" name="Нижний колонтитул 4"/>
          <p:cNvSpPr>
            <a:spLocks noGrp="1"/>
          </p:cNvSpPr>
          <p:nvPr>
            <p:ph type="ftr" sz="quarter" idx="11"/>
          </p:nvPr>
        </p:nvSpPr>
        <p:spPr>
          <a:xfrm>
            <a:off x="4038600" y="6356350"/>
            <a:ext cx="4114800" cy="365125"/>
          </a:xfrm>
        </p:spPr>
        <p:txBody>
          <a:bodyPr/>
          <a:lstStyle/>
          <a:p>
            <a:endParaRPr lang="ru-RU"/>
          </a:p>
        </p:txBody>
      </p:sp>
      <p:sp>
        <p:nvSpPr>
          <p:cNvPr id="8" name="Полилиния 7"/>
          <p:cNvSpPr/>
          <p:nvPr userDrawn="1"/>
        </p:nvSpPr>
        <p:spPr>
          <a:xfrm>
            <a:off x="-9526" y="6311900"/>
            <a:ext cx="1792605" cy="546101"/>
          </a:xfrm>
          <a:custGeom>
            <a:avLst/>
            <a:gdLst>
              <a:gd name="connsiteX0" fmla="*/ 0 w 647700"/>
              <a:gd name="connsiteY0" fmla="*/ 276225 h 276225"/>
              <a:gd name="connsiteX1" fmla="*/ 0 w 647700"/>
              <a:gd name="connsiteY1" fmla="*/ 0 h 276225"/>
              <a:gd name="connsiteX2" fmla="*/ 523875 w 647700"/>
              <a:gd name="connsiteY2" fmla="*/ 66675 h 276225"/>
              <a:gd name="connsiteX3" fmla="*/ 647700 w 647700"/>
              <a:gd name="connsiteY3" fmla="*/ 276225 h 276225"/>
              <a:gd name="connsiteX4" fmla="*/ 0 w 647700"/>
              <a:gd name="connsiteY4" fmla="*/ 276225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700" h="276225">
                <a:moveTo>
                  <a:pt x="0" y="276225"/>
                </a:moveTo>
                <a:lnTo>
                  <a:pt x="0" y="0"/>
                </a:lnTo>
                <a:lnTo>
                  <a:pt x="523875" y="66675"/>
                </a:lnTo>
                <a:lnTo>
                  <a:pt x="647700" y="276225"/>
                </a:lnTo>
                <a:lnTo>
                  <a:pt x="0" y="276225"/>
                </a:lnTo>
                <a:close/>
              </a:path>
            </a:pathLst>
          </a:custGeom>
          <a:solidFill>
            <a:srgbClr val="E03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Дата 3"/>
          <p:cNvSpPr>
            <a:spLocks noGrp="1"/>
          </p:cNvSpPr>
          <p:nvPr>
            <p:ph type="dt" sz="half" idx="10"/>
          </p:nvPr>
        </p:nvSpPr>
        <p:spPr>
          <a:xfrm>
            <a:off x="-1" y="6356351"/>
            <a:ext cx="1447801" cy="501650"/>
          </a:xfrm>
        </p:spPr>
        <p:txBody>
          <a:bodyPr/>
          <a:lstStyle>
            <a:lvl1pPr algn="ctr">
              <a:defRPr b="1">
                <a:solidFill>
                  <a:schemeClr val="bg1"/>
                </a:solidFill>
              </a:defRPr>
            </a:lvl1pPr>
          </a:lstStyle>
          <a:p>
            <a:r>
              <a:rPr lang="ru-RU" smtClean="0"/>
              <a:t>20.04.211019</a:t>
            </a:r>
            <a:endParaRPr lang="ru-RU" dirty="0"/>
          </a:p>
        </p:txBody>
      </p:sp>
      <p:sp>
        <p:nvSpPr>
          <p:cNvPr id="10" name="Полилиния 9"/>
          <p:cNvSpPr/>
          <p:nvPr userDrawn="1"/>
        </p:nvSpPr>
        <p:spPr>
          <a:xfrm flipH="1">
            <a:off x="10399395" y="6311899"/>
            <a:ext cx="1792605" cy="546101"/>
          </a:xfrm>
          <a:custGeom>
            <a:avLst/>
            <a:gdLst>
              <a:gd name="connsiteX0" fmla="*/ 0 w 647700"/>
              <a:gd name="connsiteY0" fmla="*/ 276225 h 276225"/>
              <a:gd name="connsiteX1" fmla="*/ 0 w 647700"/>
              <a:gd name="connsiteY1" fmla="*/ 0 h 276225"/>
              <a:gd name="connsiteX2" fmla="*/ 523875 w 647700"/>
              <a:gd name="connsiteY2" fmla="*/ 66675 h 276225"/>
              <a:gd name="connsiteX3" fmla="*/ 647700 w 647700"/>
              <a:gd name="connsiteY3" fmla="*/ 276225 h 276225"/>
              <a:gd name="connsiteX4" fmla="*/ 0 w 647700"/>
              <a:gd name="connsiteY4" fmla="*/ 276225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700" h="276225">
                <a:moveTo>
                  <a:pt x="0" y="276225"/>
                </a:moveTo>
                <a:lnTo>
                  <a:pt x="0" y="0"/>
                </a:lnTo>
                <a:lnTo>
                  <a:pt x="523875" y="66675"/>
                </a:lnTo>
                <a:lnTo>
                  <a:pt x="647700" y="276225"/>
                </a:lnTo>
                <a:lnTo>
                  <a:pt x="0" y="276225"/>
                </a:lnTo>
                <a:close/>
              </a:path>
            </a:pathLst>
          </a:custGeom>
          <a:solidFill>
            <a:srgbClr val="E03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Номер слайда 5"/>
          <p:cNvSpPr>
            <a:spLocks noGrp="1"/>
          </p:cNvSpPr>
          <p:nvPr>
            <p:ph type="sldNum" sz="quarter" idx="12"/>
          </p:nvPr>
        </p:nvSpPr>
        <p:spPr>
          <a:xfrm>
            <a:off x="10744200" y="6356350"/>
            <a:ext cx="1447800" cy="501650"/>
          </a:xfrm>
        </p:spPr>
        <p:txBody>
          <a:bodyPr/>
          <a:lstStyle>
            <a:lvl1pPr algn="ctr">
              <a:defRPr b="1">
                <a:solidFill>
                  <a:schemeClr val="bg1"/>
                </a:solidFill>
              </a:defRPr>
            </a:lvl1pPr>
          </a:lstStyle>
          <a:p>
            <a:fld id="{8E9F0703-53D6-4E52-9BF2-0FD941F4ADDB}" type="slidenum">
              <a:rPr lang="ru-RU" smtClean="0"/>
              <a:pPr/>
              <a:t>‹#›</a:t>
            </a:fld>
            <a:endParaRPr lang="ru-RU" dirty="0"/>
          </a:p>
        </p:txBody>
      </p:sp>
    </p:spTree>
    <p:extLst>
      <p:ext uri="{BB962C8B-B14F-4D97-AF65-F5344CB8AC3E}">
        <p14:creationId xmlns:p14="http://schemas.microsoft.com/office/powerpoint/2010/main" val="3376316700"/>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Два объекта">
    <p:spTree>
      <p:nvGrpSpPr>
        <p:cNvPr id="1" name=""/>
        <p:cNvGrpSpPr/>
        <p:nvPr/>
      </p:nvGrpSpPr>
      <p:grpSpPr>
        <a:xfrm>
          <a:off x="0" y="0"/>
          <a:ext cx="0" cy="0"/>
          <a:chOff x="0" y="0"/>
          <a:chExt cx="0" cy="0"/>
        </a:xfrm>
      </p:grpSpPr>
      <p:sp>
        <p:nvSpPr>
          <p:cNvPr id="3" name="Объект 2"/>
          <p:cNvSpPr>
            <a:spLocks noGrp="1"/>
          </p:cNvSpPr>
          <p:nvPr>
            <p:ph sz="half" idx="1"/>
          </p:nvPr>
        </p:nvSpPr>
        <p:spPr>
          <a:xfrm>
            <a:off x="838200" y="1158240"/>
            <a:ext cx="5181600" cy="501872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158240"/>
            <a:ext cx="5181600" cy="501872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8" name="Заголовок 1"/>
          <p:cNvSpPr>
            <a:spLocks noGrp="1"/>
          </p:cNvSpPr>
          <p:nvPr>
            <p:ph type="title"/>
          </p:nvPr>
        </p:nvSpPr>
        <p:spPr>
          <a:xfrm>
            <a:off x="838200" y="128905"/>
            <a:ext cx="10515600" cy="770255"/>
          </a:xfrm>
        </p:spPr>
        <p:txBody>
          <a:bodyPr/>
          <a:lstStyle/>
          <a:p>
            <a:r>
              <a:rPr lang="ru-RU" smtClean="0"/>
              <a:t>Образец заголовка</a:t>
            </a:r>
            <a:endParaRPr lang="ru-RU"/>
          </a:p>
        </p:txBody>
      </p:sp>
      <p:sp>
        <p:nvSpPr>
          <p:cNvPr id="10" name="Нижний колонтитул 4"/>
          <p:cNvSpPr>
            <a:spLocks noGrp="1"/>
          </p:cNvSpPr>
          <p:nvPr>
            <p:ph type="ftr" sz="quarter" idx="11"/>
          </p:nvPr>
        </p:nvSpPr>
        <p:spPr>
          <a:xfrm>
            <a:off x="4038600" y="6356350"/>
            <a:ext cx="4114800" cy="365125"/>
          </a:xfrm>
        </p:spPr>
        <p:txBody>
          <a:bodyPr/>
          <a:lstStyle/>
          <a:p>
            <a:endParaRPr lang="ru-RU"/>
          </a:p>
        </p:txBody>
      </p:sp>
      <p:sp>
        <p:nvSpPr>
          <p:cNvPr id="11" name="Полилиния 10"/>
          <p:cNvSpPr/>
          <p:nvPr userDrawn="1"/>
        </p:nvSpPr>
        <p:spPr>
          <a:xfrm>
            <a:off x="-9526" y="6311900"/>
            <a:ext cx="1792605" cy="546101"/>
          </a:xfrm>
          <a:custGeom>
            <a:avLst/>
            <a:gdLst>
              <a:gd name="connsiteX0" fmla="*/ 0 w 647700"/>
              <a:gd name="connsiteY0" fmla="*/ 276225 h 276225"/>
              <a:gd name="connsiteX1" fmla="*/ 0 w 647700"/>
              <a:gd name="connsiteY1" fmla="*/ 0 h 276225"/>
              <a:gd name="connsiteX2" fmla="*/ 523875 w 647700"/>
              <a:gd name="connsiteY2" fmla="*/ 66675 h 276225"/>
              <a:gd name="connsiteX3" fmla="*/ 647700 w 647700"/>
              <a:gd name="connsiteY3" fmla="*/ 276225 h 276225"/>
              <a:gd name="connsiteX4" fmla="*/ 0 w 647700"/>
              <a:gd name="connsiteY4" fmla="*/ 276225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700" h="276225">
                <a:moveTo>
                  <a:pt x="0" y="276225"/>
                </a:moveTo>
                <a:lnTo>
                  <a:pt x="0" y="0"/>
                </a:lnTo>
                <a:lnTo>
                  <a:pt x="523875" y="66675"/>
                </a:lnTo>
                <a:lnTo>
                  <a:pt x="647700" y="276225"/>
                </a:lnTo>
                <a:lnTo>
                  <a:pt x="0" y="276225"/>
                </a:lnTo>
                <a:close/>
              </a:path>
            </a:pathLst>
          </a:custGeom>
          <a:solidFill>
            <a:srgbClr val="E03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Дата 3"/>
          <p:cNvSpPr>
            <a:spLocks noGrp="1"/>
          </p:cNvSpPr>
          <p:nvPr>
            <p:ph type="dt" sz="half" idx="10"/>
          </p:nvPr>
        </p:nvSpPr>
        <p:spPr>
          <a:xfrm>
            <a:off x="-1" y="6356351"/>
            <a:ext cx="1447801" cy="501650"/>
          </a:xfrm>
        </p:spPr>
        <p:txBody>
          <a:bodyPr/>
          <a:lstStyle>
            <a:lvl1pPr algn="ctr">
              <a:defRPr b="1">
                <a:solidFill>
                  <a:schemeClr val="bg1"/>
                </a:solidFill>
              </a:defRPr>
            </a:lvl1pPr>
          </a:lstStyle>
          <a:p>
            <a:r>
              <a:rPr lang="ru-RU" smtClean="0"/>
              <a:t>20.04.211019</a:t>
            </a:r>
            <a:endParaRPr lang="ru-RU" dirty="0"/>
          </a:p>
        </p:txBody>
      </p:sp>
      <p:sp>
        <p:nvSpPr>
          <p:cNvPr id="13" name="Полилиния 12"/>
          <p:cNvSpPr/>
          <p:nvPr userDrawn="1"/>
        </p:nvSpPr>
        <p:spPr>
          <a:xfrm flipH="1">
            <a:off x="10399395" y="6311899"/>
            <a:ext cx="1792605" cy="546101"/>
          </a:xfrm>
          <a:custGeom>
            <a:avLst/>
            <a:gdLst>
              <a:gd name="connsiteX0" fmla="*/ 0 w 647700"/>
              <a:gd name="connsiteY0" fmla="*/ 276225 h 276225"/>
              <a:gd name="connsiteX1" fmla="*/ 0 w 647700"/>
              <a:gd name="connsiteY1" fmla="*/ 0 h 276225"/>
              <a:gd name="connsiteX2" fmla="*/ 523875 w 647700"/>
              <a:gd name="connsiteY2" fmla="*/ 66675 h 276225"/>
              <a:gd name="connsiteX3" fmla="*/ 647700 w 647700"/>
              <a:gd name="connsiteY3" fmla="*/ 276225 h 276225"/>
              <a:gd name="connsiteX4" fmla="*/ 0 w 647700"/>
              <a:gd name="connsiteY4" fmla="*/ 276225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700" h="276225">
                <a:moveTo>
                  <a:pt x="0" y="276225"/>
                </a:moveTo>
                <a:lnTo>
                  <a:pt x="0" y="0"/>
                </a:lnTo>
                <a:lnTo>
                  <a:pt x="523875" y="66675"/>
                </a:lnTo>
                <a:lnTo>
                  <a:pt x="647700" y="276225"/>
                </a:lnTo>
                <a:lnTo>
                  <a:pt x="0" y="276225"/>
                </a:lnTo>
                <a:close/>
              </a:path>
            </a:pathLst>
          </a:custGeom>
          <a:solidFill>
            <a:srgbClr val="E03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Номер слайда 5"/>
          <p:cNvSpPr>
            <a:spLocks noGrp="1"/>
          </p:cNvSpPr>
          <p:nvPr>
            <p:ph type="sldNum" sz="quarter" idx="12"/>
          </p:nvPr>
        </p:nvSpPr>
        <p:spPr>
          <a:xfrm>
            <a:off x="10744200" y="6356350"/>
            <a:ext cx="1447800" cy="501650"/>
          </a:xfrm>
        </p:spPr>
        <p:txBody>
          <a:bodyPr/>
          <a:lstStyle>
            <a:lvl1pPr algn="ctr">
              <a:defRPr b="1">
                <a:solidFill>
                  <a:schemeClr val="bg1"/>
                </a:solidFill>
              </a:defRPr>
            </a:lvl1pPr>
          </a:lstStyle>
          <a:p>
            <a:fld id="{8E9F0703-53D6-4E52-9BF2-0FD941F4ADDB}" type="slidenum">
              <a:rPr lang="ru-RU" smtClean="0"/>
              <a:pPr/>
              <a:t>‹#›</a:t>
            </a:fld>
            <a:endParaRPr lang="ru-RU" dirty="0"/>
          </a:p>
        </p:txBody>
      </p:sp>
    </p:spTree>
    <p:extLst>
      <p:ext uri="{BB962C8B-B14F-4D97-AF65-F5344CB8AC3E}">
        <p14:creationId xmlns:p14="http://schemas.microsoft.com/office/powerpoint/2010/main" val="1315698299"/>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sp>
        <p:nvSpPr>
          <p:cNvPr id="3" name="Текст 2"/>
          <p:cNvSpPr>
            <a:spLocks noGrp="1"/>
          </p:cNvSpPr>
          <p:nvPr>
            <p:ph type="body" idx="1"/>
          </p:nvPr>
        </p:nvSpPr>
        <p:spPr>
          <a:xfrm>
            <a:off x="839788" y="116300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153602"/>
            <a:ext cx="5157787" cy="403606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16300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153602"/>
            <a:ext cx="5183188" cy="403606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11" name="Заголовок 1"/>
          <p:cNvSpPr>
            <a:spLocks noGrp="1"/>
          </p:cNvSpPr>
          <p:nvPr>
            <p:ph type="title"/>
          </p:nvPr>
        </p:nvSpPr>
        <p:spPr>
          <a:xfrm>
            <a:off x="838200" y="128905"/>
            <a:ext cx="10515600" cy="770255"/>
          </a:xfrm>
        </p:spPr>
        <p:txBody>
          <a:bodyPr/>
          <a:lstStyle/>
          <a:p>
            <a:r>
              <a:rPr lang="ru-RU" smtClean="0"/>
              <a:t>Образец заголовка</a:t>
            </a:r>
            <a:endParaRPr lang="ru-RU"/>
          </a:p>
        </p:txBody>
      </p:sp>
      <p:sp>
        <p:nvSpPr>
          <p:cNvPr id="12" name="Нижний колонтитул 4"/>
          <p:cNvSpPr>
            <a:spLocks noGrp="1"/>
          </p:cNvSpPr>
          <p:nvPr>
            <p:ph type="ftr" sz="quarter" idx="11"/>
          </p:nvPr>
        </p:nvSpPr>
        <p:spPr>
          <a:xfrm>
            <a:off x="4038600" y="6356350"/>
            <a:ext cx="4114800" cy="365125"/>
          </a:xfrm>
        </p:spPr>
        <p:txBody>
          <a:bodyPr/>
          <a:lstStyle/>
          <a:p>
            <a:endParaRPr lang="ru-RU"/>
          </a:p>
        </p:txBody>
      </p:sp>
      <p:sp>
        <p:nvSpPr>
          <p:cNvPr id="13" name="Полилиния 12"/>
          <p:cNvSpPr/>
          <p:nvPr userDrawn="1"/>
        </p:nvSpPr>
        <p:spPr>
          <a:xfrm>
            <a:off x="-9526" y="6311900"/>
            <a:ext cx="1792605" cy="546101"/>
          </a:xfrm>
          <a:custGeom>
            <a:avLst/>
            <a:gdLst>
              <a:gd name="connsiteX0" fmla="*/ 0 w 647700"/>
              <a:gd name="connsiteY0" fmla="*/ 276225 h 276225"/>
              <a:gd name="connsiteX1" fmla="*/ 0 w 647700"/>
              <a:gd name="connsiteY1" fmla="*/ 0 h 276225"/>
              <a:gd name="connsiteX2" fmla="*/ 523875 w 647700"/>
              <a:gd name="connsiteY2" fmla="*/ 66675 h 276225"/>
              <a:gd name="connsiteX3" fmla="*/ 647700 w 647700"/>
              <a:gd name="connsiteY3" fmla="*/ 276225 h 276225"/>
              <a:gd name="connsiteX4" fmla="*/ 0 w 647700"/>
              <a:gd name="connsiteY4" fmla="*/ 276225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700" h="276225">
                <a:moveTo>
                  <a:pt x="0" y="276225"/>
                </a:moveTo>
                <a:lnTo>
                  <a:pt x="0" y="0"/>
                </a:lnTo>
                <a:lnTo>
                  <a:pt x="523875" y="66675"/>
                </a:lnTo>
                <a:lnTo>
                  <a:pt x="647700" y="276225"/>
                </a:lnTo>
                <a:lnTo>
                  <a:pt x="0" y="276225"/>
                </a:lnTo>
                <a:close/>
              </a:path>
            </a:pathLst>
          </a:custGeom>
          <a:solidFill>
            <a:srgbClr val="E03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Дата 3"/>
          <p:cNvSpPr>
            <a:spLocks noGrp="1"/>
          </p:cNvSpPr>
          <p:nvPr>
            <p:ph type="dt" sz="half" idx="10"/>
          </p:nvPr>
        </p:nvSpPr>
        <p:spPr>
          <a:xfrm>
            <a:off x="-1" y="6356351"/>
            <a:ext cx="1447801" cy="501650"/>
          </a:xfrm>
        </p:spPr>
        <p:txBody>
          <a:bodyPr/>
          <a:lstStyle>
            <a:lvl1pPr algn="ctr">
              <a:defRPr b="1">
                <a:solidFill>
                  <a:schemeClr val="bg1"/>
                </a:solidFill>
              </a:defRPr>
            </a:lvl1pPr>
          </a:lstStyle>
          <a:p>
            <a:r>
              <a:rPr lang="ru-RU" smtClean="0"/>
              <a:t>20.04.211019</a:t>
            </a:r>
            <a:endParaRPr lang="ru-RU" dirty="0"/>
          </a:p>
        </p:txBody>
      </p:sp>
      <p:sp>
        <p:nvSpPr>
          <p:cNvPr id="15" name="Полилиния 14"/>
          <p:cNvSpPr/>
          <p:nvPr userDrawn="1"/>
        </p:nvSpPr>
        <p:spPr>
          <a:xfrm flipH="1">
            <a:off x="10399395" y="6311899"/>
            <a:ext cx="1792605" cy="546101"/>
          </a:xfrm>
          <a:custGeom>
            <a:avLst/>
            <a:gdLst>
              <a:gd name="connsiteX0" fmla="*/ 0 w 647700"/>
              <a:gd name="connsiteY0" fmla="*/ 276225 h 276225"/>
              <a:gd name="connsiteX1" fmla="*/ 0 w 647700"/>
              <a:gd name="connsiteY1" fmla="*/ 0 h 276225"/>
              <a:gd name="connsiteX2" fmla="*/ 523875 w 647700"/>
              <a:gd name="connsiteY2" fmla="*/ 66675 h 276225"/>
              <a:gd name="connsiteX3" fmla="*/ 647700 w 647700"/>
              <a:gd name="connsiteY3" fmla="*/ 276225 h 276225"/>
              <a:gd name="connsiteX4" fmla="*/ 0 w 647700"/>
              <a:gd name="connsiteY4" fmla="*/ 276225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700" h="276225">
                <a:moveTo>
                  <a:pt x="0" y="276225"/>
                </a:moveTo>
                <a:lnTo>
                  <a:pt x="0" y="0"/>
                </a:lnTo>
                <a:lnTo>
                  <a:pt x="523875" y="66675"/>
                </a:lnTo>
                <a:lnTo>
                  <a:pt x="647700" y="276225"/>
                </a:lnTo>
                <a:lnTo>
                  <a:pt x="0" y="276225"/>
                </a:lnTo>
                <a:close/>
              </a:path>
            </a:pathLst>
          </a:custGeom>
          <a:solidFill>
            <a:srgbClr val="E03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Номер слайда 5"/>
          <p:cNvSpPr>
            <a:spLocks noGrp="1"/>
          </p:cNvSpPr>
          <p:nvPr>
            <p:ph type="sldNum" sz="quarter" idx="12"/>
          </p:nvPr>
        </p:nvSpPr>
        <p:spPr>
          <a:xfrm>
            <a:off x="10744200" y="6356350"/>
            <a:ext cx="1447800" cy="501650"/>
          </a:xfrm>
        </p:spPr>
        <p:txBody>
          <a:bodyPr/>
          <a:lstStyle>
            <a:lvl1pPr algn="ctr">
              <a:defRPr b="1">
                <a:solidFill>
                  <a:schemeClr val="bg1"/>
                </a:solidFill>
              </a:defRPr>
            </a:lvl1pPr>
          </a:lstStyle>
          <a:p>
            <a:fld id="{8E9F0703-53D6-4E52-9BF2-0FD941F4ADDB}" type="slidenum">
              <a:rPr lang="ru-RU" smtClean="0"/>
              <a:pPr/>
              <a:t>‹#›</a:t>
            </a:fld>
            <a:endParaRPr lang="ru-RU" dirty="0"/>
          </a:p>
        </p:txBody>
      </p:sp>
    </p:spTree>
    <p:extLst>
      <p:ext uri="{BB962C8B-B14F-4D97-AF65-F5344CB8AC3E}">
        <p14:creationId xmlns:p14="http://schemas.microsoft.com/office/powerpoint/2010/main" val="15216151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sp>
        <p:nvSpPr>
          <p:cNvPr id="6" name="Заголовок 1"/>
          <p:cNvSpPr>
            <a:spLocks noGrp="1"/>
          </p:cNvSpPr>
          <p:nvPr>
            <p:ph type="title"/>
          </p:nvPr>
        </p:nvSpPr>
        <p:spPr>
          <a:xfrm>
            <a:off x="838200" y="128905"/>
            <a:ext cx="10515600" cy="770255"/>
          </a:xfrm>
        </p:spPr>
        <p:txBody>
          <a:bodyPr/>
          <a:lstStyle/>
          <a:p>
            <a:r>
              <a:rPr lang="ru-RU" smtClean="0"/>
              <a:t>Образец заголовка</a:t>
            </a:r>
            <a:endParaRPr lang="ru-RU"/>
          </a:p>
        </p:txBody>
      </p:sp>
      <p:sp>
        <p:nvSpPr>
          <p:cNvPr id="7" name="Нижний колонтитул 4"/>
          <p:cNvSpPr>
            <a:spLocks noGrp="1"/>
          </p:cNvSpPr>
          <p:nvPr>
            <p:ph type="ftr" sz="quarter" idx="11"/>
          </p:nvPr>
        </p:nvSpPr>
        <p:spPr>
          <a:xfrm>
            <a:off x="4038600" y="6356350"/>
            <a:ext cx="4114800" cy="365125"/>
          </a:xfrm>
        </p:spPr>
        <p:txBody>
          <a:bodyPr/>
          <a:lstStyle/>
          <a:p>
            <a:endParaRPr lang="ru-RU"/>
          </a:p>
        </p:txBody>
      </p:sp>
      <p:sp>
        <p:nvSpPr>
          <p:cNvPr id="8" name="Полилиния 7"/>
          <p:cNvSpPr/>
          <p:nvPr userDrawn="1"/>
        </p:nvSpPr>
        <p:spPr>
          <a:xfrm>
            <a:off x="-9526" y="6311900"/>
            <a:ext cx="1792605" cy="546101"/>
          </a:xfrm>
          <a:custGeom>
            <a:avLst/>
            <a:gdLst>
              <a:gd name="connsiteX0" fmla="*/ 0 w 647700"/>
              <a:gd name="connsiteY0" fmla="*/ 276225 h 276225"/>
              <a:gd name="connsiteX1" fmla="*/ 0 w 647700"/>
              <a:gd name="connsiteY1" fmla="*/ 0 h 276225"/>
              <a:gd name="connsiteX2" fmla="*/ 523875 w 647700"/>
              <a:gd name="connsiteY2" fmla="*/ 66675 h 276225"/>
              <a:gd name="connsiteX3" fmla="*/ 647700 w 647700"/>
              <a:gd name="connsiteY3" fmla="*/ 276225 h 276225"/>
              <a:gd name="connsiteX4" fmla="*/ 0 w 647700"/>
              <a:gd name="connsiteY4" fmla="*/ 276225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700" h="276225">
                <a:moveTo>
                  <a:pt x="0" y="276225"/>
                </a:moveTo>
                <a:lnTo>
                  <a:pt x="0" y="0"/>
                </a:lnTo>
                <a:lnTo>
                  <a:pt x="523875" y="66675"/>
                </a:lnTo>
                <a:lnTo>
                  <a:pt x="647700" y="276225"/>
                </a:lnTo>
                <a:lnTo>
                  <a:pt x="0" y="276225"/>
                </a:lnTo>
                <a:close/>
              </a:path>
            </a:pathLst>
          </a:custGeom>
          <a:solidFill>
            <a:srgbClr val="E03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Дата 3"/>
          <p:cNvSpPr>
            <a:spLocks noGrp="1"/>
          </p:cNvSpPr>
          <p:nvPr>
            <p:ph type="dt" sz="half" idx="10"/>
          </p:nvPr>
        </p:nvSpPr>
        <p:spPr>
          <a:xfrm>
            <a:off x="-1" y="6356351"/>
            <a:ext cx="1447801" cy="501650"/>
          </a:xfrm>
        </p:spPr>
        <p:txBody>
          <a:bodyPr/>
          <a:lstStyle>
            <a:lvl1pPr algn="ctr">
              <a:defRPr b="1">
                <a:solidFill>
                  <a:schemeClr val="bg1"/>
                </a:solidFill>
              </a:defRPr>
            </a:lvl1pPr>
          </a:lstStyle>
          <a:p>
            <a:r>
              <a:rPr lang="ru-RU" smtClean="0"/>
              <a:t>20.04.211019</a:t>
            </a:r>
            <a:endParaRPr lang="ru-RU" dirty="0"/>
          </a:p>
        </p:txBody>
      </p:sp>
      <p:sp>
        <p:nvSpPr>
          <p:cNvPr id="10" name="Полилиния 9"/>
          <p:cNvSpPr/>
          <p:nvPr userDrawn="1"/>
        </p:nvSpPr>
        <p:spPr>
          <a:xfrm flipH="1">
            <a:off x="10399395" y="6311899"/>
            <a:ext cx="1792605" cy="546101"/>
          </a:xfrm>
          <a:custGeom>
            <a:avLst/>
            <a:gdLst>
              <a:gd name="connsiteX0" fmla="*/ 0 w 647700"/>
              <a:gd name="connsiteY0" fmla="*/ 276225 h 276225"/>
              <a:gd name="connsiteX1" fmla="*/ 0 w 647700"/>
              <a:gd name="connsiteY1" fmla="*/ 0 h 276225"/>
              <a:gd name="connsiteX2" fmla="*/ 523875 w 647700"/>
              <a:gd name="connsiteY2" fmla="*/ 66675 h 276225"/>
              <a:gd name="connsiteX3" fmla="*/ 647700 w 647700"/>
              <a:gd name="connsiteY3" fmla="*/ 276225 h 276225"/>
              <a:gd name="connsiteX4" fmla="*/ 0 w 647700"/>
              <a:gd name="connsiteY4" fmla="*/ 276225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700" h="276225">
                <a:moveTo>
                  <a:pt x="0" y="276225"/>
                </a:moveTo>
                <a:lnTo>
                  <a:pt x="0" y="0"/>
                </a:lnTo>
                <a:lnTo>
                  <a:pt x="523875" y="66675"/>
                </a:lnTo>
                <a:lnTo>
                  <a:pt x="647700" y="276225"/>
                </a:lnTo>
                <a:lnTo>
                  <a:pt x="0" y="276225"/>
                </a:lnTo>
                <a:close/>
              </a:path>
            </a:pathLst>
          </a:custGeom>
          <a:solidFill>
            <a:srgbClr val="E03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Номер слайда 5"/>
          <p:cNvSpPr>
            <a:spLocks noGrp="1"/>
          </p:cNvSpPr>
          <p:nvPr>
            <p:ph type="sldNum" sz="quarter" idx="12"/>
          </p:nvPr>
        </p:nvSpPr>
        <p:spPr>
          <a:xfrm>
            <a:off x="10744200" y="6356350"/>
            <a:ext cx="1447800" cy="501650"/>
          </a:xfrm>
        </p:spPr>
        <p:txBody>
          <a:bodyPr/>
          <a:lstStyle>
            <a:lvl1pPr algn="ctr">
              <a:defRPr b="1">
                <a:solidFill>
                  <a:schemeClr val="bg1"/>
                </a:solidFill>
              </a:defRPr>
            </a:lvl1pPr>
          </a:lstStyle>
          <a:p>
            <a:fld id="{8E9F0703-53D6-4E52-9BF2-0FD941F4ADDB}" type="slidenum">
              <a:rPr lang="ru-RU" smtClean="0"/>
              <a:pPr/>
              <a:t>‹#›</a:t>
            </a:fld>
            <a:endParaRPr lang="ru-RU" dirty="0"/>
          </a:p>
        </p:txBody>
      </p:sp>
    </p:spTree>
    <p:extLst>
      <p:ext uri="{BB962C8B-B14F-4D97-AF65-F5344CB8AC3E}">
        <p14:creationId xmlns:p14="http://schemas.microsoft.com/office/powerpoint/2010/main" val="2922184246"/>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5" name="Нижний колонтитул 4"/>
          <p:cNvSpPr>
            <a:spLocks noGrp="1"/>
          </p:cNvSpPr>
          <p:nvPr>
            <p:ph type="ftr" sz="quarter" idx="11"/>
          </p:nvPr>
        </p:nvSpPr>
        <p:spPr>
          <a:xfrm>
            <a:off x="4038600" y="6356350"/>
            <a:ext cx="4114800" cy="365125"/>
          </a:xfrm>
        </p:spPr>
        <p:txBody>
          <a:bodyPr/>
          <a:lstStyle/>
          <a:p>
            <a:endParaRPr lang="ru-RU"/>
          </a:p>
        </p:txBody>
      </p:sp>
      <p:sp>
        <p:nvSpPr>
          <p:cNvPr id="6" name="Полилиния 5"/>
          <p:cNvSpPr/>
          <p:nvPr userDrawn="1"/>
        </p:nvSpPr>
        <p:spPr>
          <a:xfrm>
            <a:off x="-9526" y="6311900"/>
            <a:ext cx="1792605" cy="546101"/>
          </a:xfrm>
          <a:custGeom>
            <a:avLst/>
            <a:gdLst>
              <a:gd name="connsiteX0" fmla="*/ 0 w 647700"/>
              <a:gd name="connsiteY0" fmla="*/ 276225 h 276225"/>
              <a:gd name="connsiteX1" fmla="*/ 0 w 647700"/>
              <a:gd name="connsiteY1" fmla="*/ 0 h 276225"/>
              <a:gd name="connsiteX2" fmla="*/ 523875 w 647700"/>
              <a:gd name="connsiteY2" fmla="*/ 66675 h 276225"/>
              <a:gd name="connsiteX3" fmla="*/ 647700 w 647700"/>
              <a:gd name="connsiteY3" fmla="*/ 276225 h 276225"/>
              <a:gd name="connsiteX4" fmla="*/ 0 w 647700"/>
              <a:gd name="connsiteY4" fmla="*/ 276225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700" h="276225">
                <a:moveTo>
                  <a:pt x="0" y="276225"/>
                </a:moveTo>
                <a:lnTo>
                  <a:pt x="0" y="0"/>
                </a:lnTo>
                <a:lnTo>
                  <a:pt x="523875" y="66675"/>
                </a:lnTo>
                <a:lnTo>
                  <a:pt x="647700" y="276225"/>
                </a:lnTo>
                <a:lnTo>
                  <a:pt x="0" y="276225"/>
                </a:lnTo>
                <a:close/>
              </a:path>
            </a:pathLst>
          </a:custGeom>
          <a:solidFill>
            <a:srgbClr val="E03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Дата 3"/>
          <p:cNvSpPr>
            <a:spLocks noGrp="1"/>
          </p:cNvSpPr>
          <p:nvPr>
            <p:ph type="dt" sz="half" idx="10"/>
          </p:nvPr>
        </p:nvSpPr>
        <p:spPr>
          <a:xfrm>
            <a:off x="-1" y="6356351"/>
            <a:ext cx="1447801" cy="501650"/>
          </a:xfrm>
        </p:spPr>
        <p:txBody>
          <a:bodyPr/>
          <a:lstStyle>
            <a:lvl1pPr algn="ctr">
              <a:defRPr b="1">
                <a:solidFill>
                  <a:schemeClr val="bg1"/>
                </a:solidFill>
              </a:defRPr>
            </a:lvl1pPr>
          </a:lstStyle>
          <a:p>
            <a:r>
              <a:rPr lang="ru-RU" smtClean="0"/>
              <a:t>20.04.211019</a:t>
            </a:r>
            <a:endParaRPr lang="ru-RU" dirty="0"/>
          </a:p>
        </p:txBody>
      </p:sp>
      <p:sp>
        <p:nvSpPr>
          <p:cNvPr id="8" name="Полилиния 7"/>
          <p:cNvSpPr/>
          <p:nvPr userDrawn="1"/>
        </p:nvSpPr>
        <p:spPr>
          <a:xfrm flipH="1">
            <a:off x="10399395" y="6311899"/>
            <a:ext cx="1792605" cy="546101"/>
          </a:xfrm>
          <a:custGeom>
            <a:avLst/>
            <a:gdLst>
              <a:gd name="connsiteX0" fmla="*/ 0 w 647700"/>
              <a:gd name="connsiteY0" fmla="*/ 276225 h 276225"/>
              <a:gd name="connsiteX1" fmla="*/ 0 w 647700"/>
              <a:gd name="connsiteY1" fmla="*/ 0 h 276225"/>
              <a:gd name="connsiteX2" fmla="*/ 523875 w 647700"/>
              <a:gd name="connsiteY2" fmla="*/ 66675 h 276225"/>
              <a:gd name="connsiteX3" fmla="*/ 647700 w 647700"/>
              <a:gd name="connsiteY3" fmla="*/ 276225 h 276225"/>
              <a:gd name="connsiteX4" fmla="*/ 0 w 647700"/>
              <a:gd name="connsiteY4" fmla="*/ 276225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700" h="276225">
                <a:moveTo>
                  <a:pt x="0" y="276225"/>
                </a:moveTo>
                <a:lnTo>
                  <a:pt x="0" y="0"/>
                </a:lnTo>
                <a:lnTo>
                  <a:pt x="523875" y="66675"/>
                </a:lnTo>
                <a:lnTo>
                  <a:pt x="647700" y="276225"/>
                </a:lnTo>
                <a:lnTo>
                  <a:pt x="0" y="276225"/>
                </a:lnTo>
                <a:close/>
              </a:path>
            </a:pathLst>
          </a:custGeom>
          <a:solidFill>
            <a:srgbClr val="E03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Номер слайда 5"/>
          <p:cNvSpPr>
            <a:spLocks noGrp="1"/>
          </p:cNvSpPr>
          <p:nvPr>
            <p:ph type="sldNum" sz="quarter" idx="12"/>
          </p:nvPr>
        </p:nvSpPr>
        <p:spPr>
          <a:xfrm>
            <a:off x="10744200" y="6356350"/>
            <a:ext cx="1447800" cy="501650"/>
          </a:xfrm>
        </p:spPr>
        <p:txBody>
          <a:bodyPr/>
          <a:lstStyle>
            <a:lvl1pPr algn="ctr">
              <a:defRPr b="1">
                <a:solidFill>
                  <a:schemeClr val="bg1"/>
                </a:solidFill>
              </a:defRPr>
            </a:lvl1pPr>
          </a:lstStyle>
          <a:p>
            <a:fld id="{8E9F0703-53D6-4E52-9BF2-0FD941F4ADDB}" type="slidenum">
              <a:rPr lang="ru-RU" smtClean="0"/>
              <a:pPr/>
              <a:t>‹#›</a:t>
            </a:fld>
            <a:endParaRPr lang="ru-RU" dirty="0"/>
          </a:p>
        </p:txBody>
      </p:sp>
    </p:spTree>
    <p:extLst>
      <p:ext uri="{BB962C8B-B14F-4D97-AF65-F5344CB8AC3E}">
        <p14:creationId xmlns:p14="http://schemas.microsoft.com/office/powerpoint/2010/main" val="205250500"/>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ru-RU" smtClean="0"/>
              <a:t>20.04.211019</a:t>
            </a:r>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9F0703-53D6-4E52-9BF2-0FD941F4ADDB}" type="slidenum">
              <a:rPr lang="ru-RU" smtClean="0"/>
              <a:t>‹#›</a:t>
            </a:fld>
            <a:endParaRPr lang="ru-RU"/>
          </a:p>
        </p:txBody>
      </p:sp>
    </p:spTree>
    <p:extLst>
      <p:ext uri="{BB962C8B-B14F-4D97-AF65-F5344CB8AC3E}">
        <p14:creationId xmlns:p14="http://schemas.microsoft.com/office/powerpoint/2010/main" val="3362678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18" Type="http://schemas.openxmlformats.org/officeDocument/2006/relationships/image" Target="../media/image29.png"/><Relationship Id="rId3" Type="http://schemas.openxmlformats.org/officeDocument/2006/relationships/image" Target="../media/image14.png"/><Relationship Id="rId21" Type="http://schemas.openxmlformats.org/officeDocument/2006/relationships/image" Target="../media/image32.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notesSlide" Target="../notesSlides/notesSlide19.xml"/><Relationship Id="rId16" Type="http://schemas.openxmlformats.org/officeDocument/2006/relationships/image" Target="../media/image27.png"/><Relationship Id="rId20" Type="http://schemas.openxmlformats.org/officeDocument/2006/relationships/image" Target="../media/image31.png"/><Relationship Id="rId1" Type="http://schemas.openxmlformats.org/officeDocument/2006/relationships/slideLayout" Target="../slideLayouts/slideLayout3.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23" Type="http://schemas.openxmlformats.org/officeDocument/2006/relationships/image" Target="../media/image34.png"/><Relationship Id="rId10" Type="http://schemas.openxmlformats.org/officeDocument/2006/relationships/image" Target="../media/image21.png"/><Relationship Id="rId19" Type="http://schemas.openxmlformats.org/officeDocument/2006/relationships/image" Target="../media/image30.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 Id="rId22"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3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00.png"/><Relationship Id="rId7" Type="http://schemas.openxmlformats.org/officeDocument/2006/relationships/image" Target="../media/image350.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image" Target="../media/image120.png"/><Relationship Id="rId4" Type="http://schemas.openxmlformats.org/officeDocument/2006/relationships/image" Target="../media/image110.png"/></Relationships>
</file>

<file path=ppt/slides/_rels/slide3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70.png"/><Relationship Id="rId7" Type="http://schemas.openxmlformats.org/officeDocument/2006/relationships/image" Target="../media/image350.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image" Target="../media/image120.png"/><Relationship Id="rId4" Type="http://schemas.openxmlformats.org/officeDocument/2006/relationships/image" Target="../media/image110.png"/><Relationship Id="rId9" Type="http://schemas.openxmlformats.org/officeDocument/2006/relationships/image" Target="../media/image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7.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9.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61950" y="1923803"/>
            <a:ext cx="7810500" cy="1586160"/>
          </a:xfrm>
        </p:spPr>
        <p:txBody>
          <a:bodyPr>
            <a:normAutofit fontScale="90000"/>
          </a:bodyPr>
          <a:lstStyle/>
          <a:p>
            <a:r>
              <a:rPr lang="ru-RU" dirty="0" smtClean="0"/>
              <a:t>Следует уточнить точную формулировку темы</a:t>
            </a:r>
            <a:endParaRPr lang="ru-RU" dirty="0"/>
          </a:p>
        </p:txBody>
      </p:sp>
      <p:sp>
        <p:nvSpPr>
          <p:cNvPr id="7" name="Подзаголовок 6"/>
          <p:cNvSpPr>
            <a:spLocks noGrp="1"/>
          </p:cNvSpPr>
          <p:nvPr>
            <p:ph type="subTitle" idx="1"/>
          </p:nvPr>
        </p:nvSpPr>
        <p:spPr>
          <a:xfrm>
            <a:off x="361950" y="3602038"/>
            <a:ext cx="7810500" cy="979487"/>
          </a:xfrm>
        </p:spPr>
        <p:txBody>
          <a:bodyPr>
            <a:normAutofit/>
          </a:bodyPr>
          <a:lstStyle/>
          <a:p>
            <a:pPr algn="r"/>
            <a:r>
              <a:rPr lang="ru-RU" sz="2000" dirty="0" smtClean="0"/>
              <a:t>Выполнил: </a:t>
            </a:r>
            <a:r>
              <a:rPr lang="ru-RU" sz="2000" dirty="0" smtClean="0"/>
              <a:t>Магистрант группы ЭВМ-2н</a:t>
            </a:r>
            <a:r>
              <a:rPr lang="ru-RU" sz="2000" dirty="0" smtClean="0"/>
              <a:t> </a:t>
            </a:r>
            <a:r>
              <a:rPr lang="ru-RU" sz="2000" dirty="0" smtClean="0"/>
              <a:t>Марков Алексей Евгеньевич</a:t>
            </a:r>
          </a:p>
          <a:p>
            <a:pPr algn="r"/>
            <a:r>
              <a:rPr lang="ru-RU" sz="2000" dirty="0" smtClean="0"/>
              <a:t>Руководитель: Горобцов Александр Сергеевич</a:t>
            </a:r>
            <a:endParaRPr lang="ru-RU" sz="2000" dirty="0"/>
          </a:p>
        </p:txBody>
      </p:sp>
      <p:sp>
        <p:nvSpPr>
          <p:cNvPr id="8" name="Подзаголовок 6"/>
          <p:cNvSpPr txBox="1">
            <a:spLocks/>
          </p:cNvSpPr>
          <p:nvPr/>
        </p:nvSpPr>
        <p:spPr>
          <a:xfrm>
            <a:off x="361950" y="6067425"/>
            <a:ext cx="7810500" cy="5238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ru-RU" sz="2000" dirty="0" smtClean="0"/>
              <a:t>Волгоградский Государственный Технический Университет</a:t>
            </a:r>
            <a:endParaRPr lang="ru-RU" sz="2000" dirty="0"/>
          </a:p>
        </p:txBody>
      </p:sp>
    </p:spTree>
    <p:extLst>
      <p:ext uri="{BB962C8B-B14F-4D97-AF65-F5344CB8AC3E}">
        <p14:creationId xmlns:p14="http://schemas.microsoft.com/office/powerpoint/2010/main" val="676058883"/>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Общая структура системы управления</a:t>
            </a:r>
            <a:endParaRPr lang="ru-RU" dirty="0"/>
          </a:p>
        </p:txBody>
      </p:sp>
      <p:sp>
        <p:nvSpPr>
          <p:cNvPr id="4" name="Дата 3"/>
          <p:cNvSpPr>
            <a:spLocks noGrp="1"/>
          </p:cNvSpPr>
          <p:nvPr>
            <p:ph type="dt" sz="half" idx="10"/>
          </p:nvPr>
        </p:nvSpPr>
        <p:spPr/>
        <p:txBody>
          <a:bodyPr/>
          <a:lstStyle/>
          <a:p>
            <a:r>
              <a:rPr lang="ru-RU" dirty="0" smtClean="0"/>
              <a:t>20.04.211019</a:t>
            </a:r>
            <a:endParaRPr lang="ru-RU" dirty="0"/>
          </a:p>
        </p:txBody>
      </p:sp>
      <p:sp>
        <p:nvSpPr>
          <p:cNvPr id="5" name="Номер слайда 4"/>
          <p:cNvSpPr>
            <a:spLocks noGrp="1"/>
          </p:cNvSpPr>
          <p:nvPr>
            <p:ph type="sldNum" sz="quarter" idx="12"/>
          </p:nvPr>
        </p:nvSpPr>
        <p:spPr/>
        <p:txBody>
          <a:bodyPr/>
          <a:lstStyle/>
          <a:p>
            <a:fld id="{8E9F0703-53D6-4E52-9BF2-0FD941F4ADDB}" type="slidenum">
              <a:rPr lang="ru-RU" smtClean="0"/>
              <a:pPr/>
              <a:t>10</a:t>
            </a:fld>
            <a:endParaRPr lang="ru-RU" dirty="0"/>
          </a:p>
        </p:txBody>
      </p:sp>
      <p:grpSp>
        <p:nvGrpSpPr>
          <p:cNvPr id="17" name="Группа 16"/>
          <p:cNvGrpSpPr/>
          <p:nvPr/>
        </p:nvGrpSpPr>
        <p:grpSpPr>
          <a:xfrm>
            <a:off x="2353972" y="1275216"/>
            <a:ext cx="2369820" cy="4168140"/>
            <a:chOff x="1411605" y="1722120"/>
            <a:chExt cx="2369820" cy="4168140"/>
          </a:xfrm>
        </p:grpSpPr>
        <p:sp>
          <p:nvSpPr>
            <p:cNvPr id="8" name="Скругленный прямоугольник 7"/>
            <p:cNvSpPr/>
            <p:nvPr/>
          </p:nvSpPr>
          <p:spPr>
            <a:xfrm>
              <a:off x="1411605" y="1722120"/>
              <a:ext cx="2369820" cy="4168140"/>
            </a:xfrm>
            <a:prstGeom prst="roundRect">
              <a:avLst>
                <a:gd name="adj" fmla="val 2902"/>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Скругленный прямоугольник 9"/>
            <p:cNvSpPr/>
            <p:nvPr/>
          </p:nvSpPr>
          <p:spPr>
            <a:xfrm>
              <a:off x="1524000" y="2337375"/>
              <a:ext cx="2156460" cy="800100"/>
            </a:xfrm>
            <a:prstGeom prst="roundRect">
              <a:avLst>
                <a:gd name="adj" fmla="val 5477"/>
              </a:avLst>
            </a:prstGeom>
            <a:solidFill>
              <a:srgbClr val="3498D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Детектирование и отслеживание объектов</a:t>
              </a:r>
              <a:endParaRPr lang="ru-RU" sz="1600" dirty="0"/>
            </a:p>
          </p:txBody>
        </p:sp>
        <p:sp>
          <p:nvSpPr>
            <p:cNvPr id="11" name="Скругленный прямоугольник 10"/>
            <p:cNvSpPr/>
            <p:nvPr/>
          </p:nvSpPr>
          <p:spPr>
            <a:xfrm>
              <a:off x="1518285" y="4655820"/>
              <a:ext cx="2156460" cy="302835"/>
            </a:xfrm>
            <a:prstGeom prst="roundRect">
              <a:avLst>
                <a:gd name="adj" fmla="val 4540"/>
              </a:avLst>
            </a:prstGeom>
            <a:solidFill>
              <a:srgbClr val="3498DB"/>
            </a:solidFill>
            <a:ln>
              <a:solidFill>
                <a:srgbClr val="2980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Сегментация дороги</a:t>
              </a:r>
              <a:endParaRPr lang="ru-RU" sz="1600" dirty="0"/>
            </a:p>
          </p:txBody>
        </p:sp>
        <p:sp>
          <p:nvSpPr>
            <p:cNvPr id="12" name="Скругленный прямоугольник 11"/>
            <p:cNvSpPr/>
            <p:nvPr/>
          </p:nvSpPr>
          <p:spPr>
            <a:xfrm>
              <a:off x="1518285" y="3230880"/>
              <a:ext cx="2156460" cy="729555"/>
            </a:xfrm>
            <a:prstGeom prst="roundRect">
              <a:avLst>
                <a:gd name="adj" fmla="val 6548"/>
              </a:avLst>
            </a:prstGeom>
            <a:solidFill>
              <a:srgbClr val="3498DB"/>
            </a:solidFill>
            <a:ln>
              <a:solidFill>
                <a:srgbClr val="2980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Детектирование дорожных знаков, светофоров</a:t>
              </a:r>
              <a:endParaRPr lang="ru-RU" sz="1600" dirty="0"/>
            </a:p>
          </p:txBody>
        </p:sp>
        <p:sp>
          <p:nvSpPr>
            <p:cNvPr id="13" name="Скругленный прямоугольник 12"/>
            <p:cNvSpPr/>
            <p:nvPr/>
          </p:nvSpPr>
          <p:spPr>
            <a:xfrm>
              <a:off x="1518285" y="4053840"/>
              <a:ext cx="2156460" cy="508575"/>
            </a:xfrm>
            <a:prstGeom prst="roundRect">
              <a:avLst>
                <a:gd name="adj" fmla="val 6511"/>
              </a:avLst>
            </a:prstGeom>
            <a:solidFill>
              <a:srgbClr val="3498DB"/>
            </a:solidFill>
            <a:ln>
              <a:solidFill>
                <a:srgbClr val="2980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Детектирование разметки</a:t>
              </a:r>
              <a:endParaRPr lang="ru-RU" sz="1600" dirty="0"/>
            </a:p>
          </p:txBody>
        </p:sp>
        <p:sp>
          <p:nvSpPr>
            <p:cNvPr id="14" name="TextBox 13"/>
            <p:cNvSpPr txBox="1"/>
            <p:nvPr/>
          </p:nvSpPr>
          <p:spPr>
            <a:xfrm>
              <a:off x="1411605" y="1729740"/>
              <a:ext cx="2369820" cy="584775"/>
            </a:xfrm>
            <a:prstGeom prst="rect">
              <a:avLst/>
            </a:prstGeom>
            <a:noFill/>
          </p:spPr>
          <p:txBody>
            <a:bodyPr wrap="square" rtlCol="0">
              <a:spAutoFit/>
            </a:bodyPr>
            <a:lstStyle/>
            <a:p>
              <a:pPr algn="ctr"/>
              <a:r>
                <a:rPr lang="ru-RU" sz="1600" dirty="0" smtClean="0"/>
                <a:t>Система </a:t>
              </a:r>
              <a:r>
                <a:rPr lang="ru-RU" sz="1600" dirty="0" smtClean="0">
                  <a:solidFill>
                    <a:srgbClr val="FF0000"/>
                  </a:solidFill>
                </a:rPr>
                <a:t>восприятия</a:t>
              </a:r>
            </a:p>
            <a:p>
              <a:pPr algn="ctr"/>
              <a:r>
                <a:rPr lang="en-US" sz="1600" dirty="0" smtClean="0">
                  <a:solidFill>
                    <a:srgbClr val="FF0000"/>
                  </a:solidFill>
                </a:rPr>
                <a:t>FIXME</a:t>
              </a:r>
              <a:endParaRPr lang="ru-RU" sz="1600" dirty="0">
                <a:solidFill>
                  <a:srgbClr val="FF0000"/>
                </a:solidFill>
              </a:endParaRPr>
            </a:p>
          </p:txBody>
        </p:sp>
        <p:sp>
          <p:nvSpPr>
            <p:cNvPr id="15" name="Скругленный прямоугольник 14"/>
            <p:cNvSpPr/>
            <p:nvPr/>
          </p:nvSpPr>
          <p:spPr>
            <a:xfrm>
              <a:off x="1518285" y="5052060"/>
              <a:ext cx="2156460" cy="302835"/>
            </a:xfrm>
            <a:prstGeom prst="roundRect">
              <a:avLst>
                <a:gd name="adj" fmla="val 6511"/>
              </a:avLst>
            </a:prstGeom>
            <a:solidFill>
              <a:srgbClr val="3498DB"/>
            </a:solidFill>
            <a:ln>
              <a:solidFill>
                <a:srgbClr val="2980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SLAM</a:t>
              </a:r>
              <a:endParaRPr lang="ru-RU" sz="1600" dirty="0"/>
            </a:p>
          </p:txBody>
        </p:sp>
        <p:sp>
          <p:nvSpPr>
            <p:cNvPr id="16" name="Скругленный прямоугольник 15"/>
            <p:cNvSpPr/>
            <p:nvPr/>
          </p:nvSpPr>
          <p:spPr>
            <a:xfrm>
              <a:off x="1518285" y="5448300"/>
              <a:ext cx="2156460" cy="302835"/>
            </a:xfrm>
            <a:prstGeom prst="roundRect">
              <a:avLst>
                <a:gd name="adj" fmla="val 6511"/>
              </a:avLst>
            </a:prstGeom>
            <a:solidFill>
              <a:srgbClr val="3498DB"/>
            </a:solidFill>
            <a:ln>
              <a:solidFill>
                <a:srgbClr val="2980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t>
              </a:r>
              <a:endParaRPr lang="ru-RU" sz="1600" dirty="0"/>
            </a:p>
          </p:txBody>
        </p:sp>
      </p:grpSp>
      <p:sp>
        <p:nvSpPr>
          <p:cNvPr id="23" name="Стрелка вправо 22"/>
          <p:cNvSpPr/>
          <p:nvPr/>
        </p:nvSpPr>
        <p:spPr>
          <a:xfrm>
            <a:off x="4830472" y="3368840"/>
            <a:ext cx="518160" cy="335280"/>
          </a:xfrm>
          <a:prstGeom prst="rightArrow">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65" name="Группа 64"/>
          <p:cNvGrpSpPr/>
          <p:nvPr/>
        </p:nvGrpSpPr>
        <p:grpSpPr>
          <a:xfrm>
            <a:off x="5447966" y="2983283"/>
            <a:ext cx="1275010" cy="1098910"/>
            <a:chOff x="3937909" y="3651262"/>
            <a:chExt cx="1275010" cy="1098910"/>
          </a:xfrm>
        </p:grpSpPr>
        <p:sp>
          <p:nvSpPr>
            <p:cNvPr id="20" name="Скругленный прямоугольник 19"/>
            <p:cNvSpPr/>
            <p:nvPr/>
          </p:nvSpPr>
          <p:spPr>
            <a:xfrm>
              <a:off x="3937909" y="3651262"/>
              <a:ext cx="1275010" cy="516111"/>
            </a:xfrm>
            <a:prstGeom prst="roundRect">
              <a:avLst>
                <a:gd name="adj" fmla="val 6548"/>
              </a:avLst>
            </a:prstGeom>
            <a:solidFill>
              <a:schemeClr val="accent4">
                <a:lumMod val="20000"/>
                <a:lumOff val="80000"/>
              </a:schemeClr>
            </a:solidFill>
            <a:ln>
              <a:solidFill>
                <a:srgbClr val="F39C0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i="1" dirty="0" smtClean="0">
                  <a:solidFill>
                    <a:schemeClr val="tx1"/>
                  </a:solidFill>
                </a:rPr>
                <a:t>Карта</a:t>
              </a:r>
              <a:endParaRPr lang="ru-RU" sz="1600" i="1" dirty="0">
                <a:solidFill>
                  <a:schemeClr val="tx1"/>
                </a:solidFill>
              </a:endParaRPr>
            </a:p>
          </p:txBody>
        </p:sp>
        <p:sp>
          <p:nvSpPr>
            <p:cNvPr id="45" name="Скругленный прямоугольник 44"/>
            <p:cNvSpPr/>
            <p:nvPr/>
          </p:nvSpPr>
          <p:spPr>
            <a:xfrm>
              <a:off x="3937909" y="4234061"/>
              <a:ext cx="1275010" cy="516111"/>
            </a:xfrm>
            <a:prstGeom prst="roundRect">
              <a:avLst>
                <a:gd name="adj" fmla="val 6548"/>
              </a:avLst>
            </a:prstGeom>
            <a:solidFill>
              <a:schemeClr val="accent4">
                <a:lumMod val="20000"/>
                <a:lumOff val="80000"/>
              </a:schemeClr>
            </a:solidFill>
            <a:ln>
              <a:solidFill>
                <a:srgbClr val="F39C0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i="1" dirty="0" smtClean="0">
                  <a:solidFill>
                    <a:schemeClr val="tx1"/>
                  </a:solidFill>
                </a:rPr>
                <a:t>Состояние</a:t>
              </a:r>
              <a:endParaRPr lang="ru-RU" sz="1600" i="1" dirty="0">
                <a:solidFill>
                  <a:schemeClr val="tx1"/>
                </a:solidFill>
              </a:endParaRPr>
            </a:p>
          </p:txBody>
        </p:sp>
      </p:grpSp>
      <p:grpSp>
        <p:nvGrpSpPr>
          <p:cNvPr id="64" name="Группа 63"/>
          <p:cNvGrpSpPr/>
          <p:nvPr/>
        </p:nvGrpSpPr>
        <p:grpSpPr>
          <a:xfrm>
            <a:off x="5447965" y="1275216"/>
            <a:ext cx="1275011" cy="1098910"/>
            <a:chOff x="3937909" y="2485664"/>
            <a:chExt cx="1275011" cy="1098910"/>
          </a:xfrm>
        </p:grpSpPr>
        <p:sp>
          <p:nvSpPr>
            <p:cNvPr id="47" name="Скругленный прямоугольник 46"/>
            <p:cNvSpPr/>
            <p:nvPr/>
          </p:nvSpPr>
          <p:spPr>
            <a:xfrm>
              <a:off x="3937909" y="2485664"/>
              <a:ext cx="1275010" cy="516111"/>
            </a:xfrm>
            <a:prstGeom prst="roundRect">
              <a:avLst>
                <a:gd name="adj" fmla="val 6548"/>
              </a:avLst>
            </a:prstGeom>
            <a:solidFill>
              <a:schemeClr val="accent6">
                <a:lumMod val="40000"/>
                <a:lumOff val="60000"/>
              </a:schemeClr>
            </a:solid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i="1" dirty="0" smtClean="0">
                  <a:solidFill>
                    <a:schemeClr val="tx1"/>
                  </a:solidFill>
                </a:rPr>
                <a:t>Цель</a:t>
              </a:r>
              <a:endParaRPr lang="ru-RU" sz="1600" i="1" dirty="0">
                <a:solidFill>
                  <a:schemeClr val="tx1"/>
                </a:solidFill>
              </a:endParaRPr>
            </a:p>
          </p:txBody>
        </p:sp>
        <p:sp>
          <p:nvSpPr>
            <p:cNvPr id="48" name="Скругленный прямоугольник 47"/>
            <p:cNvSpPr/>
            <p:nvPr/>
          </p:nvSpPr>
          <p:spPr>
            <a:xfrm>
              <a:off x="3937909" y="3068463"/>
              <a:ext cx="1275011" cy="516111"/>
            </a:xfrm>
            <a:prstGeom prst="roundRect">
              <a:avLst>
                <a:gd name="adj" fmla="val 6548"/>
              </a:avLst>
            </a:prstGeom>
            <a:solidFill>
              <a:schemeClr val="accent6">
                <a:lumMod val="40000"/>
                <a:lumOff val="60000"/>
              </a:schemeClr>
            </a:solid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i="1" dirty="0" smtClean="0">
                  <a:solidFill>
                    <a:schemeClr val="tx1"/>
                  </a:solidFill>
                </a:rPr>
                <a:t>Глобальная карта</a:t>
              </a:r>
              <a:endParaRPr lang="ru-RU" sz="1600" i="1" dirty="0">
                <a:solidFill>
                  <a:schemeClr val="tx1"/>
                </a:solidFill>
              </a:endParaRPr>
            </a:p>
          </p:txBody>
        </p:sp>
      </p:grpSp>
      <p:grpSp>
        <p:nvGrpSpPr>
          <p:cNvPr id="61" name="Группа 60"/>
          <p:cNvGrpSpPr/>
          <p:nvPr/>
        </p:nvGrpSpPr>
        <p:grpSpPr>
          <a:xfrm>
            <a:off x="7442194" y="1282836"/>
            <a:ext cx="1947633" cy="4464207"/>
            <a:chOff x="6444453" y="961233"/>
            <a:chExt cx="1947633" cy="4464207"/>
          </a:xfrm>
        </p:grpSpPr>
        <p:sp>
          <p:nvSpPr>
            <p:cNvPr id="59" name="Скругленный прямоугольник 58"/>
            <p:cNvSpPr/>
            <p:nvPr/>
          </p:nvSpPr>
          <p:spPr>
            <a:xfrm>
              <a:off x="6444453" y="961287"/>
              <a:ext cx="1947633" cy="4464153"/>
            </a:xfrm>
            <a:prstGeom prst="roundRect">
              <a:avLst>
                <a:gd name="adj" fmla="val 2902"/>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Скругленный прямоугольник 6"/>
            <p:cNvSpPr/>
            <p:nvPr/>
          </p:nvSpPr>
          <p:spPr>
            <a:xfrm>
              <a:off x="6549502" y="1553249"/>
              <a:ext cx="1744980" cy="527136"/>
            </a:xfrm>
            <a:prstGeom prst="roundRect">
              <a:avLst>
                <a:gd name="adj" fmla="val 4792"/>
              </a:avLst>
            </a:prstGeom>
            <a:solidFill>
              <a:srgbClr val="3498DB"/>
            </a:solidFill>
            <a:ln>
              <a:solidFill>
                <a:srgbClr val="2980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Глобальный планировщик</a:t>
              </a:r>
              <a:endParaRPr lang="ru-RU" sz="1600" dirty="0"/>
            </a:p>
          </p:txBody>
        </p:sp>
        <p:sp>
          <p:nvSpPr>
            <p:cNvPr id="25" name="Скругленный прямоугольник 24"/>
            <p:cNvSpPr/>
            <p:nvPr/>
          </p:nvSpPr>
          <p:spPr>
            <a:xfrm>
              <a:off x="6549502" y="2133498"/>
              <a:ext cx="1744980" cy="273989"/>
            </a:xfrm>
            <a:prstGeom prst="roundRect">
              <a:avLst>
                <a:gd name="adj" fmla="val 6548"/>
              </a:avLst>
            </a:prstGeom>
            <a:solidFill>
              <a:schemeClr val="accent4">
                <a:lumMod val="20000"/>
                <a:lumOff val="80000"/>
              </a:schemeClr>
            </a:solidFill>
            <a:ln>
              <a:solidFill>
                <a:srgbClr val="F39C0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i="1" dirty="0" smtClean="0">
                  <a:solidFill>
                    <a:schemeClr val="tx1"/>
                  </a:solidFill>
                </a:rPr>
                <a:t>Глобальный путь</a:t>
              </a:r>
              <a:endParaRPr lang="ru-RU" sz="1600" i="1" dirty="0">
                <a:solidFill>
                  <a:schemeClr val="tx1"/>
                </a:solidFill>
              </a:endParaRPr>
            </a:p>
          </p:txBody>
        </p:sp>
        <p:sp>
          <p:nvSpPr>
            <p:cNvPr id="31" name="Скругленный прямоугольник 30"/>
            <p:cNvSpPr/>
            <p:nvPr/>
          </p:nvSpPr>
          <p:spPr>
            <a:xfrm>
              <a:off x="6549502" y="3040849"/>
              <a:ext cx="1744980" cy="273989"/>
            </a:xfrm>
            <a:prstGeom prst="roundRect">
              <a:avLst>
                <a:gd name="adj" fmla="val 6548"/>
              </a:avLst>
            </a:prstGeom>
            <a:solidFill>
              <a:schemeClr val="accent4">
                <a:lumMod val="20000"/>
                <a:lumOff val="80000"/>
              </a:schemeClr>
            </a:solidFill>
            <a:ln>
              <a:solidFill>
                <a:srgbClr val="F39C0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i="1" dirty="0" smtClean="0">
                  <a:solidFill>
                    <a:schemeClr val="tx1"/>
                  </a:solidFill>
                </a:rPr>
                <a:t>Локальная цель</a:t>
              </a:r>
              <a:endParaRPr lang="ru-RU" sz="1600" i="1" dirty="0">
                <a:solidFill>
                  <a:schemeClr val="tx1"/>
                </a:solidFill>
              </a:endParaRPr>
            </a:p>
          </p:txBody>
        </p:sp>
        <p:sp>
          <p:nvSpPr>
            <p:cNvPr id="33" name="Скругленный прямоугольник 32"/>
            <p:cNvSpPr/>
            <p:nvPr/>
          </p:nvSpPr>
          <p:spPr>
            <a:xfrm>
              <a:off x="6549502" y="3362699"/>
              <a:ext cx="1744980" cy="525703"/>
            </a:xfrm>
            <a:prstGeom prst="roundRect">
              <a:avLst>
                <a:gd name="adj" fmla="val 4792"/>
              </a:avLst>
            </a:prstGeom>
            <a:solidFill>
              <a:srgbClr val="3498DB"/>
            </a:solidFill>
            <a:ln>
              <a:solidFill>
                <a:srgbClr val="2980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Локальный планировщик</a:t>
              </a:r>
              <a:endParaRPr lang="ru-RU" sz="1600" dirty="0"/>
            </a:p>
          </p:txBody>
        </p:sp>
        <p:sp>
          <p:nvSpPr>
            <p:cNvPr id="35" name="Скругленный прямоугольник 34"/>
            <p:cNvSpPr/>
            <p:nvPr/>
          </p:nvSpPr>
          <p:spPr>
            <a:xfrm>
              <a:off x="6549502" y="3936058"/>
              <a:ext cx="1744980" cy="273989"/>
            </a:xfrm>
            <a:prstGeom prst="roundRect">
              <a:avLst>
                <a:gd name="adj" fmla="val 6548"/>
              </a:avLst>
            </a:prstGeom>
            <a:solidFill>
              <a:schemeClr val="accent4">
                <a:lumMod val="20000"/>
                <a:lumOff val="80000"/>
              </a:schemeClr>
            </a:solidFill>
            <a:ln>
              <a:solidFill>
                <a:srgbClr val="F39C0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i="1" dirty="0" smtClean="0">
                  <a:solidFill>
                    <a:schemeClr val="tx1"/>
                  </a:solidFill>
                </a:rPr>
                <a:t>Траектория</a:t>
              </a:r>
              <a:endParaRPr lang="ru-RU" sz="1600" i="1" dirty="0">
                <a:solidFill>
                  <a:schemeClr val="tx1"/>
                </a:solidFill>
              </a:endParaRPr>
            </a:p>
          </p:txBody>
        </p:sp>
        <p:sp>
          <p:nvSpPr>
            <p:cNvPr id="37" name="Скругленный прямоугольник 36"/>
            <p:cNvSpPr/>
            <p:nvPr/>
          </p:nvSpPr>
          <p:spPr>
            <a:xfrm>
              <a:off x="6549502" y="2460600"/>
              <a:ext cx="1744980" cy="527136"/>
            </a:xfrm>
            <a:prstGeom prst="roundRect">
              <a:avLst>
                <a:gd name="adj" fmla="val 4792"/>
              </a:avLst>
            </a:prstGeom>
            <a:solidFill>
              <a:srgbClr val="3498DB"/>
            </a:solidFill>
            <a:ln>
              <a:solidFill>
                <a:srgbClr val="2980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Планирование поведения</a:t>
              </a:r>
              <a:endParaRPr lang="ru-RU" sz="1600" dirty="0"/>
            </a:p>
          </p:txBody>
        </p:sp>
        <p:sp>
          <p:nvSpPr>
            <p:cNvPr id="41" name="Скругленный прямоугольник 40"/>
            <p:cNvSpPr/>
            <p:nvPr/>
          </p:nvSpPr>
          <p:spPr>
            <a:xfrm>
              <a:off x="6549502" y="4257703"/>
              <a:ext cx="1744980" cy="525703"/>
            </a:xfrm>
            <a:prstGeom prst="roundRect">
              <a:avLst>
                <a:gd name="adj" fmla="val 4792"/>
              </a:avLst>
            </a:prstGeom>
            <a:solidFill>
              <a:srgbClr val="3498DB"/>
            </a:solidFill>
            <a:ln>
              <a:solidFill>
                <a:srgbClr val="2980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Регулятор с обратной связью</a:t>
              </a:r>
              <a:endParaRPr lang="ru-RU" sz="1600" dirty="0"/>
            </a:p>
          </p:txBody>
        </p:sp>
        <p:sp>
          <p:nvSpPr>
            <p:cNvPr id="44" name="Скругленный прямоугольник 43"/>
            <p:cNvSpPr/>
            <p:nvPr/>
          </p:nvSpPr>
          <p:spPr>
            <a:xfrm>
              <a:off x="6549502" y="4833689"/>
              <a:ext cx="1744980" cy="467221"/>
            </a:xfrm>
            <a:prstGeom prst="roundRect">
              <a:avLst>
                <a:gd name="adj" fmla="val 6548"/>
              </a:avLst>
            </a:prstGeom>
            <a:solidFill>
              <a:schemeClr val="accent4">
                <a:lumMod val="20000"/>
                <a:lumOff val="80000"/>
              </a:schemeClr>
            </a:solidFill>
            <a:ln>
              <a:solidFill>
                <a:srgbClr val="F39C0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i="1" dirty="0" smtClean="0">
                  <a:solidFill>
                    <a:schemeClr val="tx1"/>
                  </a:solidFill>
                </a:rPr>
                <a:t>Сигналы управления</a:t>
              </a:r>
              <a:endParaRPr lang="ru-RU" sz="1600" i="1" dirty="0">
                <a:solidFill>
                  <a:schemeClr val="tx1"/>
                </a:solidFill>
              </a:endParaRPr>
            </a:p>
          </p:txBody>
        </p:sp>
        <p:sp>
          <p:nvSpPr>
            <p:cNvPr id="60" name="TextBox 59"/>
            <p:cNvSpPr txBox="1"/>
            <p:nvPr/>
          </p:nvSpPr>
          <p:spPr>
            <a:xfrm>
              <a:off x="6444454" y="961233"/>
              <a:ext cx="1947632" cy="584775"/>
            </a:xfrm>
            <a:prstGeom prst="rect">
              <a:avLst/>
            </a:prstGeom>
            <a:noFill/>
          </p:spPr>
          <p:txBody>
            <a:bodyPr wrap="square" rtlCol="0">
              <a:spAutoFit/>
            </a:bodyPr>
            <a:lstStyle/>
            <a:p>
              <a:pPr algn="ctr"/>
              <a:r>
                <a:rPr lang="ru-RU" sz="1600" dirty="0" smtClean="0"/>
                <a:t>Планирование движения</a:t>
              </a:r>
              <a:endParaRPr lang="ru-RU" sz="1600" dirty="0"/>
            </a:p>
          </p:txBody>
        </p:sp>
      </p:grpSp>
      <p:sp>
        <p:nvSpPr>
          <p:cNvPr id="66" name="Стрелка вправо 65"/>
          <p:cNvSpPr/>
          <p:nvPr/>
        </p:nvSpPr>
        <p:spPr>
          <a:xfrm>
            <a:off x="6822133" y="3368840"/>
            <a:ext cx="518160" cy="335280"/>
          </a:xfrm>
          <a:prstGeom prst="rightArrow">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7" name="Стрелка вправо 66"/>
          <p:cNvSpPr/>
          <p:nvPr/>
        </p:nvSpPr>
        <p:spPr>
          <a:xfrm>
            <a:off x="6817354" y="1621983"/>
            <a:ext cx="518160" cy="335280"/>
          </a:xfrm>
          <a:prstGeom prst="rightArrow">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8" name="Скругленный прямоугольник 67"/>
          <p:cNvSpPr/>
          <p:nvPr/>
        </p:nvSpPr>
        <p:spPr>
          <a:xfrm>
            <a:off x="10104489" y="5155291"/>
            <a:ext cx="1183098" cy="467222"/>
          </a:xfrm>
          <a:prstGeom prst="roundRect">
            <a:avLst>
              <a:gd name="adj" fmla="val 4792"/>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err="1" smtClean="0">
                <a:solidFill>
                  <a:schemeClr val="tx1"/>
                </a:solidFill>
              </a:rPr>
              <a:t>Актуаторы</a:t>
            </a:r>
            <a:endParaRPr lang="ru-RU" sz="1600" dirty="0">
              <a:solidFill>
                <a:schemeClr val="tx1"/>
              </a:solidFill>
            </a:endParaRPr>
          </a:p>
        </p:txBody>
      </p:sp>
      <p:sp>
        <p:nvSpPr>
          <p:cNvPr id="69" name="Стрелка вправо 68"/>
          <p:cNvSpPr/>
          <p:nvPr/>
        </p:nvSpPr>
        <p:spPr>
          <a:xfrm>
            <a:off x="9488078" y="5221262"/>
            <a:ext cx="518160" cy="335280"/>
          </a:xfrm>
          <a:prstGeom prst="rightArrow">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0" name="Скругленный прямоугольник 69"/>
          <p:cNvSpPr/>
          <p:nvPr/>
        </p:nvSpPr>
        <p:spPr>
          <a:xfrm>
            <a:off x="434124" y="3169219"/>
            <a:ext cx="1183098" cy="467222"/>
          </a:xfrm>
          <a:prstGeom prst="roundRect">
            <a:avLst>
              <a:gd name="adj" fmla="val 4792"/>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Датчики</a:t>
            </a:r>
            <a:endParaRPr lang="ru-RU" sz="1600" dirty="0">
              <a:solidFill>
                <a:schemeClr val="tx1"/>
              </a:solidFill>
            </a:endParaRPr>
          </a:p>
        </p:txBody>
      </p:sp>
      <p:sp>
        <p:nvSpPr>
          <p:cNvPr id="71" name="Стрелка вправо 70"/>
          <p:cNvSpPr/>
          <p:nvPr/>
        </p:nvSpPr>
        <p:spPr>
          <a:xfrm>
            <a:off x="1729132" y="3218805"/>
            <a:ext cx="518160" cy="335280"/>
          </a:xfrm>
          <a:prstGeom prst="rightArrow">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333208925"/>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Общая структура системы управления</a:t>
            </a:r>
          </a:p>
        </p:txBody>
      </p:sp>
      <p:sp>
        <p:nvSpPr>
          <p:cNvPr id="4" name="Дата 3"/>
          <p:cNvSpPr>
            <a:spLocks noGrp="1"/>
          </p:cNvSpPr>
          <p:nvPr>
            <p:ph type="dt" sz="half" idx="10"/>
          </p:nvPr>
        </p:nvSpPr>
        <p:spPr/>
        <p:txBody>
          <a:bodyPr/>
          <a:lstStyle/>
          <a:p>
            <a:r>
              <a:rPr lang="ru-RU" smtClean="0"/>
              <a:t>20.04.211019</a:t>
            </a:r>
            <a:endParaRPr lang="ru-RU" dirty="0"/>
          </a:p>
        </p:txBody>
      </p:sp>
      <p:sp>
        <p:nvSpPr>
          <p:cNvPr id="5" name="Номер слайда 4"/>
          <p:cNvSpPr>
            <a:spLocks noGrp="1"/>
          </p:cNvSpPr>
          <p:nvPr>
            <p:ph type="sldNum" sz="quarter" idx="12"/>
          </p:nvPr>
        </p:nvSpPr>
        <p:spPr/>
        <p:txBody>
          <a:bodyPr/>
          <a:lstStyle/>
          <a:p>
            <a:fld id="{8E9F0703-53D6-4E52-9BF2-0FD941F4ADDB}" type="slidenum">
              <a:rPr lang="ru-RU" smtClean="0"/>
              <a:pPr/>
              <a:t>11</a:t>
            </a:fld>
            <a:endParaRPr lang="ru-RU" dirty="0"/>
          </a:p>
        </p:txBody>
      </p:sp>
      <p:sp>
        <p:nvSpPr>
          <p:cNvPr id="7" name="Прямоугольник 6"/>
          <p:cNvSpPr/>
          <p:nvPr/>
        </p:nvSpPr>
        <p:spPr>
          <a:xfrm>
            <a:off x="285750" y="1000210"/>
            <a:ext cx="11182350" cy="4991100"/>
          </a:xfrm>
          <a:prstGeom prst="rect">
            <a:avLst/>
          </a:prstGeom>
          <a:blipFill dpi="0" rotWithShape="1">
            <a:blip r:embed="rId3">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9" name="Группа 8"/>
          <p:cNvGrpSpPr/>
          <p:nvPr/>
        </p:nvGrpSpPr>
        <p:grpSpPr>
          <a:xfrm>
            <a:off x="2353972" y="1275216"/>
            <a:ext cx="2369820" cy="4168140"/>
            <a:chOff x="1411605" y="1722120"/>
            <a:chExt cx="2369820" cy="4168140"/>
          </a:xfrm>
          <a:effectLst>
            <a:outerShdw blurRad="38100" dist="12700" dir="5400000" algn="ctr" rotWithShape="0">
              <a:prstClr val="black">
                <a:alpha val="30000"/>
              </a:prstClr>
            </a:outerShdw>
          </a:effectLst>
        </p:grpSpPr>
        <p:sp>
          <p:nvSpPr>
            <p:cNvPr id="10" name="Скругленный прямоугольник 9"/>
            <p:cNvSpPr/>
            <p:nvPr/>
          </p:nvSpPr>
          <p:spPr>
            <a:xfrm>
              <a:off x="1411605" y="1722120"/>
              <a:ext cx="2369820" cy="4168140"/>
            </a:xfrm>
            <a:prstGeom prst="roundRect">
              <a:avLst>
                <a:gd name="adj" fmla="val 2902"/>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Скругленный прямоугольник 10"/>
            <p:cNvSpPr/>
            <p:nvPr/>
          </p:nvSpPr>
          <p:spPr>
            <a:xfrm>
              <a:off x="1524000" y="2337375"/>
              <a:ext cx="2156460" cy="800100"/>
            </a:xfrm>
            <a:prstGeom prst="roundRect">
              <a:avLst>
                <a:gd name="adj" fmla="val 5477"/>
              </a:avLst>
            </a:prstGeom>
            <a:solidFill>
              <a:srgbClr val="3498D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Детектирование и отслеживание объектов</a:t>
              </a:r>
              <a:endParaRPr lang="ru-RU" sz="1600" dirty="0"/>
            </a:p>
          </p:txBody>
        </p:sp>
        <p:sp>
          <p:nvSpPr>
            <p:cNvPr id="12" name="Скругленный прямоугольник 11"/>
            <p:cNvSpPr/>
            <p:nvPr/>
          </p:nvSpPr>
          <p:spPr>
            <a:xfrm>
              <a:off x="1518285" y="4655820"/>
              <a:ext cx="2156460" cy="302835"/>
            </a:xfrm>
            <a:prstGeom prst="roundRect">
              <a:avLst>
                <a:gd name="adj" fmla="val 4540"/>
              </a:avLst>
            </a:prstGeom>
            <a:solidFill>
              <a:srgbClr val="3498DB"/>
            </a:solidFill>
            <a:ln>
              <a:solidFill>
                <a:srgbClr val="2980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Сегментация дороги</a:t>
              </a:r>
              <a:endParaRPr lang="ru-RU" sz="1600" dirty="0"/>
            </a:p>
          </p:txBody>
        </p:sp>
        <p:sp>
          <p:nvSpPr>
            <p:cNvPr id="13" name="Скругленный прямоугольник 12"/>
            <p:cNvSpPr/>
            <p:nvPr/>
          </p:nvSpPr>
          <p:spPr>
            <a:xfrm>
              <a:off x="1518285" y="3230880"/>
              <a:ext cx="2156460" cy="729555"/>
            </a:xfrm>
            <a:prstGeom prst="roundRect">
              <a:avLst>
                <a:gd name="adj" fmla="val 6548"/>
              </a:avLst>
            </a:prstGeom>
            <a:solidFill>
              <a:srgbClr val="3498DB"/>
            </a:solidFill>
            <a:ln>
              <a:solidFill>
                <a:srgbClr val="2980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Детектирование дорожных знаков, светофоров</a:t>
              </a:r>
              <a:endParaRPr lang="ru-RU" sz="1600" dirty="0"/>
            </a:p>
          </p:txBody>
        </p:sp>
        <p:sp>
          <p:nvSpPr>
            <p:cNvPr id="14" name="Скругленный прямоугольник 13"/>
            <p:cNvSpPr/>
            <p:nvPr/>
          </p:nvSpPr>
          <p:spPr>
            <a:xfrm>
              <a:off x="1518285" y="4053840"/>
              <a:ext cx="2156460" cy="508575"/>
            </a:xfrm>
            <a:prstGeom prst="roundRect">
              <a:avLst>
                <a:gd name="adj" fmla="val 6511"/>
              </a:avLst>
            </a:prstGeom>
            <a:solidFill>
              <a:srgbClr val="3498DB"/>
            </a:solidFill>
            <a:ln>
              <a:solidFill>
                <a:srgbClr val="2980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Детектирование разметки</a:t>
              </a:r>
              <a:endParaRPr lang="ru-RU" sz="1600" dirty="0"/>
            </a:p>
          </p:txBody>
        </p:sp>
        <p:sp>
          <p:nvSpPr>
            <p:cNvPr id="15" name="TextBox 14"/>
            <p:cNvSpPr txBox="1"/>
            <p:nvPr/>
          </p:nvSpPr>
          <p:spPr>
            <a:xfrm>
              <a:off x="1411605" y="1729740"/>
              <a:ext cx="2369820" cy="584775"/>
            </a:xfrm>
            <a:prstGeom prst="rect">
              <a:avLst/>
            </a:prstGeom>
            <a:noFill/>
          </p:spPr>
          <p:txBody>
            <a:bodyPr wrap="square" rtlCol="0">
              <a:spAutoFit/>
            </a:bodyPr>
            <a:lstStyle/>
            <a:p>
              <a:pPr algn="ctr"/>
              <a:r>
                <a:rPr lang="ru-RU" sz="1600" dirty="0" smtClean="0"/>
                <a:t>Система компьютерного зрения</a:t>
              </a:r>
              <a:endParaRPr lang="ru-RU" sz="1600" dirty="0"/>
            </a:p>
          </p:txBody>
        </p:sp>
        <p:sp>
          <p:nvSpPr>
            <p:cNvPr id="16" name="Скругленный прямоугольник 15"/>
            <p:cNvSpPr/>
            <p:nvPr/>
          </p:nvSpPr>
          <p:spPr>
            <a:xfrm>
              <a:off x="1518285" y="5052060"/>
              <a:ext cx="2156460" cy="302835"/>
            </a:xfrm>
            <a:prstGeom prst="roundRect">
              <a:avLst>
                <a:gd name="adj" fmla="val 6511"/>
              </a:avLst>
            </a:prstGeom>
            <a:solidFill>
              <a:srgbClr val="3498DB"/>
            </a:solidFill>
            <a:ln>
              <a:solidFill>
                <a:srgbClr val="2980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SLAM</a:t>
              </a:r>
              <a:endParaRPr lang="ru-RU" sz="1600" dirty="0"/>
            </a:p>
          </p:txBody>
        </p:sp>
        <p:sp>
          <p:nvSpPr>
            <p:cNvPr id="17" name="Скругленный прямоугольник 16"/>
            <p:cNvSpPr/>
            <p:nvPr/>
          </p:nvSpPr>
          <p:spPr>
            <a:xfrm>
              <a:off x="1518285" y="5448300"/>
              <a:ext cx="2156460" cy="302835"/>
            </a:xfrm>
            <a:prstGeom prst="roundRect">
              <a:avLst>
                <a:gd name="adj" fmla="val 6511"/>
              </a:avLst>
            </a:prstGeom>
            <a:solidFill>
              <a:srgbClr val="3498DB"/>
            </a:solidFill>
            <a:ln>
              <a:solidFill>
                <a:srgbClr val="2980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t>
              </a:r>
              <a:endParaRPr lang="ru-RU" sz="1600" dirty="0"/>
            </a:p>
          </p:txBody>
        </p:sp>
      </p:grpSp>
      <p:pic>
        <p:nvPicPr>
          <p:cNvPr id="1026" name="Picture 2" descr="ÐÐ°ÑÑÐ¸Ð½ÐºÐ¸ Ð¿Ð¾ Ð·Ð°Ð¿ÑÐ¾ÑÑ object detection 3d"/>
          <p:cNvPicPr>
            <a:picLocks noChangeAspect="1" noChangeArrowheads="1"/>
          </p:cNvPicPr>
          <p:nvPr/>
        </p:nvPicPr>
        <p:blipFill rotWithShape="1">
          <a:blip r:embed="rId4">
            <a:extLst>
              <a:ext uri="{28A0092B-C50C-407E-A947-70E740481C1C}">
                <a14:useLocalDpi xmlns:a14="http://schemas.microsoft.com/office/drawing/2010/main" val="0"/>
              </a:ext>
            </a:extLst>
          </a:blip>
          <a:srcRect l="7847" r="7985"/>
          <a:stretch/>
        </p:blipFill>
        <p:spPr bwMode="auto">
          <a:xfrm>
            <a:off x="6153494" y="899160"/>
            <a:ext cx="2913962" cy="2596600"/>
          </a:xfrm>
          <a:prstGeom prst="rect">
            <a:avLst/>
          </a:prstGeom>
          <a:ln>
            <a:noFill/>
          </a:ln>
          <a:effectLst>
            <a:outerShdw blurRad="38100" dist="25400" dir="5400000" algn="tl" rotWithShape="0">
              <a:srgbClr val="000000">
                <a:alpha val="50000"/>
              </a:srgbClr>
            </a:outerShdw>
          </a:effectLst>
          <a:extLst>
            <a:ext uri="{909E8E84-426E-40DD-AFC4-6F175D3DCCD1}">
              <a14:hiddenFill xmlns:a14="http://schemas.microsoft.com/office/drawing/2010/main">
                <a:solidFill>
                  <a:srgbClr val="FFFFFF"/>
                </a:solidFill>
              </a14:hiddenFill>
            </a:ext>
          </a:extLst>
        </p:spPr>
      </p:pic>
      <p:pic>
        <p:nvPicPr>
          <p:cNvPr id="1032" name="Picture 8" descr="ÐÐ¾ÑÐ¾Ð¶ÐµÐµ Ð¸Ð·Ð¾Ð±ÑÐ°Ð¶ÐµÐ½Ð¸Ðµ"/>
          <p:cNvPicPr>
            <a:picLocks noChangeAspect="1" noChangeArrowheads="1"/>
          </p:cNvPicPr>
          <p:nvPr/>
        </p:nvPicPr>
        <p:blipFill rotWithShape="1">
          <a:blip r:embed="rId5">
            <a:extLst>
              <a:ext uri="{28A0092B-C50C-407E-A947-70E740481C1C}">
                <a14:useLocalDpi xmlns:a14="http://schemas.microsoft.com/office/drawing/2010/main" val="0"/>
              </a:ext>
            </a:extLst>
          </a:blip>
          <a:srcRect r="28110"/>
          <a:stretch/>
        </p:blipFill>
        <p:spPr bwMode="auto">
          <a:xfrm>
            <a:off x="5133975" y="3751389"/>
            <a:ext cx="4953000" cy="2080239"/>
          </a:xfrm>
          <a:prstGeom prst="rect">
            <a:avLst/>
          </a:prstGeom>
          <a:ln>
            <a:noFill/>
          </a:ln>
          <a:effectLst>
            <a:outerShdw blurRad="38100" dist="25400" dir="5400000" algn="tl" rotWithShape="0">
              <a:srgbClr val="000000">
                <a:alpha val="5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824996"/>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Общая структура системы управления</a:t>
            </a:r>
          </a:p>
        </p:txBody>
      </p:sp>
      <p:sp>
        <p:nvSpPr>
          <p:cNvPr id="4" name="Дата 3"/>
          <p:cNvSpPr>
            <a:spLocks noGrp="1"/>
          </p:cNvSpPr>
          <p:nvPr>
            <p:ph type="dt" sz="half" idx="10"/>
          </p:nvPr>
        </p:nvSpPr>
        <p:spPr/>
        <p:txBody>
          <a:bodyPr/>
          <a:lstStyle/>
          <a:p>
            <a:r>
              <a:rPr lang="ru-RU" smtClean="0"/>
              <a:t>20.04.211019</a:t>
            </a:r>
            <a:endParaRPr lang="ru-RU" dirty="0"/>
          </a:p>
        </p:txBody>
      </p:sp>
      <p:sp>
        <p:nvSpPr>
          <p:cNvPr id="5" name="Номер слайда 4"/>
          <p:cNvSpPr>
            <a:spLocks noGrp="1"/>
          </p:cNvSpPr>
          <p:nvPr>
            <p:ph type="sldNum" sz="quarter" idx="12"/>
          </p:nvPr>
        </p:nvSpPr>
        <p:spPr/>
        <p:txBody>
          <a:bodyPr/>
          <a:lstStyle/>
          <a:p>
            <a:fld id="{8E9F0703-53D6-4E52-9BF2-0FD941F4ADDB}" type="slidenum">
              <a:rPr lang="ru-RU" smtClean="0"/>
              <a:pPr/>
              <a:t>12</a:t>
            </a:fld>
            <a:endParaRPr lang="ru-RU" dirty="0"/>
          </a:p>
        </p:txBody>
      </p:sp>
      <p:sp>
        <p:nvSpPr>
          <p:cNvPr id="7" name="Прямоугольник 6"/>
          <p:cNvSpPr/>
          <p:nvPr/>
        </p:nvSpPr>
        <p:spPr>
          <a:xfrm>
            <a:off x="276225" y="1009651"/>
            <a:ext cx="11182350" cy="4991100"/>
          </a:xfrm>
          <a:prstGeom prst="rect">
            <a:avLst/>
          </a:prstGeom>
          <a:blipFill dpi="0" rotWithShape="1">
            <a:blip r:embed="rId3">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Скругленный прямоугольник 17"/>
          <p:cNvSpPr/>
          <p:nvPr/>
        </p:nvSpPr>
        <p:spPr>
          <a:xfrm>
            <a:off x="7547243" y="1874852"/>
            <a:ext cx="1744980" cy="527136"/>
          </a:xfrm>
          <a:prstGeom prst="roundRect">
            <a:avLst>
              <a:gd name="adj" fmla="val 4792"/>
            </a:avLst>
          </a:prstGeom>
          <a:solidFill>
            <a:srgbClr val="3498DB"/>
          </a:solidFill>
          <a:ln>
            <a:solidFill>
              <a:srgbClr val="2980B9"/>
            </a:solidFill>
          </a:ln>
          <a:effectLst>
            <a:outerShdw blurRad="38100" dist="25400" dir="5400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Глобальный планировщик</a:t>
            </a:r>
            <a:endParaRPr lang="ru-RU" sz="1600" dirty="0"/>
          </a:p>
        </p:txBody>
      </p:sp>
      <p:sp>
        <p:nvSpPr>
          <p:cNvPr id="19" name="Скругленный прямоугольник 18"/>
          <p:cNvSpPr/>
          <p:nvPr/>
        </p:nvSpPr>
        <p:spPr>
          <a:xfrm>
            <a:off x="7547243" y="2455101"/>
            <a:ext cx="1744980" cy="273989"/>
          </a:xfrm>
          <a:prstGeom prst="roundRect">
            <a:avLst>
              <a:gd name="adj" fmla="val 6548"/>
            </a:avLst>
          </a:prstGeom>
          <a:solidFill>
            <a:schemeClr val="accent4">
              <a:lumMod val="20000"/>
              <a:lumOff val="80000"/>
            </a:schemeClr>
          </a:solidFill>
          <a:ln>
            <a:solidFill>
              <a:srgbClr val="F39C01"/>
            </a:solidFill>
            <a:prstDash val="dash"/>
          </a:ln>
          <a:effectLst>
            <a:outerShdw blurRad="38100" dist="25400" dir="5400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i="1" dirty="0" smtClean="0">
                <a:solidFill>
                  <a:schemeClr val="tx1"/>
                </a:solidFill>
              </a:rPr>
              <a:t>Глобальный путь</a:t>
            </a:r>
            <a:endParaRPr lang="ru-RU" sz="1600" i="1" dirty="0">
              <a:solidFill>
                <a:schemeClr val="tx1"/>
              </a:solidFill>
            </a:endParaRPr>
          </a:p>
        </p:txBody>
      </p:sp>
      <p:pic>
        <p:nvPicPr>
          <p:cNvPr id="6" name="Рисунок 5"/>
          <p:cNvPicPr>
            <a:picLocks noChangeAspect="1"/>
          </p:cNvPicPr>
          <p:nvPr/>
        </p:nvPicPr>
        <p:blipFill>
          <a:blip r:embed="rId4"/>
          <a:stretch>
            <a:fillRect/>
          </a:stretch>
        </p:blipFill>
        <p:spPr>
          <a:xfrm>
            <a:off x="2003812" y="2138420"/>
            <a:ext cx="4892804" cy="1735450"/>
          </a:xfrm>
          <a:prstGeom prst="rect">
            <a:avLst/>
          </a:prstGeom>
          <a:effectLst>
            <a:outerShdw blurRad="38100" dist="12700" dir="5400000" algn="t" rotWithShape="0">
              <a:prstClr val="black">
                <a:alpha val="30000"/>
              </a:prstClr>
            </a:outerShdw>
          </a:effectLst>
        </p:spPr>
      </p:pic>
      <p:sp>
        <p:nvSpPr>
          <p:cNvPr id="8" name="Скругленный прямоугольник 7"/>
          <p:cNvSpPr/>
          <p:nvPr/>
        </p:nvSpPr>
        <p:spPr>
          <a:xfrm>
            <a:off x="2003812" y="3984361"/>
            <a:ext cx="4892804" cy="1441079"/>
          </a:xfrm>
          <a:prstGeom prst="roundRect">
            <a:avLst>
              <a:gd name="adj" fmla="val 1366"/>
            </a:avLst>
          </a:prstGeom>
          <a:solidFill>
            <a:schemeClr val="bg1"/>
          </a:solidFill>
          <a:ln>
            <a:noFill/>
          </a:ln>
          <a:effectLst>
            <a:outerShdw blurRad="38100" dist="127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ru-RU" dirty="0">
                <a:solidFill>
                  <a:schemeClr val="tx1"/>
                </a:solidFill>
              </a:rPr>
              <a:t>Планирование маршрута до точки назначения по дорожной карте</a:t>
            </a:r>
          </a:p>
          <a:p>
            <a:pPr marL="285750" indent="-285750">
              <a:buFont typeface="Arial" panose="020B0604020202020204" pitchFamily="34" charset="0"/>
              <a:buChar char="•"/>
            </a:pPr>
            <a:r>
              <a:rPr lang="ru-RU" dirty="0">
                <a:solidFill>
                  <a:schemeClr val="tx1"/>
                </a:solidFill>
              </a:rPr>
              <a:t>Задача уже решена многочисленными картографическими сервисами</a:t>
            </a:r>
          </a:p>
        </p:txBody>
      </p:sp>
      <p:sp>
        <p:nvSpPr>
          <p:cNvPr id="9" name="Прямоугольник 8"/>
          <p:cNvSpPr/>
          <p:nvPr/>
        </p:nvSpPr>
        <p:spPr>
          <a:xfrm>
            <a:off x="2003812" y="3984361"/>
            <a:ext cx="4892804" cy="369332"/>
          </a:xfrm>
          <a:prstGeom prst="rect">
            <a:avLst/>
          </a:prstGeom>
        </p:spPr>
        <p:txBody>
          <a:bodyPr wrap="square">
            <a:spAutoFit/>
          </a:bodyPr>
          <a:lstStyle/>
          <a:p>
            <a:pPr marL="285750" indent="-285750">
              <a:buFont typeface="Arial" panose="020B0604020202020204" pitchFamily="34" charset="0"/>
              <a:buChar char="•"/>
            </a:pPr>
            <a:endParaRPr lang="ru-RU" dirty="0"/>
          </a:p>
        </p:txBody>
      </p:sp>
    </p:spTree>
    <p:extLst>
      <p:ext uri="{BB962C8B-B14F-4D97-AF65-F5344CB8AC3E}">
        <p14:creationId xmlns:p14="http://schemas.microsoft.com/office/powerpoint/2010/main" val="42114084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Общая структура системы управления</a:t>
            </a:r>
          </a:p>
        </p:txBody>
      </p:sp>
      <p:sp>
        <p:nvSpPr>
          <p:cNvPr id="4" name="Дата 3"/>
          <p:cNvSpPr>
            <a:spLocks noGrp="1"/>
          </p:cNvSpPr>
          <p:nvPr>
            <p:ph type="dt" sz="half" idx="10"/>
          </p:nvPr>
        </p:nvSpPr>
        <p:spPr/>
        <p:txBody>
          <a:bodyPr/>
          <a:lstStyle/>
          <a:p>
            <a:r>
              <a:rPr lang="ru-RU" smtClean="0"/>
              <a:t>20.04.211019</a:t>
            </a:r>
            <a:endParaRPr lang="ru-RU" dirty="0"/>
          </a:p>
        </p:txBody>
      </p:sp>
      <p:sp>
        <p:nvSpPr>
          <p:cNvPr id="5" name="Номер слайда 4"/>
          <p:cNvSpPr>
            <a:spLocks noGrp="1"/>
          </p:cNvSpPr>
          <p:nvPr>
            <p:ph type="sldNum" sz="quarter" idx="12"/>
          </p:nvPr>
        </p:nvSpPr>
        <p:spPr/>
        <p:txBody>
          <a:bodyPr/>
          <a:lstStyle/>
          <a:p>
            <a:fld id="{8E9F0703-53D6-4E52-9BF2-0FD941F4ADDB}" type="slidenum">
              <a:rPr lang="ru-RU" smtClean="0"/>
              <a:pPr/>
              <a:t>13</a:t>
            </a:fld>
            <a:endParaRPr lang="ru-RU" dirty="0"/>
          </a:p>
        </p:txBody>
      </p:sp>
      <p:sp>
        <p:nvSpPr>
          <p:cNvPr id="7" name="Прямоугольник 6"/>
          <p:cNvSpPr/>
          <p:nvPr/>
        </p:nvSpPr>
        <p:spPr>
          <a:xfrm>
            <a:off x="276225" y="1009651"/>
            <a:ext cx="11182350" cy="4991100"/>
          </a:xfrm>
          <a:prstGeom prst="rect">
            <a:avLst/>
          </a:prstGeom>
          <a:blipFill dpi="0" rotWithShape="1">
            <a:blip r:embed="rId3">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Скругленный прямоугольник 7"/>
          <p:cNvSpPr/>
          <p:nvPr/>
        </p:nvSpPr>
        <p:spPr>
          <a:xfrm>
            <a:off x="7547243" y="3362452"/>
            <a:ext cx="1744980" cy="273989"/>
          </a:xfrm>
          <a:prstGeom prst="roundRect">
            <a:avLst>
              <a:gd name="adj" fmla="val 6548"/>
            </a:avLst>
          </a:prstGeom>
          <a:solidFill>
            <a:schemeClr val="accent4">
              <a:lumMod val="20000"/>
              <a:lumOff val="80000"/>
            </a:schemeClr>
          </a:solidFill>
          <a:ln>
            <a:solidFill>
              <a:srgbClr val="F39C01"/>
            </a:solidFill>
            <a:prstDash val="dash"/>
          </a:ln>
          <a:effectLst>
            <a:outerShdw blurRad="38100" dist="254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i="1" dirty="0" smtClean="0">
                <a:solidFill>
                  <a:schemeClr val="tx1"/>
                </a:solidFill>
              </a:rPr>
              <a:t>Локальная цель</a:t>
            </a:r>
            <a:endParaRPr lang="ru-RU" sz="1600" i="1" dirty="0">
              <a:solidFill>
                <a:schemeClr val="tx1"/>
              </a:solidFill>
            </a:endParaRPr>
          </a:p>
        </p:txBody>
      </p:sp>
      <p:sp>
        <p:nvSpPr>
          <p:cNvPr id="9" name="Скругленный прямоугольник 8"/>
          <p:cNvSpPr/>
          <p:nvPr/>
        </p:nvSpPr>
        <p:spPr>
          <a:xfrm>
            <a:off x="7547243" y="2782203"/>
            <a:ext cx="1744980" cy="527136"/>
          </a:xfrm>
          <a:prstGeom prst="roundRect">
            <a:avLst>
              <a:gd name="adj" fmla="val 4792"/>
            </a:avLst>
          </a:prstGeom>
          <a:solidFill>
            <a:srgbClr val="3498DB"/>
          </a:solidFill>
          <a:ln>
            <a:solidFill>
              <a:srgbClr val="2980B9"/>
            </a:solidFill>
          </a:ln>
          <a:effectLst>
            <a:outerShdw blurRad="38100" dist="254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Планирование поведения</a:t>
            </a:r>
            <a:endParaRPr lang="ru-RU" sz="1600" dirty="0"/>
          </a:p>
        </p:txBody>
      </p:sp>
      <p:sp>
        <p:nvSpPr>
          <p:cNvPr id="18" name="Скругленный прямоугольник 17"/>
          <p:cNvSpPr/>
          <p:nvPr/>
        </p:nvSpPr>
        <p:spPr>
          <a:xfrm>
            <a:off x="2003812" y="3984361"/>
            <a:ext cx="4892804" cy="1441079"/>
          </a:xfrm>
          <a:prstGeom prst="roundRect">
            <a:avLst>
              <a:gd name="adj" fmla="val 1366"/>
            </a:avLst>
          </a:prstGeom>
          <a:solidFill>
            <a:schemeClr val="bg1"/>
          </a:solidFill>
          <a:ln>
            <a:noFill/>
          </a:ln>
          <a:effectLst>
            <a:outerShdw blurRad="38100" dist="127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ru-RU" dirty="0" smtClean="0">
                <a:solidFill>
                  <a:schemeClr val="tx1"/>
                </a:solidFill>
              </a:rPr>
              <a:t>Принятие решение на основе правил</a:t>
            </a:r>
          </a:p>
          <a:p>
            <a:pPr marL="285750" indent="-285750">
              <a:buFont typeface="Arial" panose="020B0604020202020204" pitchFamily="34" charset="0"/>
              <a:buChar char="•"/>
            </a:pPr>
            <a:r>
              <a:rPr lang="ru-RU" dirty="0" smtClean="0">
                <a:solidFill>
                  <a:schemeClr val="tx1"/>
                </a:solidFill>
              </a:rPr>
              <a:t>Формирование краткосрочной цели</a:t>
            </a:r>
            <a:endParaRPr lang="ru-RU" dirty="0">
              <a:solidFill>
                <a:schemeClr val="tx1"/>
              </a:solidFill>
            </a:endParaRPr>
          </a:p>
        </p:txBody>
      </p:sp>
    </p:spTree>
    <p:extLst>
      <p:ext uri="{BB962C8B-B14F-4D97-AF65-F5344CB8AC3E}">
        <p14:creationId xmlns:p14="http://schemas.microsoft.com/office/powerpoint/2010/main" val="123622773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Общая структура системы управления</a:t>
            </a:r>
          </a:p>
        </p:txBody>
      </p:sp>
      <p:sp>
        <p:nvSpPr>
          <p:cNvPr id="4" name="Дата 3"/>
          <p:cNvSpPr>
            <a:spLocks noGrp="1"/>
          </p:cNvSpPr>
          <p:nvPr>
            <p:ph type="dt" sz="half" idx="10"/>
          </p:nvPr>
        </p:nvSpPr>
        <p:spPr/>
        <p:txBody>
          <a:bodyPr/>
          <a:lstStyle/>
          <a:p>
            <a:r>
              <a:rPr lang="ru-RU" smtClean="0"/>
              <a:t>20.04.211019</a:t>
            </a:r>
            <a:endParaRPr lang="ru-RU" dirty="0"/>
          </a:p>
        </p:txBody>
      </p:sp>
      <p:sp>
        <p:nvSpPr>
          <p:cNvPr id="5" name="Номер слайда 4"/>
          <p:cNvSpPr>
            <a:spLocks noGrp="1"/>
          </p:cNvSpPr>
          <p:nvPr>
            <p:ph type="sldNum" sz="quarter" idx="12"/>
          </p:nvPr>
        </p:nvSpPr>
        <p:spPr/>
        <p:txBody>
          <a:bodyPr/>
          <a:lstStyle/>
          <a:p>
            <a:fld id="{8E9F0703-53D6-4E52-9BF2-0FD941F4ADDB}" type="slidenum">
              <a:rPr lang="ru-RU" smtClean="0"/>
              <a:pPr/>
              <a:t>14</a:t>
            </a:fld>
            <a:endParaRPr lang="ru-RU" dirty="0"/>
          </a:p>
        </p:txBody>
      </p:sp>
      <p:sp>
        <p:nvSpPr>
          <p:cNvPr id="7" name="Прямоугольник 6"/>
          <p:cNvSpPr/>
          <p:nvPr/>
        </p:nvSpPr>
        <p:spPr>
          <a:xfrm>
            <a:off x="276225" y="1009651"/>
            <a:ext cx="11182350" cy="4991100"/>
          </a:xfrm>
          <a:prstGeom prst="rect">
            <a:avLst/>
          </a:prstGeom>
          <a:blipFill dpi="0" rotWithShape="1">
            <a:blip r:embed="rId3">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Скругленный прямоугольник 9"/>
          <p:cNvSpPr/>
          <p:nvPr/>
        </p:nvSpPr>
        <p:spPr>
          <a:xfrm>
            <a:off x="7547243" y="3684302"/>
            <a:ext cx="1744980" cy="525703"/>
          </a:xfrm>
          <a:prstGeom prst="roundRect">
            <a:avLst>
              <a:gd name="adj" fmla="val 4792"/>
            </a:avLst>
          </a:prstGeom>
          <a:solidFill>
            <a:srgbClr val="3498DB"/>
          </a:solidFill>
          <a:ln>
            <a:solidFill>
              <a:srgbClr val="2980B9"/>
            </a:solid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Локальный планировщик</a:t>
            </a:r>
            <a:endParaRPr lang="ru-RU" sz="1600" dirty="0"/>
          </a:p>
        </p:txBody>
      </p:sp>
      <p:sp>
        <p:nvSpPr>
          <p:cNvPr id="11" name="Скругленный прямоугольник 10"/>
          <p:cNvSpPr/>
          <p:nvPr/>
        </p:nvSpPr>
        <p:spPr>
          <a:xfrm>
            <a:off x="7547243" y="4257661"/>
            <a:ext cx="1744980" cy="273989"/>
          </a:xfrm>
          <a:prstGeom prst="roundRect">
            <a:avLst>
              <a:gd name="adj" fmla="val 6548"/>
            </a:avLst>
          </a:prstGeom>
          <a:solidFill>
            <a:schemeClr val="accent4">
              <a:lumMod val="20000"/>
              <a:lumOff val="80000"/>
            </a:schemeClr>
          </a:solidFill>
          <a:ln>
            <a:solidFill>
              <a:srgbClr val="F39C01"/>
            </a:solidFill>
            <a:prstDash val="dash"/>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i="1" dirty="0" smtClean="0">
                <a:solidFill>
                  <a:schemeClr val="tx1"/>
                </a:solidFill>
              </a:rPr>
              <a:t>Траектория</a:t>
            </a:r>
            <a:endParaRPr lang="ru-RU" sz="1600" i="1" dirty="0">
              <a:solidFill>
                <a:schemeClr val="tx1"/>
              </a:solidFill>
            </a:endParaRPr>
          </a:p>
        </p:txBody>
      </p:sp>
      <p:pic>
        <p:nvPicPr>
          <p:cNvPr id="9" name="Picture 2" descr="ÐÐ°ÑÑÐ¸Ð½ÐºÐ¸ Ð¿Ð¾ Ð·Ð°Ð¿ÑÐ¾ÑÑ autonomous car path planning"/>
          <p:cNvPicPr>
            <a:picLocks noChangeAspect="1" noChangeArrowheads="1"/>
          </p:cNvPicPr>
          <p:nvPr/>
        </p:nvPicPr>
        <p:blipFill rotWithShape="1">
          <a:blip r:embed="rId4">
            <a:extLst>
              <a:ext uri="{28A0092B-C50C-407E-A947-70E740481C1C}">
                <a14:useLocalDpi xmlns:a14="http://schemas.microsoft.com/office/drawing/2010/main" val="0"/>
              </a:ext>
            </a:extLst>
          </a:blip>
          <a:srcRect t="10045"/>
          <a:stretch/>
        </p:blipFill>
        <p:spPr bwMode="auto">
          <a:xfrm>
            <a:off x="2003812" y="2123440"/>
            <a:ext cx="4892804" cy="1750430"/>
          </a:xfrm>
          <a:prstGeom prst="rect">
            <a:avLst/>
          </a:prstGeom>
          <a:noFill/>
          <a:effectLst>
            <a:outerShdw blurRad="38100" dist="127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2" name="Скругленный прямоугольник 11"/>
          <p:cNvSpPr/>
          <p:nvPr/>
        </p:nvSpPr>
        <p:spPr>
          <a:xfrm>
            <a:off x="2003812" y="3984361"/>
            <a:ext cx="4892804" cy="1441079"/>
          </a:xfrm>
          <a:prstGeom prst="roundRect">
            <a:avLst>
              <a:gd name="adj" fmla="val 1366"/>
            </a:avLst>
          </a:prstGeom>
          <a:solidFill>
            <a:schemeClr val="bg1"/>
          </a:solidFill>
          <a:ln>
            <a:noFill/>
          </a:ln>
          <a:effectLst>
            <a:outerShdw blurRad="38100" dist="127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dirty="0" smtClean="0">
                <a:solidFill>
                  <a:schemeClr val="tx1"/>
                </a:solidFill>
              </a:rPr>
              <a:t>Формирование оптимальной, динамически достижимой траектории в объезд препятствий для достижения локальной цели</a:t>
            </a:r>
            <a:endParaRPr lang="ru-RU" dirty="0">
              <a:solidFill>
                <a:schemeClr val="tx1"/>
              </a:solidFill>
            </a:endParaRPr>
          </a:p>
        </p:txBody>
      </p:sp>
    </p:spTree>
    <p:extLst>
      <p:ext uri="{BB962C8B-B14F-4D97-AF65-F5344CB8AC3E}">
        <p14:creationId xmlns:p14="http://schemas.microsoft.com/office/powerpoint/2010/main" val="385050008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Общая структура системы управления</a:t>
            </a:r>
          </a:p>
        </p:txBody>
      </p:sp>
      <p:sp>
        <p:nvSpPr>
          <p:cNvPr id="4" name="Дата 3"/>
          <p:cNvSpPr>
            <a:spLocks noGrp="1"/>
          </p:cNvSpPr>
          <p:nvPr>
            <p:ph type="dt" sz="half" idx="10"/>
          </p:nvPr>
        </p:nvSpPr>
        <p:spPr/>
        <p:txBody>
          <a:bodyPr/>
          <a:lstStyle/>
          <a:p>
            <a:r>
              <a:rPr lang="ru-RU" smtClean="0"/>
              <a:t>20.04.211019</a:t>
            </a:r>
            <a:endParaRPr lang="ru-RU" dirty="0"/>
          </a:p>
        </p:txBody>
      </p:sp>
      <p:sp>
        <p:nvSpPr>
          <p:cNvPr id="5" name="Номер слайда 4"/>
          <p:cNvSpPr>
            <a:spLocks noGrp="1"/>
          </p:cNvSpPr>
          <p:nvPr>
            <p:ph type="sldNum" sz="quarter" idx="12"/>
          </p:nvPr>
        </p:nvSpPr>
        <p:spPr>
          <a:xfrm>
            <a:off x="10734675" y="6356350"/>
            <a:ext cx="1447800" cy="501650"/>
          </a:xfrm>
        </p:spPr>
        <p:txBody>
          <a:bodyPr/>
          <a:lstStyle/>
          <a:p>
            <a:fld id="{8E9F0703-53D6-4E52-9BF2-0FD941F4ADDB}" type="slidenum">
              <a:rPr lang="ru-RU" smtClean="0"/>
              <a:pPr/>
              <a:t>15</a:t>
            </a:fld>
            <a:endParaRPr lang="ru-RU" dirty="0"/>
          </a:p>
        </p:txBody>
      </p:sp>
      <p:sp>
        <p:nvSpPr>
          <p:cNvPr id="7" name="Прямоугольник 6"/>
          <p:cNvSpPr/>
          <p:nvPr/>
        </p:nvSpPr>
        <p:spPr>
          <a:xfrm>
            <a:off x="276225" y="1009651"/>
            <a:ext cx="11182350" cy="4991100"/>
          </a:xfrm>
          <a:prstGeom prst="rect">
            <a:avLst/>
          </a:prstGeom>
          <a:blipFill dpi="0" rotWithShape="1">
            <a:blip r:embed="rId3">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Скругленный прямоугольник 7"/>
          <p:cNvSpPr/>
          <p:nvPr/>
        </p:nvSpPr>
        <p:spPr>
          <a:xfrm>
            <a:off x="7547243" y="4579306"/>
            <a:ext cx="1744980" cy="525703"/>
          </a:xfrm>
          <a:prstGeom prst="roundRect">
            <a:avLst>
              <a:gd name="adj" fmla="val 4792"/>
            </a:avLst>
          </a:prstGeom>
          <a:solidFill>
            <a:srgbClr val="3498DB"/>
          </a:solidFill>
          <a:ln>
            <a:solidFill>
              <a:srgbClr val="2980B9"/>
            </a:solid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Регулятор с обратной связью</a:t>
            </a:r>
            <a:endParaRPr lang="ru-RU" sz="1600" dirty="0"/>
          </a:p>
        </p:txBody>
      </p:sp>
      <p:sp>
        <p:nvSpPr>
          <p:cNvPr id="9" name="Скругленный прямоугольник 8"/>
          <p:cNvSpPr/>
          <p:nvPr/>
        </p:nvSpPr>
        <p:spPr>
          <a:xfrm>
            <a:off x="7547243" y="5155292"/>
            <a:ext cx="1744980" cy="467221"/>
          </a:xfrm>
          <a:prstGeom prst="roundRect">
            <a:avLst>
              <a:gd name="adj" fmla="val 6548"/>
            </a:avLst>
          </a:prstGeom>
          <a:solidFill>
            <a:schemeClr val="accent4">
              <a:lumMod val="20000"/>
              <a:lumOff val="80000"/>
            </a:schemeClr>
          </a:solidFill>
          <a:ln>
            <a:solidFill>
              <a:srgbClr val="F39C01"/>
            </a:solidFill>
            <a:prstDash val="dash"/>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i="1" dirty="0" smtClean="0">
                <a:solidFill>
                  <a:schemeClr val="tx1"/>
                </a:solidFill>
              </a:rPr>
              <a:t>Сигналы управления</a:t>
            </a:r>
            <a:endParaRPr lang="ru-RU" sz="1600" i="1" dirty="0">
              <a:solidFill>
                <a:schemeClr val="tx1"/>
              </a:solidFill>
            </a:endParaRPr>
          </a:p>
        </p:txBody>
      </p:sp>
      <p:pic>
        <p:nvPicPr>
          <p:cNvPr id="3076" name="Picture 4" descr="ÐÐ°ÑÑÐ¸Ð½ÐºÐ¸ Ð¿Ð¾ Ð·Ð°Ð¿ÑÐ¾ÑÑ feedback controll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3812" y="2123441"/>
            <a:ext cx="4892804" cy="1750430"/>
          </a:xfrm>
          <a:prstGeom prst="rect">
            <a:avLst/>
          </a:prstGeom>
          <a:noFill/>
          <a:effectLst>
            <a:outerShdw blurRad="38100" dist="12700" dir="5400000" algn="t" rotWithShape="0">
              <a:prstClr val="black">
                <a:alpha val="30000"/>
              </a:prstClr>
            </a:outerShdw>
          </a:effectLst>
          <a:extLst>
            <a:ext uri="{909E8E84-426E-40DD-AFC4-6F175D3DCCD1}">
              <a14:hiddenFill xmlns:a14="http://schemas.microsoft.com/office/drawing/2010/main">
                <a:solidFill>
                  <a:srgbClr val="FFFFFF"/>
                </a:solidFill>
              </a14:hiddenFill>
            </a:ext>
          </a:extLst>
        </p:spPr>
      </p:pic>
      <p:sp>
        <p:nvSpPr>
          <p:cNvPr id="11" name="Скругленный прямоугольник 10"/>
          <p:cNvSpPr/>
          <p:nvPr/>
        </p:nvSpPr>
        <p:spPr>
          <a:xfrm>
            <a:off x="2003812" y="3984361"/>
            <a:ext cx="4892804" cy="1441079"/>
          </a:xfrm>
          <a:prstGeom prst="roundRect">
            <a:avLst>
              <a:gd name="adj" fmla="val 1366"/>
            </a:avLst>
          </a:prstGeom>
          <a:solidFill>
            <a:schemeClr val="bg1"/>
          </a:solidFill>
          <a:ln>
            <a:noFill/>
          </a:ln>
          <a:effectLst>
            <a:outerShdw blurRad="38100" dist="127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Следование заданной траектории</a:t>
            </a:r>
            <a:endParaRPr lang="ru-RU" dirty="0">
              <a:solidFill>
                <a:schemeClr val="tx1"/>
              </a:solidFill>
            </a:endParaRPr>
          </a:p>
        </p:txBody>
      </p:sp>
    </p:spTree>
    <p:extLst>
      <p:ext uri="{BB962C8B-B14F-4D97-AF65-F5344CB8AC3E}">
        <p14:creationId xmlns:p14="http://schemas.microsoft.com/office/powerpoint/2010/main" val="412955396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Общая структура системы управления</a:t>
            </a:r>
          </a:p>
        </p:txBody>
      </p:sp>
      <p:sp>
        <p:nvSpPr>
          <p:cNvPr id="4" name="Дата 3"/>
          <p:cNvSpPr>
            <a:spLocks noGrp="1"/>
          </p:cNvSpPr>
          <p:nvPr>
            <p:ph type="dt" sz="half" idx="10"/>
          </p:nvPr>
        </p:nvSpPr>
        <p:spPr/>
        <p:txBody>
          <a:bodyPr/>
          <a:lstStyle/>
          <a:p>
            <a:r>
              <a:rPr lang="ru-RU" smtClean="0"/>
              <a:t>20.04.211019</a:t>
            </a:r>
            <a:endParaRPr lang="ru-RU" dirty="0"/>
          </a:p>
        </p:txBody>
      </p:sp>
      <p:sp>
        <p:nvSpPr>
          <p:cNvPr id="5" name="Номер слайда 4"/>
          <p:cNvSpPr>
            <a:spLocks noGrp="1"/>
          </p:cNvSpPr>
          <p:nvPr>
            <p:ph type="sldNum" sz="quarter" idx="12"/>
          </p:nvPr>
        </p:nvSpPr>
        <p:spPr>
          <a:xfrm>
            <a:off x="10734675" y="6356350"/>
            <a:ext cx="1447800" cy="501650"/>
          </a:xfrm>
        </p:spPr>
        <p:txBody>
          <a:bodyPr/>
          <a:lstStyle/>
          <a:p>
            <a:fld id="{8E9F0703-53D6-4E52-9BF2-0FD941F4ADDB}" type="slidenum">
              <a:rPr lang="ru-RU" smtClean="0"/>
              <a:pPr/>
              <a:t>16</a:t>
            </a:fld>
            <a:endParaRPr lang="ru-RU" dirty="0"/>
          </a:p>
        </p:txBody>
      </p:sp>
      <p:sp>
        <p:nvSpPr>
          <p:cNvPr id="7" name="Прямоугольник 6"/>
          <p:cNvSpPr/>
          <p:nvPr/>
        </p:nvSpPr>
        <p:spPr>
          <a:xfrm>
            <a:off x="276225" y="1009651"/>
            <a:ext cx="11182350" cy="4991100"/>
          </a:xfrm>
          <a:prstGeom prst="rect">
            <a:avLst/>
          </a:prstGeom>
          <a:blipFill dpi="0" rotWithShape="1">
            <a:blip r:embed="rId3">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Скругленный прямоугольник 7"/>
          <p:cNvSpPr/>
          <p:nvPr/>
        </p:nvSpPr>
        <p:spPr>
          <a:xfrm>
            <a:off x="7547243" y="4579306"/>
            <a:ext cx="1744980" cy="525703"/>
          </a:xfrm>
          <a:prstGeom prst="roundRect">
            <a:avLst>
              <a:gd name="adj" fmla="val 4792"/>
            </a:avLst>
          </a:prstGeom>
          <a:solidFill>
            <a:srgbClr val="3498DB"/>
          </a:solidFill>
          <a:ln>
            <a:solidFill>
              <a:srgbClr val="2980B9"/>
            </a:solid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Регулятор с обратной связью</a:t>
            </a:r>
            <a:endParaRPr lang="ru-RU" sz="1600" dirty="0"/>
          </a:p>
        </p:txBody>
      </p:sp>
      <p:sp>
        <p:nvSpPr>
          <p:cNvPr id="9" name="Скругленный прямоугольник 8"/>
          <p:cNvSpPr/>
          <p:nvPr/>
        </p:nvSpPr>
        <p:spPr>
          <a:xfrm>
            <a:off x="7547243" y="5155292"/>
            <a:ext cx="1744980" cy="467221"/>
          </a:xfrm>
          <a:prstGeom prst="roundRect">
            <a:avLst>
              <a:gd name="adj" fmla="val 6548"/>
            </a:avLst>
          </a:prstGeom>
          <a:solidFill>
            <a:schemeClr val="accent4">
              <a:lumMod val="20000"/>
              <a:lumOff val="80000"/>
            </a:schemeClr>
          </a:solidFill>
          <a:ln>
            <a:solidFill>
              <a:srgbClr val="F39C01"/>
            </a:solidFill>
            <a:prstDash val="dash"/>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i="1" dirty="0" smtClean="0">
                <a:solidFill>
                  <a:schemeClr val="tx1"/>
                </a:solidFill>
              </a:rPr>
              <a:t>Сигналы управления</a:t>
            </a:r>
            <a:endParaRPr lang="ru-RU" sz="1600" i="1" dirty="0">
              <a:solidFill>
                <a:schemeClr val="tx1"/>
              </a:solidFill>
            </a:endParaRPr>
          </a:p>
        </p:txBody>
      </p:sp>
      <p:sp>
        <p:nvSpPr>
          <p:cNvPr id="10" name="Скругленный прямоугольник 9"/>
          <p:cNvSpPr/>
          <p:nvPr/>
        </p:nvSpPr>
        <p:spPr>
          <a:xfrm>
            <a:off x="7547243" y="3684302"/>
            <a:ext cx="1744980" cy="525703"/>
          </a:xfrm>
          <a:prstGeom prst="roundRect">
            <a:avLst>
              <a:gd name="adj" fmla="val 4792"/>
            </a:avLst>
          </a:prstGeom>
          <a:solidFill>
            <a:srgbClr val="3498DB"/>
          </a:solidFill>
          <a:ln>
            <a:solidFill>
              <a:srgbClr val="2980B9"/>
            </a:solidFill>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Локальный планировщик</a:t>
            </a:r>
            <a:endParaRPr lang="ru-RU" sz="1600" dirty="0"/>
          </a:p>
        </p:txBody>
      </p:sp>
      <p:sp>
        <p:nvSpPr>
          <p:cNvPr id="12" name="Скругленный прямоугольник 11"/>
          <p:cNvSpPr/>
          <p:nvPr/>
        </p:nvSpPr>
        <p:spPr>
          <a:xfrm>
            <a:off x="7547243" y="4257661"/>
            <a:ext cx="1744980" cy="273989"/>
          </a:xfrm>
          <a:prstGeom prst="roundRect">
            <a:avLst>
              <a:gd name="adj" fmla="val 6548"/>
            </a:avLst>
          </a:prstGeom>
          <a:solidFill>
            <a:schemeClr val="accent4">
              <a:lumMod val="20000"/>
              <a:lumOff val="80000"/>
            </a:schemeClr>
          </a:solidFill>
          <a:ln>
            <a:solidFill>
              <a:srgbClr val="F39C01"/>
            </a:solidFill>
            <a:prstDash val="dash"/>
          </a:ln>
          <a:effectLst>
            <a:outerShdw blurRad="381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i="1" dirty="0" smtClean="0">
                <a:solidFill>
                  <a:schemeClr val="tx1"/>
                </a:solidFill>
              </a:rPr>
              <a:t>Траектория</a:t>
            </a:r>
            <a:endParaRPr lang="ru-RU" sz="1600" i="1" dirty="0">
              <a:solidFill>
                <a:schemeClr val="tx1"/>
              </a:solidFill>
            </a:endParaRPr>
          </a:p>
        </p:txBody>
      </p:sp>
    </p:spTree>
    <p:extLst>
      <p:ext uri="{BB962C8B-B14F-4D97-AF65-F5344CB8AC3E}">
        <p14:creationId xmlns:p14="http://schemas.microsoft.com/office/powerpoint/2010/main" val="3235830928"/>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Планирование траектории</a:t>
            </a:r>
            <a:endParaRPr lang="ru-RU" dirty="0"/>
          </a:p>
        </p:txBody>
      </p:sp>
      <p:sp>
        <p:nvSpPr>
          <p:cNvPr id="12" name="Объект 11"/>
          <p:cNvSpPr>
            <a:spLocks noGrp="1"/>
          </p:cNvSpPr>
          <p:nvPr>
            <p:ph idx="1"/>
          </p:nvPr>
        </p:nvSpPr>
        <p:spPr/>
        <p:txBody>
          <a:bodyPr/>
          <a:lstStyle/>
          <a:p>
            <a:pPr marL="0" indent="0">
              <a:buNone/>
            </a:pPr>
            <a:r>
              <a:rPr lang="ru-RU" dirty="0" smtClean="0"/>
              <a:t>Основные методы:</a:t>
            </a:r>
          </a:p>
          <a:p>
            <a:r>
              <a:rPr lang="ru-RU" dirty="0" smtClean="0"/>
              <a:t>Поиск на графе</a:t>
            </a:r>
          </a:p>
          <a:p>
            <a:r>
              <a:rPr lang="ru-RU" dirty="0" smtClean="0"/>
              <a:t>Случайные методы (</a:t>
            </a:r>
            <a:r>
              <a:rPr lang="en-US" dirty="0" smtClean="0"/>
              <a:t>sample-based methods)</a:t>
            </a:r>
          </a:p>
          <a:p>
            <a:r>
              <a:rPr lang="ru-RU" dirty="0" smtClean="0"/>
              <a:t>Методы интерполяции кривыми</a:t>
            </a:r>
          </a:p>
          <a:p>
            <a:r>
              <a:rPr lang="ru-RU" dirty="0" smtClean="0"/>
              <a:t>…</a:t>
            </a:r>
            <a:endParaRPr lang="ru-RU" dirty="0"/>
          </a:p>
        </p:txBody>
      </p:sp>
      <p:sp>
        <p:nvSpPr>
          <p:cNvPr id="4" name="Дата 3"/>
          <p:cNvSpPr>
            <a:spLocks noGrp="1"/>
          </p:cNvSpPr>
          <p:nvPr>
            <p:ph type="dt" sz="half" idx="10"/>
          </p:nvPr>
        </p:nvSpPr>
        <p:spPr/>
        <p:txBody>
          <a:bodyPr/>
          <a:lstStyle/>
          <a:p>
            <a:r>
              <a:rPr lang="ru-RU" dirty="0" smtClean="0"/>
              <a:t>20.04.211019</a:t>
            </a:r>
            <a:endParaRPr lang="ru-RU" dirty="0"/>
          </a:p>
        </p:txBody>
      </p:sp>
      <p:sp>
        <p:nvSpPr>
          <p:cNvPr id="5" name="Номер слайда 4"/>
          <p:cNvSpPr>
            <a:spLocks noGrp="1"/>
          </p:cNvSpPr>
          <p:nvPr>
            <p:ph type="sldNum" sz="quarter" idx="12"/>
          </p:nvPr>
        </p:nvSpPr>
        <p:spPr/>
        <p:txBody>
          <a:bodyPr/>
          <a:lstStyle/>
          <a:p>
            <a:fld id="{8E9F0703-53D6-4E52-9BF2-0FD941F4ADDB}" type="slidenum">
              <a:rPr lang="ru-RU" smtClean="0"/>
              <a:pPr/>
              <a:t>17</a:t>
            </a:fld>
            <a:endParaRPr lang="ru-RU" dirty="0"/>
          </a:p>
        </p:txBody>
      </p:sp>
    </p:spTree>
    <p:extLst>
      <p:ext uri="{BB962C8B-B14F-4D97-AF65-F5344CB8AC3E}">
        <p14:creationId xmlns:p14="http://schemas.microsoft.com/office/powerpoint/2010/main" val="83431589"/>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p:txBody>
          <a:bodyPr/>
          <a:lstStyle/>
          <a:p>
            <a:r>
              <a:rPr lang="ru-RU" dirty="0"/>
              <a:t>Планирование траектории</a:t>
            </a:r>
          </a:p>
        </p:txBody>
      </p:sp>
      <p:sp>
        <p:nvSpPr>
          <p:cNvPr id="13" name="Объект 12"/>
          <p:cNvSpPr>
            <a:spLocks noGrp="1"/>
          </p:cNvSpPr>
          <p:nvPr>
            <p:ph idx="1"/>
          </p:nvPr>
        </p:nvSpPr>
        <p:spPr/>
        <p:txBody>
          <a:bodyPr>
            <a:normAutofit/>
          </a:bodyPr>
          <a:lstStyle/>
          <a:p>
            <a:pPr marL="514350" indent="-514350">
              <a:buFont typeface="+mj-lt"/>
              <a:buAutoNum type="arabicPeriod"/>
            </a:pPr>
            <a:r>
              <a:rPr lang="ru-RU" sz="3200" dirty="0" smtClean="0">
                <a:latin typeface="+mj-lt"/>
              </a:rPr>
              <a:t>Представить пространство в виде графа</a:t>
            </a:r>
          </a:p>
          <a:p>
            <a:pPr marL="514350" indent="-514350">
              <a:buFont typeface="+mj-lt"/>
              <a:buAutoNum type="arabicPeriod"/>
            </a:pPr>
            <a:r>
              <a:rPr lang="ru-RU" sz="3200" dirty="0" smtClean="0">
                <a:latin typeface="+mj-lt"/>
              </a:rPr>
              <a:t>Найти оптимальный маршрут на графе (А*, </a:t>
            </a:r>
            <a:r>
              <a:rPr lang="ru-RU" sz="3200" dirty="0" err="1" smtClean="0">
                <a:latin typeface="+mj-lt"/>
              </a:rPr>
              <a:t>Дейсктра</a:t>
            </a:r>
            <a:r>
              <a:rPr lang="ru-RU" sz="3200" dirty="0" smtClean="0">
                <a:latin typeface="+mj-lt"/>
              </a:rPr>
              <a:t>  и т.д.)</a:t>
            </a:r>
          </a:p>
          <a:p>
            <a:pPr marL="514350" indent="-514350">
              <a:buFont typeface="+mj-lt"/>
              <a:buAutoNum type="arabicPeriod"/>
            </a:pPr>
            <a:endParaRPr lang="ru-RU" sz="3200" dirty="0">
              <a:latin typeface="+mj-lt"/>
            </a:endParaRPr>
          </a:p>
          <a:p>
            <a:pPr marL="0" indent="0">
              <a:buNone/>
            </a:pPr>
            <a:r>
              <a:rPr lang="ru-RU" sz="3200" dirty="0" smtClean="0">
                <a:latin typeface="+mj-lt"/>
              </a:rPr>
              <a:t>Применение:</a:t>
            </a:r>
          </a:p>
          <a:p>
            <a:pPr marL="0" indent="0">
              <a:buNone/>
            </a:pPr>
            <a:r>
              <a:rPr lang="ru-RU" sz="3200" dirty="0" smtClean="0">
                <a:latin typeface="+mj-lt"/>
              </a:rPr>
              <a:t>Навигация в </a:t>
            </a:r>
            <a:r>
              <a:rPr lang="ru-RU" sz="3200" dirty="0" err="1" smtClean="0">
                <a:latin typeface="+mj-lt"/>
              </a:rPr>
              <a:t>неструктуированном</a:t>
            </a:r>
            <a:r>
              <a:rPr lang="ru-RU" sz="3200" dirty="0" smtClean="0">
                <a:latin typeface="+mj-lt"/>
              </a:rPr>
              <a:t> окружении</a:t>
            </a:r>
            <a:endParaRPr lang="ru-RU" sz="3200" dirty="0">
              <a:latin typeface="+mj-lt"/>
            </a:endParaRPr>
          </a:p>
        </p:txBody>
      </p:sp>
      <p:sp>
        <p:nvSpPr>
          <p:cNvPr id="4" name="Дата 3"/>
          <p:cNvSpPr>
            <a:spLocks noGrp="1"/>
          </p:cNvSpPr>
          <p:nvPr>
            <p:ph type="dt" sz="half" idx="10"/>
          </p:nvPr>
        </p:nvSpPr>
        <p:spPr/>
        <p:txBody>
          <a:bodyPr/>
          <a:lstStyle/>
          <a:p>
            <a:r>
              <a:rPr lang="ru-RU" smtClean="0"/>
              <a:t>20.04.211019</a:t>
            </a:r>
            <a:endParaRPr lang="ru-RU" dirty="0"/>
          </a:p>
        </p:txBody>
      </p:sp>
      <p:sp>
        <p:nvSpPr>
          <p:cNvPr id="5" name="Номер слайда 4"/>
          <p:cNvSpPr>
            <a:spLocks noGrp="1"/>
          </p:cNvSpPr>
          <p:nvPr>
            <p:ph type="sldNum" sz="quarter" idx="12"/>
          </p:nvPr>
        </p:nvSpPr>
        <p:spPr/>
        <p:txBody>
          <a:bodyPr/>
          <a:lstStyle/>
          <a:p>
            <a:fld id="{8E9F0703-53D6-4E52-9BF2-0FD941F4ADDB}" type="slidenum">
              <a:rPr lang="ru-RU" smtClean="0"/>
              <a:pPr/>
              <a:t>18</a:t>
            </a:fld>
            <a:endParaRPr lang="ru-RU" dirty="0"/>
          </a:p>
        </p:txBody>
      </p:sp>
      <p:sp>
        <p:nvSpPr>
          <p:cNvPr id="10" name="Текст 9"/>
          <p:cNvSpPr>
            <a:spLocks noGrp="1"/>
          </p:cNvSpPr>
          <p:nvPr>
            <p:ph type="body" sz="quarter" idx="13"/>
          </p:nvPr>
        </p:nvSpPr>
        <p:spPr/>
        <p:txBody>
          <a:bodyPr/>
          <a:lstStyle/>
          <a:p>
            <a:r>
              <a:rPr lang="ru-RU" dirty="0" smtClean="0"/>
              <a:t>Методы поиска на графах</a:t>
            </a:r>
            <a:endParaRPr lang="ru-RU" dirty="0"/>
          </a:p>
        </p:txBody>
      </p:sp>
      <p:cxnSp>
        <p:nvCxnSpPr>
          <p:cNvPr id="19" name="Прямая соединительная линия 18"/>
          <p:cNvCxnSpPr/>
          <p:nvPr/>
        </p:nvCxnSpPr>
        <p:spPr>
          <a:xfrm>
            <a:off x="944880" y="4248944"/>
            <a:ext cx="2247900" cy="0"/>
          </a:xfrm>
          <a:prstGeom prst="line">
            <a:avLst/>
          </a:prstGeom>
          <a:ln w="28575">
            <a:solidFill>
              <a:srgbClr val="E036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416711"/>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p:txBody>
          <a:bodyPr/>
          <a:lstStyle/>
          <a:p>
            <a:r>
              <a:rPr lang="ru-RU" dirty="0"/>
              <a:t>Планирование траектории</a:t>
            </a:r>
          </a:p>
        </p:txBody>
      </p:sp>
      <p:sp>
        <p:nvSpPr>
          <p:cNvPr id="13" name="Объект 12"/>
          <p:cNvSpPr>
            <a:spLocks noGrp="1"/>
          </p:cNvSpPr>
          <p:nvPr>
            <p:ph idx="1"/>
          </p:nvPr>
        </p:nvSpPr>
        <p:spPr>
          <a:xfrm>
            <a:off x="838200" y="2265680"/>
            <a:ext cx="5491480" cy="3911283"/>
          </a:xfrm>
        </p:spPr>
        <p:txBody>
          <a:bodyPr>
            <a:normAutofit/>
          </a:bodyPr>
          <a:lstStyle/>
          <a:p>
            <a:pPr>
              <a:buFont typeface="Calibri Light" panose="020F0302020204030204" pitchFamily="34" charset="0"/>
              <a:buChar char="+"/>
            </a:pPr>
            <a:r>
              <a:rPr lang="ru-RU" dirty="0" smtClean="0">
                <a:solidFill>
                  <a:srgbClr val="00B050"/>
                </a:solidFill>
              </a:rPr>
              <a:t>Простота реализации</a:t>
            </a:r>
          </a:p>
          <a:p>
            <a:pPr>
              <a:buFont typeface="Calibri Light" panose="020F0302020204030204" pitchFamily="34" charset="0"/>
              <a:buChar char="+"/>
            </a:pPr>
            <a:r>
              <a:rPr lang="ru-RU" dirty="0" smtClean="0">
                <a:solidFill>
                  <a:srgbClr val="00B050"/>
                </a:solidFill>
              </a:rPr>
              <a:t>Легко построить на основе сенсорных данных</a:t>
            </a:r>
          </a:p>
          <a:p>
            <a:pPr>
              <a:buFont typeface="Calibri Light" panose="020F0302020204030204" pitchFamily="34" charset="0"/>
              <a:buChar char="-"/>
            </a:pPr>
            <a:r>
              <a:rPr lang="ru-RU" dirty="0" smtClean="0">
                <a:solidFill>
                  <a:srgbClr val="E03623"/>
                </a:solidFill>
              </a:rPr>
              <a:t>Объем резко возрастает при уменьшении дискретизации, увеличении области и </a:t>
            </a:r>
            <a:r>
              <a:rPr lang="ru-RU" u="sng" dirty="0" smtClean="0">
                <a:solidFill>
                  <a:srgbClr val="E03623"/>
                </a:solidFill>
              </a:rPr>
              <a:t>размерности</a:t>
            </a:r>
          </a:p>
        </p:txBody>
      </p:sp>
      <p:sp>
        <p:nvSpPr>
          <p:cNvPr id="4" name="Дата 3"/>
          <p:cNvSpPr>
            <a:spLocks noGrp="1"/>
          </p:cNvSpPr>
          <p:nvPr>
            <p:ph type="dt" sz="half" idx="10"/>
          </p:nvPr>
        </p:nvSpPr>
        <p:spPr/>
        <p:txBody>
          <a:bodyPr/>
          <a:lstStyle/>
          <a:p>
            <a:r>
              <a:rPr lang="ru-RU" smtClean="0"/>
              <a:t>20.04.211019</a:t>
            </a:r>
            <a:endParaRPr lang="ru-RU" dirty="0"/>
          </a:p>
        </p:txBody>
      </p:sp>
      <p:sp>
        <p:nvSpPr>
          <p:cNvPr id="5" name="Номер слайда 4"/>
          <p:cNvSpPr>
            <a:spLocks noGrp="1"/>
          </p:cNvSpPr>
          <p:nvPr>
            <p:ph type="sldNum" sz="quarter" idx="12"/>
          </p:nvPr>
        </p:nvSpPr>
        <p:spPr/>
        <p:txBody>
          <a:bodyPr/>
          <a:lstStyle/>
          <a:p>
            <a:fld id="{8E9F0703-53D6-4E52-9BF2-0FD941F4ADDB}" type="slidenum">
              <a:rPr lang="ru-RU" smtClean="0"/>
              <a:pPr/>
              <a:t>19</a:t>
            </a:fld>
            <a:endParaRPr lang="ru-RU" dirty="0"/>
          </a:p>
        </p:txBody>
      </p:sp>
      <p:sp>
        <p:nvSpPr>
          <p:cNvPr id="10" name="Текст 9"/>
          <p:cNvSpPr>
            <a:spLocks noGrp="1"/>
          </p:cNvSpPr>
          <p:nvPr>
            <p:ph type="body" sz="quarter" idx="13"/>
          </p:nvPr>
        </p:nvSpPr>
        <p:spPr>
          <a:xfrm>
            <a:off x="838200" y="927416"/>
            <a:ext cx="10515600" cy="1145224"/>
          </a:xfrm>
        </p:spPr>
        <p:txBody>
          <a:bodyPr/>
          <a:lstStyle/>
          <a:p>
            <a:r>
              <a:rPr lang="ru-RU" dirty="0" smtClean="0"/>
              <a:t>Методы поиска на графа</a:t>
            </a:r>
            <a:endParaRPr lang="en-US" dirty="0" smtClean="0"/>
          </a:p>
          <a:p>
            <a:r>
              <a:rPr lang="ru-RU" dirty="0" smtClean="0"/>
              <a:t>Представление сеткой</a:t>
            </a:r>
            <a:endParaRPr lang="ru-RU" dirty="0"/>
          </a:p>
        </p:txBody>
      </p:sp>
      <p:pic>
        <p:nvPicPr>
          <p:cNvPr id="7" name="Picture 4" descr="ÐÐ°ÑÑÐ¸Ð½ÐºÐ¸ Ð¿Ð¾ Ð·Ð°Ð¿ÑÐ¾ÑÑ occupancy grid path planning"/>
          <p:cNvPicPr>
            <a:picLocks noChangeAspect="1" noChangeArrowheads="1"/>
          </p:cNvPicPr>
          <p:nvPr/>
        </p:nvPicPr>
        <p:blipFill rotWithShape="1">
          <a:blip r:embed="rId3">
            <a:extLst>
              <a:ext uri="{28A0092B-C50C-407E-A947-70E740481C1C}">
                <a14:useLocalDpi xmlns:a14="http://schemas.microsoft.com/office/drawing/2010/main" val="0"/>
              </a:ext>
            </a:extLst>
          </a:blip>
          <a:srcRect l="8714" t="2186" b="8864"/>
          <a:stretch/>
        </p:blipFill>
        <p:spPr bwMode="auto">
          <a:xfrm>
            <a:off x="6695440" y="2265680"/>
            <a:ext cx="5198328" cy="3408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2213216"/>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Постановка задачи</a:t>
            </a:r>
            <a:endParaRPr lang="ru-RU" dirty="0"/>
          </a:p>
        </p:txBody>
      </p:sp>
      <p:sp>
        <p:nvSpPr>
          <p:cNvPr id="3" name="Объект 2"/>
          <p:cNvSpPr>
            <a:spLocks noGrp="1"/>
          </p:cNvSpPr>
          <p:nvPr>
            <p:ph idx="1"/>
          </p:nvPr>
        </p:nvSpPr>
        <p:spPr/>
        <p:txBody>
          <a:bodyPr/>
          <a:lstStyle/>
          <a:p>
            <a:pPr marL="0" indent="0">
              <a:buNone/>
            </a:pPr>
            <a:r>
              <a:rPr lang="ru-RU" dirty="0" smtClean="0"/>
              <a:t>Разработать систему построения траектории и движения по ней для беспилотного автомобиля</a:t>
            </a:r>
            <a:endParaRPr lang="ru-RU" dirty="0"/>
          </a:p>
        </p:txBody>
      </p:sp>
      <p:sp>
        <p:nvSpPr>
          <p:cNvPr id="4" name="Дата 3"/>
          <p:cNvSpPr>
            <a:spLocks noGrp="1"/>
          </p:cNvSpPr>
          <p:nvPr>
            <p:ph type="dt" sz="half" idx="10"/>
          </p:nvPr>
        </p:nvSpPr>
        <p:spPr/>
        <p:txBody>
          <a:bodyPr/>
          <a:lstStyle/>
          <a:p>
            <a:r>
              <a:rPr lang="ru-RU" smtClean="0"/>
              <a:t>20.04.211019</a:t>
            </a:r>
            <a:endParaRPr lang="ru-RU" dirty="0"/>
          </a:p>
        </p:txBody>
      </p:sp>
      <p:sp>
        <p:nvSpPr>
          <p:cNvPr id="5" name="Номер слайда 4"/>
          <p:cNvSpPr>
            <a:spLocks noGrp="1"/>
          </p:cNvSpPr>
          <p:nvPr>
            <p:ph type="sldNum" sz="quarter" idx="12"/>
          </p:nvPr>
        </p:nvSpPr>
        <p:spPr/>
        <p:txBody>
          <a:bodyPr/>
          <a:lstStyle/>
          <a:p>
            <a:fld id="{8E9F0703-53D6-4E52-9BF2-0FD941F4ADDB}" type="slidenum">
              <a:rPr lang="ru-RU" smtClean="0"/>
              <a:pPr/>
              <a:t>2</a:t>
            </a:fld>
            <a:endParaRPr lang="ru-RU" dirty="0"/>
          </a:p>
        </p:txBody>
      </p:sp>
    </p:spTree>
    <p:extLst>
      <p:ext uri="{BB962C8B-B14F-4D97-AF65-F5344CB8AC3E}">
        <p14:creationId xmlns:p14="http://schemas.microsoft.com/office/powerpoint/2010/main" val="4129263415"/>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p:txBody>
          <a:bodyPr/>
          <a:lstStyle/>
          <a:p>
            <a:r>
              <a:rPr lang="ru-RU" dirty="0"/>
              <a:t>Планирование траектории</a:t>
            </a:r>
          </a:p>
        </p:txBody>
      </p:sp>
      <p:sp>
        <p:nvSpPr>
          <p:cNvPr id="13" name="Объект 12"/>
          <p:cNvSpPr>
            <a:spLocks noGrp="1"/>
          </p:cNvSpPr>
          <p:nvPr>
            <p:ph idx="1"/>
          </p:nvPr>
        </p:nvSpPr>
        <p:spPr>
          <a:xfrm>
            <a:off x="838200" y="1686561"/>
            <a:ext cx="10515600" cy="579120"/>
          </a:xfrm>
        </p:spPr>
        <p:txBody>
          <a:bodyPr>
            <a:normAutofit/>
          </a:bodyPr>
          <a:lstStyle/>
          <a:p>
            <a:pPr marL="0" indent="0">
              <a:buNone/>
            </a:pPr>
            <a:r>
              <a:rPr lang="en-US" dirty="0" smtClean="0"/>
              <a:t>Rapidly Exploring Random Trees </a:t>
            </a:r>
            <a:r>
              <a:rPr lang="en-US" dirty="0" smtClean="0">
                <a:solidFill>
                  <a:srgbClr val="E03623"/>
                </a:solidFill>
              </a:rPr>
              <a:t>(RRT) </a:t>
            </a:r>
            <a:r>
              <a:rPr lang="ru-RU" dirty="0" smtClean="0"/>
              <a:t>и вариации</a:t>
            </a:r>
            <a:endParaRPr lang="en-US" dirty="0" smtClean="0"/>
          </a:p>
        </p:txBody>
      </p:sp>
      <p:sp>
        <p:nvSpPr>
          <p:cNvPr id="4" name="Дата 3"/>
          <p:cNvSpPr>
            <a:spLocks noGrp="1"/>
          </p:cNvSpPr>
          <p:nvPr>
            <p:ph type="dt" sz="half" idx="10"/>
          </p:nvPr>
        </p:nvSpPr>
        <p:spPr/>
        <p:txBody>
          <a:bodyPr/>
          <a:lstStyle/>
          <a:p>
            <a:r>
              <a:rPr lang="ru-RU" smtClean="0"/>
              <a:t>20.04.211019</a:t>
            </a:r>
            <a:endParaRPr lang="ru-RU" dirty="0"/>
          </a:p>
        </p:txBody>
      </p:sp>
      <p:sp>
        <p:nvSpPr>
          <p:cNvPr id="5" name="Номер слайда 4"/>
          <p:cNvSpPr>
            <a:spLocks noGrp="1"/>
          </p:cNvSpPr>
          <p:nvPr>
            <p:ph type="sldNum" sz="quarter" idx="12"/>
          </p:nvPr>
        </p:nvSpPr>
        <p:spPr/>
        <p:txBody>
          <a:bodyPr/>
          <a:lstStyle/>
          <a:p>
            <a:fld id="{8E9F0703-53D6-4E52-9BF2-0FD941F4ADDB}" type="slidenum">
              <a:rPr lang="ru-RU" smtClean="0"/>
              <a:pPr/>
              <a:t>20</a:t>
            </a:fld>
            <a:endParaRPr lang="ru-RU" dirty="0"/>
          </a:p>
        </p:txBody>
      </p:sp>
      <p:sp>
        <p:nvSpPr>
          <p:cNvPr id="10" name="Текст 9"/>
          <p:cNvSpPr>
            <a:spLocks noGrp="1"/>
          </p:cNvSpPr>
          <p:nvPr>
            <p:ph type="body" sz="quarter" idx="13"/>
          </p:nvPr>
        </p:nvSpPr>
        <p:spPr/>
        <p:txBody>
          <a:bodyPr/>
          <a:lstStyle/>
          <a:p>
            <a:r>
              <a:rPr lang="en-US" dirty="0" smtClean="0"/>
              <a:t>Sample-based methods</a:t>
            </a:r>
            <a:endParaRPr lang="ru-RU" dirty="0"/>
          </a:p>
        </p:txBody>
      </p:sp>
      <p:pic>
        <p:nvPicPr>
          <p:cNvPr id="9" name="Picture 2" descr="ÐÐ°ÑÑÐ¸Ð½ÐºÐ¸ Ð¿Ð¾ Ð·Ð°Ð¿ÑÐ¾ÑÑ rrt autonomous c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4275" y="2265680"/>
            <a:ext cx="5315793" cy="3381070"/>
          </a:xfrm>
          <a:prstGeom prst="rect">
            <a:avLst/>
          </a:prstGeom>
          <a:noFill/>
          <a:extLst>
            <a:ext uri="{909E8E84-426E-40DD-AFC4-6F175D3DCCD1}">
              <a14:hiddenFill xmlns:a14="http://schemas.microsoft.com/office/drawing/2010/main">
                <a:solidFill>
                  <a:srgbClr val="FFFFFF"/>
                </a:solidFill>
              </a14:hiddenFill>
            </a:ext>
          </a:extLst>
        </p:spPr>
      </p:pic>
      <p:sp>
        <p:nvSpPr>
          <p:cNvPr id="15" name="Объект 12"/>
          <p:cNvSpPr txBox="1">
            <a:spLocks/>
          </p:cNvSpPr>
          <p:nvPr/>
        </p:nvSpPr>
        <p:spPr>
          <a:xfrm>
            <a:off x="838200" y="2265680"/>
            <a:ext cx="5491480" cy="391128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alibri Light" panose="020F0302020204030204" pitchFamily="34" charset="0"/>
              <a:buChar char="+"/>
            </a:pPr>
            <a:r>
              <a:rPr lang="ru-RU" dirty="0" smtClean="0">
                <a:solidFill>
                  <a:srgbClr val="00B050"/>
                </a:solidFill>
              </a:rPr>
              <a:t>Возможность сложных маневров</a:t>
            </a:r>
          </a:p>
          <a:p>
            <a:pPr>
              <a:buFont typeface="Calibri Light" panose="020F0302020204030204" pitchFamily="34" charset="0"/>
              <a:buChar char="+"/>
            </a:pPr>
            <a:r>
              <a:rPr lang="ru-RU" dirty="0" smtClean="0">
                <a:solidFill>
                  <a:srgbClr val="00B050"/>
                </a:solidFill>
              </a:rPr>
              <a:t>Возможность учета динамики автомобиля</a:t>
            </a:r>
          </a:p>
          <a:p>
            <a:pPr>
              <a:buFont typeface="Calibri Light" panose="020F0302020204030204" pitchFamily="34" charset="0"/>
              <a:buChar char="+"/>
            </a:pPr>
            <a:r>
              <a:rPr lang="ru-RU" dirty="0" smtClean="0">
                <a:solidFill>
                  <a:srgbClr val="00B050"/>
                </a:solidFill>
              </a:rPr>
              <a:t>Применимость к высоким размерностям</a:t>
            </a:r>
          </a:p>
          <a:p>
            <a:pPr>
              <a:buFont typeface="Calibri Light" panose="020F0302020204030204" pitchFamily="34" charset="0"/>
              <a:buChar char="-"/>
            </a:pPr>
            <a:r>
              <a:rPr lang="ru-RU" dirty="0" smtClean="0">
                <a:solidFill>
                  <a:srgbClr val="E03623"/>
                </a:solidFill>
              </a:rPr>
              <a:t>Высокая вычислительная сложность</a:t>
            </a:r>
          </a:p>
          <a:p>
            <a:pPr>
              <a:buFont typeface="Calibri Light" panose="020F0302020204030204" pitchFamily="34" charset="0"/>
              <a:buChar char="-"/>
            </a:pPr>
            <a:r>
              <a:rPr lang="ru-RU" dirty="0" smtClean="0">
                <a:solidFill>
                  <a:srgbClr val="E03623"/>
                </a:solidFill>
              </a:rPr>
              <a:t>Трудности с поиском оптимального решения</a:t>
            </a:r>
          </a:p>
        </p:txBody>
      </p:sp>
      <p:sp>
        <p:nvSpPr>
          <p:cNvPr id="6" name="Прямоугольник 5"/>
          <p:cNvSpPr/>
          <p:nvPr/>
        </p:nvSpPr>
        <p:spPr>
          <a:xfrm>
            <a:off x="6704275" y="5653068"/>
            <a:ext cx="5315793" cy="954107"/>
          </a:xfrm>
          <a:prstGeom prst="rect">
            <a:avLst/>
          </a:prstGeom>
        </p:spPr>
        <p:txBody>
          <a:bodyPr wrap="square">
            <a:spAutoFit/>
          </a:bodyPr>
          <a:lstStyle/>
          <a:p>
            <a:r>
              <a:rPr lang="ru-RU" sz="2800" dirty="0"/>
              <a:t>Применение:</a:t>
            </a:r>
          </a:p>
          <a:p>
            <a:r>
              <a:rPr lang="ru-RU" sz="2800" dirty="0"/>
              <a:t>Универсальные</a:t>
            </a:r>
          </a:p>
        </p:txBody>
      </p:sp>
      <p:cxnSp>
        <p:nvCxnSpPr>
          <p:cNvPr id="16" name="Прямая соединительная линия 15"/>
          <p:cNvCxnSpPr/>
          <p:nvPr/>
        </p:nvCxnSpPr>
        <p:spPr>
          <a:xfrm>
            <a:off x="6817043" y="6111082"/>
            <a:ext cx="2084070" cy="0"/>
          </a:xfrm>
          <a:prstGeom prst="line">
            <a:avLst/>
          </a:prstGeom>
          <a:ln w="28575">
            <a:solidFill>
              <a:srgbClr val="E036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0047955"/>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Прямоугольник 134"/>
          <p:cNvSpPr/>
          <p:nvPr/>
        </p:nvSpPr>
        <p:spPr>
          <a:xfrm>
            <a:off x="4007480" y="3796868"/>
            <a:ext cx="6989725" cy="2371922"/>
          </a:xfrm>
          <a:prstGeom prst="rect">
            <a:avLst/>
          </a:prstGeom>
          <a:noFill/>
          <a:ln w="28575">
            <a:solidFill>
              <a:srgbClr val="E0362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31" name="Прямая соединительная линия 130"/>
          <p:cNvCxnSpPr/>
          <p:nvPr/>
        </p:nvCxnSpPr>
        <p:spPr>
          <a:xfrm>
            <a:off x="5696543" y="4266663"/>
            <a:ext cx="319087" cy="762000"/>
          </a:xfrm>
          <a:prstGeom prst="line">
            <a:avLst/>
          </a:prstGeom>
          <a:ln w="28575">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9" name="Полилиния 128"/>
          <p:cNvSpPr/>
          <p:nvPr/>
        </p:nvSpPr>
        <p:spPr>
          <a:xfrm>
            <a:off x="5694161" y="4250513"/>
            <a:ext cx="599655" cy="292290"/>
          </a:xfrm>
          <a:custGeom>
            <a:avLst/>
            <a:gdLst>
              <a:gd name="connsiteX0" fmla="*/ 0 w 599655"/>
              <a:gd name="connsiteY0" fmla="*/ 25675 h 292290"/>
              <a:gd name="connsiteX1" fmla="*/ 283369 w 599655"/>
              <a:gd name="connsiteY1" fmla="*/ 23294 h 292290"/>
              <a:gd name="connsiteX2" fmla="*/ 578644 w 599655"/>
              <a:gd name="connsiteY2" fmla="*/ 273325 h 292290"/>
              <a:gd name="connsiteX3" fmla="*/ 576263 w 599655"/>
              <a:gd name="connsiteY3" fmla="*/ 278088 h 292290"/>
            </a:gdLst>
            <a:ahLst/>
            <a:cxnLst>
              <a:cxn ang="0">
                <a:pos x="connsiteX0" y="connsiteY0"/>
              </a:cxn>
              <a:cxn ang="0">
                <a:pos x="connsiteX1" y="connsiteY1"/>
              </a:cxn>
              <a:cxn ang="0">
                <a:pos x="connsiteX2" y="connsiteY2"/>
              </a:cxn>
              <a:cxn ang="0">
                <a:pos x="connsiteX3" y="connsiteY3"/>
              </a:cxn>
            </a:cxnLst>
            <a:rect l="l" t="t" r="r" b="b"/>
            <a:pathLst>
              <a:path w="599655" h="292290">
                <a:moveTo>
                  <a:pt x="0" y="25675"/>
                </a:moveTo>
                <a:cubicBezTo>
                  <a:pt x="93464" y="3847"/>
                  <a:pt x="186929" y="-17981"/>
                  <a:pt x="283369" y="23294"/>
                </a:cubicBezTo>
                <a:cubicBezTo>
                  <a:pt x="379809" y="64569"/>
                  <a:pt x="529828" y="230859"/>
                  <a:pt x="578644" y="273325"/>
                </a:cubicBezTo>
                <a:cubicBezTo>
                  <a:pt x="627460" y="315791"/>
                  <a:pt x="575866" y="272929"/>
                  <a:pt x="576263" y="278088"/>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97" name="Прямая соединительная линия 96"/>
          <p:cNvCxnSpPr/>
          <p:nvPr/>
        </p:nvCxnSpPr>
        <p:spPr>
          <a:xfrm flipH="1" flipV="1">
            <a:off x="2550297" y="4624428"/>
            <a:ext cx="189127" cy="424272"/>
          </a:xfrm>
          <a:prstGeom prst="line">
            <a:avLst/>
          </a:prstGeom>
          <a:ln w="28575">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Прямая соединительная линия 89"/>
          <p:cNvCxnSpPr/>
          <p:nvPr/>
        </p:nvCxnSpPr>
        <p:spPr>
          <a:xfrm flipV="1">
            <a:off x="2627720" y="4582372"/>
            <a:ext cx="108982" cy="597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p:cNvCxnSpPr/>
          <p:nvPr/>
        </p:nvCxnSpPr>
        <p:spPr>
          <a:xfrm flipH="1" flipV="1">
            <a:off x="2392741" y="4261491"/>
            <a:ext cx="189127" cy="4242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Заголовок 1"/>
          <p:cNvSpPr>
            <a:spLocks noGrp="1"/>
          </p:cNvSpPr>
          <p:nvPr>
            <p:ph type="title"/>
          </p:nvPr>
        </p:nvSpPr>
        <p:spPr/>
        <p:txBody>
          <a:bodyPr>
            <a:normAutofit/>
          </a:bodyPr>
          <a:lstStyle/>
          <a:p>
            <a:r>
              <a:rPr lang="ru-RU" dirty="0"/>
              <a:t>Планирование траектории</a:t>
            </a:r>
          </a:p>
        </p:txBody>
      </p:sp>
      <p:sp>
        <p:nvSpPr>
          <p:cNvPr id="4" name="Дата 3"/>
          <p:cNvSpPr>
            <a:spLocks noGrp="1"/>
          </p:cNvSpPr>
          <p:nvPr>
            <p:ph type="dt" sz="half" idx="10"/>
          </p:nvPr>
        </p:nvSpPr>
        <p:spPr/>
        <p:txBody>
          <a:bodyPr/>
          <a:lstStyle/>
          <a:p>
            <a:r>
              <a:rPr lang="ru-RU" smtClean="0"/>
              <a:t>20.04.211019</a:t>
            </a:r>
            <a:endParaRPr lang="ru-RU" dirty="0"/>
          </a:p>
        </p:txBody>
      </p:sp>
      <p:sp>
        <p:nvSpPr>
          <p:cNvPr id="5" name="Номер слайда 4"/>
          <p:cNvSpPr>
            <a:spLocks noGrp="1"/>
          </p:cNvSpPr>
          <p:nvPr>
            <p:ph type="sldNum" sz="quarter" idx="12"/>
          </p:nvPr>
        </p:nvSpPr>
        <p:spPr/>
        <p:txBody>
          <a:bodyPr/>
          <a:lstStyle/>
          <a:p>
            <a:fld id="{8E9F0703-53D6-4E52-9BF2-0FD941F4ADDB}" type="slidenum">
              <a:rPr lang="ru-RU" smtClean="0"/>
              <a:pPr/>
              <a:t>21</a:t>
            </a:fld>
            <a:endParaRPr lang="ru-RU" dirty="0"/>
          </a:p>
        </p:txBody>
      </p:sp>
      <p:sp>
        <p:nvSpPr>
          <p:cNvPr id="6" name="Текст 5"/>
          <p:cNvSpPr>
            <a:spLocks noGrp="1"/>
          </p:cNvSpPr>
          <p:nvPr>
            <p:ph type="body" sz="quarter" idx="13"/>
          </p:nvPr>
        </p:nvSpPr>
        <p:spPr/>
        <p:txBody>
          <a:bodyPr/>
          <a:lstStyle/>
          <a:p>
            <a:r>
              <a:rPr lang="en-US" dirty="0"/>
              <a:t>Sample-based methods</a:t>
            </a:r>
            <a:endParaRPr lang="ru-RU" dirty="0"/>
          </a:p>
        </p:txBody>
      </p:sp>
      <p:sp>
        <p:nvSpPr>
          <p:cNvPr id="10" name="Овал 9"/>
          <p:cNvSpPr/>
          <p:nvPr/>
        </p:nvSpPr>
        <p:spPr>
          <a:xfrm>
            <a:off x="1294268" y="2894188"/>
            <a:ext cx="136130" cy="1361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11" name="TextBox 10"/>
              <p:cNvSpPr txBox="1"/>
              <p:nvPr/>
            </p:nvSpPr>
            <p:spPr>
              <a:xfrm>
                <a:off x="838200" y="2894188"/>
                <a:ext cx="104826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𝑠𝑡𝑎𝑟𝑡</m:t>
                          </m:r>
                        </m:sub>
                      </m:sSub>
                    </m:oMath>
                  </m:oMathPara>
                </a14:m>
                <a:endParaRPr lang="ru-RU" dirty="0"/>
              </a:p>
            </p:txBody>
          </p:sp>
        </mc:Choice>
        <mc:Fallback xmlns="">
          <p:sp>
            <p:nvSpPr>
              <p:cNvPr id="11" name="TextBox 10"/>
              <p:cNvSpPr txBox="1">
                <a:spLocks noRot="1" noChangeAspect="1" noMove="1" noResize="1" noEditPoints="1" noAdjustHandles="1" noChangeArrowheads="1" noChangeShapeType="1" noTextEdit="1"/>
              </p:cNvSpPr>
              <p:nvPr/>
            </p:nvSpPr>
            <p:spPr>
              <a:xfrm>
                <a:off x="838200" y="2894188"/>
                <a:ext cx="1048265" cy="369332"/>
              </a:xfrm>
              <a:prstGeom prst="rect">
                <a:avLst/>
              </a:prstGeom>
              <a:blipFill rotWithShape="0">
                <a:blip r:embed="rId3"/>
                <a:stretch>
                  <a:fillRect/>
                </a:stretch>
              </a:blipFill>
            </p:spPr>
            <p:txBody>
              <a:bodyPr/>
              <a:lstStyle/>
              <a:p>
                <a:r>
                  <a:rPr lang="ru-RU">
                    <a:noFill/>
                  </a:rPr>
                  <a:t> </a:t>
                </a:r>
              </a:p>
            </p:txBody>
          </p:sp>
        </mc:Fallback>
      </mc:AlternateContent>
      <p:sp>
        <p:nvSpPr>
          <p:cNvPr id="14" name="Овал 13"/>
          <p:cNvSpPr/>
          <p:nvPr/>
        </p:nvSpPr>
        <p:spPr>
          <a:xfrm>
            <a:off x="3539079" y="2713175"/>
            <a:ext cx="136130" cy="1361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15" name="TextBox 14"/>
              <p:cNvSpPr txBox="1"/>
              <p:nvPr/>
            </p:nvSpPr>
            <p:spPr>
              <a:xfrm>
                <a:off x="3083011" y="2713175"/>
                <a:ext cx="104826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𝑒𝑛𝑑</m:t>
                          </m:r>
                        </m:sub>
                      </m:sSub>
                    </m:oMath>
                  </m:oMathPara>
                </a14:m>
                <a:endParaRPr lang="ru-RU" dirty="0"/>
              </a:p>
            </p:txBody>
          </p:sp>
        </mc:Choice>
        <mc:Fallback xmlns="">
          <p:sp>
            <p:nvSpPr>
              <p:cNvPr id="15" name="TextBox 14"/>
              <p:cNvSpPr txBox="1">
                <a:spLocks noRot="1" noChangeAspect="1" noMove="1" noResize="1" noEditPoints="1" noAdjustHandles="1" noChangeArrowheads="1" noChangeShapeType="1" noTextEdit="1"/>
              </p:cNvSpPr>
              <p:nvPr/>
            </p:nvSpPr>
            <p:spPr>
              <a:xfrm>
                <a:off x="3083011" y="2713175"/>
                <a:ext cx="1048265" cy="369332"/>
              </a:xfrm>
              <a:prstGeom prst="rect">
                <a:avLst/>
              </a:prstGeom>
              <a:blipFill rotWithShape="0">
                <a:blip r:embed="rId4"/>
                <a:stretch>
                  <a:fillRect/>
                </a:stretch>
              </a:blipFill>
            </p:spPr>
            <p:txBody>
              <a:bodyPr/>
              <a:lstStyle/>
              <a:p>
                <a:r>
                  <a:rPr lang="ru-RU">
                    <a:noFill/>
                  </a:rPr>
                  <a:t> </a:t>
                </a:r>
              </a:p>
            </p:txBody>
          </p:sp>
        </mc:Fallback>
      </mc:AlternateContent>
      <p:sp>
        <p:nvSpPr>
          <p:cNvPr id="16" name="Овал 15"/>
          <p:cNvSpPr/>
          <p:nvPr/>
        </p:nvSpPr>
        <p:spPr>
          <a:xfrm>
            <a:off x="908839" y="2220266"/>
            <a:ext cx="136130" cy="1361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Овал 16"/>
          <p:cNvSpPr/>
          <p:nvPr/>
        </p:nvSpPr>
        <p:spPr>
          <a:xfrm>
            <a:off x="1700805" y="2257475"/>
            <a:ext cx="136130" cy="1361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Овал 17"/>
          <p:cNvSpPr/>
          <p:nvPr/>
        </p:nvSpPr>
        <p:spPr>
          <a:xfrm>
            <a:off x="2328117" y="1971567"/>
            <a:ext cx="136130" cy="1361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Овал 18"/>
          <p:cNvSpPr/>
          <p:nvPr/>
        </p:nvSpPr>
        <p:spPr>
          <a:xfrm>
            <a:off x="1818400" y="1649348"/>
            <a:ext cx="136130" cy="1361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3" name="Прямая соединительная линия 22"/>
          <p:cNvCxnSpPr/>
          <p:nvPr/>
        </p:nvCxnSpPr>
        <p:spPr>
          <a:xfrm>
            <a:off x="989605" y="2314038"/>
            <a:ext cx="358775" cy="6159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p:cNvCxnSpPr/>
          <p:nvPr/>
        </p:nvCxnSpPr>
        <p:spPr>
          <a:xfrm flipH="1">
            <a:off x="1362332" y="2301338"/>
            <a:ext cx="424198" cy="6538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p:nvPr/>
        </p:nvCxnSpPr>
        <p:spPr>
          <a:xfrm flipH="1">
            <a:off x="1767205" y="1720313"/>
            <a:ext cx="108225" cy="6029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p:nvPr/>
        </p:nvCxnSpPr>
        <p:spPr>
          <a:xfrm flipH="1">
            <a:off x="1772502" y="2037813"/>
            <a:ext cx="617278" cy="2924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38200" y="3282760"/>
            <a:ext cx="3293076" cy="369332"/>
          </a:xfrm>
          <a:prstGeom prst="rect">
            <a:avLst/>
          </a:prstGeom>
          <a:noFill/>
        </p:spPr>
        <p:txBody>
          <a:bodyPr wrap="square" rtlCol="0">
            <a:spAutoFit/>
          </a:bodyPr>
          <a:lstStyle/>
          <a:p>
            <a:r>
              <a:rPr lang="en-US" dirty="0" smtClean="0"/>
              <a:t>1. </a:t>
            </a:r>
            <a:r>
              <a:rPr lang="ru-RU" dirty="0" smtClean="0"/>
              <a:t>Исходный граф</a:t>
            </a:r>
            <a:endParaRPr lang="ru-RU" dirty="0"/>
          </a:p>
        </p:txBody>
      </p:sp>
      <p:sp>
        <p:nvSpPr>
          <p:cNvPr id="40" name="Овал 39"/>
          <p:cNvSpPr/>
          <p:nvPr/>
        </p:nvSpPr>
        <p:spPr>
          <a:xfrm>
            <a:off x="4587344" y="2894188"/>
            <a:ext cx="136130" cy="1361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41" name="TextBox 40"/>
              <p:cNvSpPr txBox="1"/>
              <p:nvPr/>
            </p:nvSpPr>
            <p:spPr>
              <a:xfrm>
                <a:off x="4131276" y="2894188"/>
                <a:ext cx="104826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𝑠𝑡𝑎𝑟𝑡</m:t>
                          </m:r>
                        </m:sub>
                      </m:sSub>
                    </m:oMath>
                  </m:oMathPara>
                </a14:m>
                <a:endParaRPr lang="ru-RU" dirty="0"/>
              </a:p>
            </p:txBody>
          </p:sp>
        </mc:Choice>
        <mc:Fallback xmlns="">
          <p:sp>
            <p:nvSpPr>
              <p:cNvPr id="41" name="TextBox 40"/>
              <p:cNvSpPr txBox="1">
                <a:spLocks noRot="1" noChangeAspect="1" noMove="1" noResize="1" noEditPoints="1" noAdjustHandles="1" noChangeArrowheads="1" noChangeShapeType="1" noTextEdit="1"/>
              </p:cNvSpPr>
              <p:nvPr/>
            </p:nvSpPr>
            <p:spPr>
              <a:xfrm>
                <a:off x="4131276" y="2894188"/>
                <a:ext cx="1048265" cy="369332"/>
              </a:xfrm>
              <a:prstGeom prst="rect">
                <a:avLst/>
              </a:prstGeom>
              <a:blipFill rotWithShape="0">
                <a:blip r:embed="rId5"/>
                <a:stretch>
                  <a:fillRect/>
                </a:stretch>
              </a:blipFill>
            </p:spPr>
            <p:txBody>
              <a:bodyPr/>
              <a:lstStyle/>
              <a:p>
                <a:r>
                  <a:rPr lang="ru-RU">
                    <a:noFill/>
                  </a:rPr>
                  <a:t> </a:t>
                </a:r>
              </a:p>
            </p:txBody>
          </p:sp>
        </mc:Fallback>
      </mc:AlternateContent>
      <p:sp>
        <p:nvSpPr>
          <p:cNvPr id="42" name="Овал 41"/>
          <p:cNvSpPr/>
          <p:nvPr/>
        </p:nvSpPr>
        <p:spPr>
          <a:xfrm>
            <a:off x="6832155" y="2713175"/>
            <a:ext cx="136130" cy="1361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43" name="TextBox 42"/>
              <p:cNvSpPr txBox="1"/>
              <p:nvPr/>
            </p:nvSpPr>
            <p:spPr>
              <a:xfrm>
                <a:off x="6376087" y="2713175"/>
                <a:ext cx="104826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𝑒𝑛𝑑</m:t>
                          </m:r>
                        </m:sub>
                      </m:sSub>
                    </m:oMath>
                  </m:oMathPara>
                </a14:m>
                <a:endParaRPr lang="ru-RU" dirty="0"/>
              </a:p>
            </p:txBody>
          </p:sp>
        </mc:Choice>
        <mc:Fallback xmlns="">
          <p:sp>
            <p:nvSpPr>
              <p:cNvPr id="43" name="TextBox 42"/>
              <p:cNvSpPr txBox="1">
                <a:spLocks noRot="1" noChangeAspect="1" noMove="1" noResize="1" noEditPoints="1" noAdjustHandles="1" noChangeArrowheads="1" noChangeShapeType="1" noTextEdit="1"/>
              </p:cNvSpPr>
              <p:nvPr/>
            </p:nvSpPr>
            <p:spPr>
              <a:xfrm>
                <a:off x="6376087" y="2713175"/>
                <a:ext cx="1048265" cy="369332"/>
              </a:xfrm>
              <a:prstGeom prst="rect">
                <a:avLst/>
              </a:prstGeom>
              <a:blipFill rotWithShape="0">
                <a:blip r:embed="rId6"/>
                <a:stretch>
                  <a:fillRect/>
                </a:stretch>
              </a:blipFill>
            </p:spPr>
            <p:txBody>
              <a:bodyPr/>
              <a:lstStyle/>
              <a:p>
                <a:r>
                  <a:rPr lang="ru-RU">
                    <a:noFill/>
                  </a:rPr>
                  <a:t> </a:t>
                </a:r>
              </a:p>
            </p:txBody>
          </p:sp>
        </mc:Fallback>
      </mc:AlternateContent>
      <p:sp>
        <p:nvSpPr>
          <p:cNvPr id="44" name="Овал 43"/>
          <p:cNvSpPr/>
          <p:nvPr/>
        </p:nvSpPr>
        <p:spPr>
          <a:xfrm>
            <a:off x="4201915" y="2220266"/>
            <a:ext cx="136130" cy="1361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5" name="Овал 44"/>
          <p:cNvSpPr/>
          <p:nvPr/>
        </p:nvSpPr>
        <p:spPr>
          <a:xfrm>
            <a:off x="4993881" y="2257475"/>
            <a:ext cx="136130" cy="1361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Овал 45"/>
          <p:cNvSpPr/>
          <p:nvPr/>
        </p:nvSpPr>
        <p:spPr>
          <a:xfrm>
            <a:off x="5621193" y="1971567"/>
            <a:ext cx="136130" cy="1361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7" name="Овал 46"/>
          <p:cNvSpPr/>
          <p:nvPr/>
        </p:nvSpPr>
        <p:spPr>
          <a:xfrm>
            <a:off x="5111476" y="1649348"/>
            <a:ext cx="136130" cy="1361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48" name="Прямая соединительная линия 47"/>
          <p:cNvCxnSpPr/>
          <p:nvPr/>
        </p:nvCxnSpPr>
        <p:spPr>
          <a:xfrm>
            <a:off x="4282681" y="2314038"/>
            <a:ext cx="358775" cy="6159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Прямая соединительная линия 48"/>
          <p:cNvCxnSpPr/>
          <p:nvPr/>
        </p:nvCxnSpPr>
        <p:spPr>
          <a:xfrm flipH="1">
            <a:off x="4655408" y="2301338"/>
            <a:ext cx="424198" cy="6538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Прямая соединительная линия 49"/>
          <p:cNvCxnSpPr/>
          <p:nvPr/>
        </p:nvCxnSpPr>
        <p:spPr>
          <a:xfrm flipH="1">
            <a:off x="5060281" y="1720313"/>
            <a:ext cx="108225" cy="6029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Прямая соединительная линия 50"/>
          <p:cNvCxnSpPr/>
          <p:nvPr/>
        </p:nvCxnSpPr>
        <p:spPr>
          <a:xfrm flipH="1">
            <a:off x="5065578" y="2037813"/>
            <a:ext cx="617278" cy="2924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131276" y="3282760"/>
            <a:ext cx="3293076" cy="369332"/>
          </a:xfrm>
          <a:prstGeom prst="rect">
            <a:avLst/>
          </a:prstGeom>
          <a:noFill/>
        </p:spPr>
        <p:txBody>
          <a:bodyPr wrap="square" rtlCol="0">
            <a:spAutoFit/>
          </a:bodyPr>
          <a:lstStyle/>
          <a:p>
            <a:r>
              <a:rPr lang="en-US" dirty="0" smtClean="0"/>
              <a:t>2. </a:t>
            </a:r>
            <a:r>
              <a:rPr lang="ru-RU" dirty="0" smtClean="0"/>
              <a:t>Выбираем случайную току</a:t>
            </a:r>
            <a:endParaRPr lang="ru-RU" dirty="0"/>
          </a:p>
        </p:txBody>
      </p:sp>
      <p:sp>
        <p:nvSpPr>
          <p:cNvPr id="53" name="Овал 52"/>
          <p:cNvSpPr/>
          <p:nvPr/>
        </p:nvSpPr>
        <p:spPr>
          <a:xfrm>
            <a:off x="5943858" y="2713175"/>
            <a:ext cx="136130" cy="136130"/>
          </a:xfrm>
          <a:prstGeom prst="ellipse">
            <a:avLst/>
          </a:prstGeom>
          <a:solidFill>
            <a:srgbClr val="E03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5" name="Овал 54"/>
          <p:cNvSpPr/>
          <p:nvPr/>
        </p:nvSpPr>
        <p:spPr>
          <a:xfrm>
            <a:off x="7848349" y="2894188"/>
            <a:ext cx="136130" cy="1361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56" name="TextBox 55"/>
              <p:cNvSpPr txBox="1"/>
              <p:nvPr/>
            </p:nvSpPr>
            <p:spPr>
              <a:xfrm>
                <a:off x="7392281" y="2894188"/>
                <a:ext cx="104826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𝑠𝑡𝑎𝑟𝑡</m:t>
                          </m:r>
                        </m:sub>
                      </m:sSub>
                    </m:oMath>
                  </m:oMathPara>
                </a14:m>
                <a:endParaRPr lang="ru-RU" dirty="0"/>
              </a:p>
            </p:txBody>
          </p:sp>
        </mc:Choice>
        <mc:Fallback xmlns="">
          <p:sp>
            <p:nvSpPr>
              <p:cNvPr id="56" name="TextBox 55"/>
              <p:cNvSpPr txBox="1">
                <a:spLocks noRot="1" noChangeAspect="1" noMove="1" noResize="1" noEditPoints="1" noAdjustHandles="1" noChangeArrowheads="1" noChangeShapeType="1" noTextEdit="1"/>
              </p:cNvSpPr>
              <p:nvPr/>
            </p:nvSpPr>
            <p:spPr>
              <a:xfrm>
                <a:off x="7392281" y="2894188"/>
                <a:ext cx="1048265" cy="369332"/>
              </a:xfrm>
              <a:prstGeom prst="rect">
                <a:avLst/>
              </a:prstGeom>
              <a:blipFill rotWithShape="0">
                <a:blip r:embed="rId7"/>
                <a:stretch>
                  <a:fillRect/>
                </a:stretch>
              </a:blipFill>
            </p:spPr>
            <p:txBody>
              <a:bodyPr/>
              <a:lstStyle/>
              <a:p>
                <a:r>
                  <a:rPr lang="ru-RU">
                    <a:noFill/>
                  </a:rPr>
                  <a:t> </a:t>
                </a:r>
              </a:p>
            </p:txBody>
          </p:sp>
        </mc:Fallback>
      </mc:AlternateContent>
      <p:sp>
        <p:nvSpPr>
          <p:cNvPr id="57" name="Овал 56"/>
          <p:cNvSpPr/>
          <p:nvPr/>
        </p:nvSpPr>
        <p:spPr>
          <a:xfrm>
            <a:off x="10093160" y="2713175"/>
            <a:ext cx="136130" cy="1361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58" name="TextBox 57"/>
              <p:cNvSpPr txBox="1"/>
              <p:nvPr/>
            </p:nvSpPr>
            <p:spPr>
              <a:xfrm>
                <a:off x="9637092" y="2713175"/>
                <a:ext cx="104826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𝑒𝑛𝑑</m:t>
                          </m:r>
                        </m:sub>
                      </m:sSub>
                    </m:oMath>
                  </m:oMathPara>
                </a14:m>
                <a:endParaRPr lang="ru-RU" dirty="0"/>
              </a:p>
            </p:txBody>
          </p:sp>
        </mc:Choice>
        <mc:Fallback xmlns="">
          <p:sp>
            <p:nvSpPr>
              <p:cNvPr id="58" name="TextBox 57"/>
              <p:cNvSpPr txBox="1">
                <a:spLocks noRot="1" noChangeAspect="1" noMove="1" noResize="1" noEditPoints="1" noAdjustHandles="1" noChangeArrowheads="1" noChangeShapeType="1" noTextEdit="1"/>
              </p:cNvSpPr>
              <p:nvPr/>
            </p:nvSpPr>
            <p:spPr>
              <a:xfrm>
                <a:off x="9637092" y="2713175"/>
                <a:ext cx="1048265" cy="369332"/>
              </a:xfrm>
              <a:prstGeom prst="rect">
                <a:avLst/>
              </a:prstGeom>
              <a:blipFill rotWithShape="0">
                <a:blip r:embed="rId8"/>
                <a:stretch>
                  <a:fillRect/>
                </a:stretch>
              </a:blipFill>
            </p:spPr>
            <p:txBody>
              <a:bodyPr/>
              <a:lstStyle/>
              <a:p>
                <a:r>
                  <a:rPr lang="ru-RU">
                    <a:noFill/>
                  </a:rPr>
                  <a:t> </a:t>
                </a:r>
              </a:p>
            </p:txBody>
          </p:sp>
        </mc:Fallback>
      </mc:AlternateContent>
      <p:sp>
        <p:nvSpPr>
          <p:cNvPr id="59" name="Овал 58"/>
          <p:cNvSpPr/>
          <p:nvPr/>
        </p:nvSpPr>
        <p:spPr>
          <a:xfrm>
            <a:off x="7462920" y="2220266"/>
            <a:ext cx="136130" cy="1361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0" name="Овал 59"/>
          <p:cNvSpPr/>
          <p:nvPr/>
        </p:nvSpPr>
        <p:spPr>
          <a:xfrm>
            <a:off x="8254886" y="2257475"/>
            <a:ext cx="136130" cy="1361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2" name="Овал 61"/>
          <p:cNvSpPr/>
          <p:nvPr/>
        </p:nvSpPr>
        <p:spPr>
          <a:xfrm>
            <a:off x="8372481" y="1649348"/>
            <a:ext cx="136130" cy="1361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63" name="Прямая соединительная линия 62"/>
          <p:cNvCxnSpPr/>
          <p:nvPr/>
        </p:nvCxnSpPr>
        <p:spPr>
          <a:xfrm>
            <a:off x="7543686" y="2314038"/>
            <a:ext cx="358775" cy="6159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Прямая соединительная линия 63"/>
          <p:cNvCxnSpPr/>
          <p:nvPr/>
        </p:nvCxnSpPr>
        <p:spPr>
          <a:xfrm flipH="1">
            <a:off x="7916413" y="2301338"/>
            <a:ext cx="424198" cy="6538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Прямая соединительная линия 64"/>
          <p:cNvCxnSpPr/>
          <p:nvPr/>
        </p:nvCxnSpPr>
        <p:spPr>
          <a:xfrm flipH="1">
            <a:off x="8321286" y="1720313"/>
            <a:ext cx="108225" cy="6029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Прямая соединительная линия 65"/>
          <p:cNvCxnSpPr/>
          <p:nvPr/>
        </p:nvCxnSpPr>
        <p:spPr>
          <a:xfrm flipH="1">
            <a:off x="8326583" y="2037813"/>
            <a:ext cx="617278" cy="2924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7392281" y="3282760"/>
            <a:ext cx="3293076" cy="369332"/>
          </a:xfrm>
          <a:prstGeom prst="rect">
            <a:avLst/>
          </a:prstGeom>
          <a:noFill/>
        </p:spPr>
        <p:txBody>
          <a:bodyPr wrap="square" rtlCol="0">
            <a:spAutoFit/>
          </a:bodyPr>
          <a:lstStyle/>
          <a:p>
            <a:r>
              <a:rPr lang="en-US" dirty="0" smtClean="0"/>
              <a:t>3. </a:t>
            </a:r>
            <a:r>
              <a:rPr lang="ru-RU" dirty="0" smtClean="0"/>
              <a:t>Находим ближайшую к ней</a:t>
            </a:r>
            <a:endParaRPr lang="ru-RU" dirty="0"/>
          </a:p>
        </p:txBody>
      </p:sp>
      <p:sp>
        <p:nvSpPr>
          <p:cNvPr id="68" name="Овал 67"/>
          <p:cNvSpPr/>
          <p:nvPr/>
        </p:nvSpPr>
        <p:spPr>
          <a:xfrm>
            <a:off x="9204863" y="2713175"/>
            <a:ext cx="136130" cy="136130"/>
          </a:xfrm>
          <a:prstGeom prst="ellipse">
            <a:avLst/>
          </a:prstGeom>
          <a:solidFill>
            <a:srgbClr val="E03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1" name="Овал 60"/>
          <p:cNvSpPr/>
          <p:nvPr/>
        </p:nvSpPr>
        <p:spPr>
          <a:xfrm>
            <a:off x="8882198" y="1971567"/>
            <a:ext cx="136130" cy="13613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9" name="Овал 68"/>
          <p:cNvSpPr/>
          <p:nvPr/>
        </p:nvSpPr>
        <p:spPr>
          <a:xfrm>
            <a:off x="1294268" y="5133887"/>
            <a:ext cx="136130" cy="1361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70" name="TextBox 69"/>
              <p:cNvSpPr txBox="1"/>
              <p:nvPr/>
            </p:nvSpPr>
            <p:spPr>
              <a:xfrm>
                <a:off x="838200" y="5133887"/>
                <a:ext cx="104826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𝑠𝑡𝑎𝑟𝑡</m:t>
                          </m:r>
                        </m:sub>
                      </m:sSub>
                    </m:oMath>
                  </m:oMathPara>
                </a14:m>
                <a:endParaRPr lang="ru-RU" dirty="0"/>
              </a:p>
            </p:txBody>
          </p:sp>
        </mc:Choice>
        <mc:Fallback xmlns="">
          <p:sp>
            <p:nvSpPr>
              <p:cNvPr id="70" name="TextBox 69"/>
              <p:cNvSpPr txBox="1">
                <a:spLocks noRot="1" noChangeAspect="1" noMove="1" noResize="1" noEditPoints="1" noAdjustHandles="1" noChangeArrowheads="1" noChangeShapeType="1" noTextEdit="1"/>
              </p:cNvSpPr>
              <p:nvPr/>
            </p:nvSpPr>
            <p:spPr>
              <a:xfrm>
                <a:off x="838200" y="5133887"/>
                <a:ext cx="1048265" cy="369332"/>
              </a:xfrm>
              <a:prstGeom prst="rect">
                <a:avLst/>
              </a:prstGeom>
              <a:blipFill rotWithShape="0">
                <a:blip r:embed="rId9"/>
                <a:stretch>
                  <a:fillRect/>
                </a:stretch>
              </a:blipFill>
            </p:spPr>
            <p:txBody>
              <a:bodyPr/>
              <a:lstStyle/>
              <a:p>
                <a:r>
                  <a:rPr lang="ru-RU">
                    <a:noFill/>
                  </a:rPr>
                  <a:t> </a:t>
                </a:r>
              </a:p>
            </p:txBody>
          </p:sp>
        </mc:Fallback>
      </mc:AlternateContent>
      <p:sp>
        <p:nvSpPr>
          <p:cNvPr id="71" name="Овал 70"/>
          <p:cNvSpPr/>
          <p:nvPr/>
        </p:nvSpPr>
        <p:spPr>
          <a:xfrm>
            <a:off x="3539079" y="4952874"/>
            <a:ext cx="136130" cy="1361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72" name="TextBox 71"/>
              <p:cNvSpPr txBox="1"/>
              <p:nvPr/>
            </p:nvSpPr>
            <p:spPr>
              <a:xfrm>
                <a:off x="3083011" y="4952874"/>
                <a:ext cx="104826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𝑒𝑛𝑑</m:t>
                          </m:r>
                        </m:sub>
                      </m:sSub>
                    </m:oMath>
                  </m:oMathPara>
                </a14:m>
                <a:endParaRPr lang="ru-RU" dirty="0"/>
              </a:p>
            </p:txBody>
          </p:sp>
        </mc:Choice>
        <mc:Fallback xmlns="">
          <p:sp>
            <p:nvSpPr>
              <p:cNvPr id="72" name="TextBox 71"/>
              <p:cNvSpPr txBox="1">
                <a:spLocks noRot="1" noChangeAspect="1" noMove="1" noResize="1" noEditPoints="1" noAdjustHandles="1" noChangeArrowheads="1" noChangeShapeType="1" noTextEdit="1"/>
              </p:cNvSpPr>
              <p:nvPr/>
            </p:nvSpPr>
            <p:spPr>
              <a:xfrm>
                <a:off x="3083011" y="4952874"/>
                <a:ext cx="1048265" cy="369332"/>
              </a:xfrm>
              <a:prstGeom prst="rect">
                <a:avLst/>
              </a:prstGeom>
              <a:blipFill rotWithShape="0">
                <a:blip r:embed="rId10"/>
                <a:stretch>
                  <a:fillRect/>
                </a:stretch>
              </a:blipFill>
            </p:spPr>
            <p:txBody>
              <a:bodyPr/>
              <a:lstStyle/>
              <a:p>
                <a:r>
                  <a:rPr lang="ru-RU">
                    <a:noFill/>
                  </a:rPr>
                  <a:t> </a:t>
                </a:r>
              </a:p>
            </p:txBody>
          </p:sp>
        </mc:Fallback>
      </mc:AlternateContent>
      <p:sp>
        <p:nvSpPr>
          <p:cNvPr id="73" name="Овал 72"/>
          <p:cNvSpPr/>
          <p:nvPr/>
        </p:nvSpPr>
        <p:spPr>
          <a:xfrm>
            <a:off x="908839" y="4459965"/>
            <a:ext cx="136130" cy="1361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4" name="Овал 73"/>
          <p:cNvSpPr/>
          <p:nvPr/>
        </p:nvSpPr>
        <p:spPr>
          <a:xfrm>
            <a:off x="1700805" y="4497174"/>
            <a:ext cx="136130" cy="1361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5" name="Овал 74"/>
          <p:cNvSpPr/>
          <p:nvPr/>
        </p:nvSpPr>
        <p:spPr>
          <a:xfrm>
            <a:off x="1818400" y="3889047"/>
            <a:ext cx="136130" cy="1361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76" name="Прямая соединительная линия 75"/>
          <p:cNvCxnSpPr/>
          <p:nvPr/>
        </p:nvCxnSpPr>
        <p:spPr>
          <a:xfrm>
            <a:off x="989605" y="4553737"/>
            <a:ext cx="358775" cy="6159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Прямая соединительная линия 76"/>
          <p:cNvCxnSpPr/>
          <p:nvPr/>
        </p:nvCxnSpPr>
        <p:spPr>
          <a:xfrm flipH="1">
            <a:off x="1362332" y="4541037"/>
            <a:ext cx="424198" cy="6538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Прямая соединительная линия 77"/>
          <p:cNvCxnSpPr/>
          <p:nvPr/>
        </p:nvCxnSpPr>
        <p:spPr>
          <a:xfrm flipH="1">
            <a:off x="1767205" y="3960012"/>
            <a:ext cx="108225" cy="6029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Прямая соединительная линия 78"/>
          <p:cNvCxnSpPr/>
          <p:nvPr/>
        </p:nvCxnSpPr>
        <p:spPr>
          <a:xfrm flipH="1">
            <a:off x="1772502" y="4277512"/>
            <a:ext cx="617278" cy="2924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838200" y="5522459"/>
            <a:ext cx="3293076" cy="646331"/>
          </a:xfrm>
          <a:prstGeom prst="rect">
            <a:avLst/>
          </a:prstGeom>
          <a:noFill/>
        </p:spPr>
        <p:txBody>
          <a:bodyPr wrap="square" rtlCol="0">
            <a:spAutoFit/>
          </a:bodyPr>
          <a:lstStyle/>
          <a:p>
            <a:r>
              <a:rPr lang="en-US" dirty="0" smtClean="0"/>
              <a:t>3. </a:t>
            </a:r>
            <a:r>
              <a:rPr lang="ru-RU" dirty="0" smtClean="0"/>
              <a:t>Если нет препятствий, добавляем</a:t>
            </a:r>
            <a:endParaRPr lang="ru-RU" dirty="0"/>
          </a:p>
        </p:txBody>
      </p:sp>
      <p:sp>
        <p:nvSpPr>
          <p:cNvPr id="81" name="Овал 80"/>
          <p:cNvSpPr/>
          <p:nvPr/>
        </p:nvSpPr>
        <p:spPr>
          <a:xfrm>
            <a:off x="2650782" y="4952874"/>
            <a:ext cx="136130" cy="136130"/>
          </a:xfrm>
          <a:prstGeom prst="ellipse">
            <a:avLst/>
          </a:prstGeom>
          <a:solidFill>
            <a:srgbClr val="E03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2" name="Овал 81"/>
          <p:cNvSpPr/>
          <p:nvPr/>
        </p:nvSpPr>
        <p:spPr>
          <a:xfrm>
            <a:off x="2328117" y="4211266"/>
            <a:ext cx="136130" cy="13613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6" name="Овал 85"/>
          <p:cNvSpPr/>
          <p:nvPr/>
        </p:nvSpPr>
        <p:spPr>
          <a:xfrm>
            <a:off x="2514652" y="4612267"/>
            <a:ext cx="136130" cy="13613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89" name="Прямая соединительная линия 88"/>
          <p:cNvCxnSpPr>
            <a:stCxn id="82" idx="7"/>
          </p:cNvCxnSpPr>
          <p:nvPr/>
        </p:nvCxnSpPr>
        <p:spPr>
          <a:xfrm flipV="1">
            <a:off x="2444311" y="4171413"/>
            <a:ext cx="108982" cy="597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Прямая со стрелкой 91"/>
          <p:cNvCxnSpPr/>
          <p:nvPr/>
        </p:nvCxnSpPr>
        <p:spPr>
          <a:xfrm>
            <a:off x="2515193" y="4195226"/>
            <a:ext cx="190500" cy="402431"/>
          </a:xfrm>
          <a:prstGeom prst="straightConnector1">
            <a:avLst/>
          </a:prstGeom>
          <a:ln>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TextBox 95"/>
              <p:cNvSpPr txBox="1"/>
              <p:nvPr/>
            </p:nvSpPr>
            <p:spPr>
              <a:xfrm>
                <a:off x="2450438" y="4148917"/>
                <a:ext cx="49524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𝜀</m:t>
                      </m:r>
                    </m:oMath>
                  </m:oMathPara>
                </a14:m>
                <a:endParaRPr lang="ru-RU" dirty="0"/>
              </a:p>
            </p:txBody>
          </p:sp>
        </mc:Choice>
        <mc:Fallback xmlns="">
          <p:sp>
            <p:nvSpPr>
              <p:cNvPr id="96" name="TextBox 95"/>
              <p:cNvSpPr txBox="1">
                <a:spLocks noRot="1" noChangeAspect="1" noMove="1" noResize="1" noEditPoints="1" noAdjustHandles="1" noChangeArrowheads="1" noChangeShapeType="1" noTextEdit="1"/>
              </p:cNvSpPr>
              <p:nvPr/>
            </p:nvSpPr>
            <p:spPr>
              <a:xfrm>
                <a:off x="2450438" y="4148917"/>
                <a:ext cx="495247" cy="369332"/>
              </a:xfrm>
              <a:prstGeom prst="rect">
                <a:avLst/>
              </a:prstGeom>
              <a:blipFill rotWithShape="0">
                <a:blip r:embed="rId11"/>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98" name="TextBox 97"/>
              <p:cNvSpPr txBox="1"/>
              <p:nvPr/>
            </p:nvSpPr>
            <p:spPr>
              <a:xfrm>
                <a:off x="7575910" y="4035008"/>
                <a:ext cx="4102501" cy="175432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𝑃𝑅𝑂𝑃𝐴𝐺𝐴𝑇𝐸</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r>
                            <a:rPr lang="en-US" b="0" i="0" smtClean="0">
                              <a:latin typeface="Cambria Math" panose="02040503050406030204" pitchFamily="18" charset="0"/>
                            </a:rPr>
                            <m:t>,</m:t>
                          </m:r>
                          <m:r>
                            <a:rPr lang="en-US" b="0" i="1" smtClean="0">
                              <a:latin typeface="Cambria Math" panose="02040503050406030204" pitchFamily="18" charset="0"/>
                            </a:rPr>
                            <m:t>∆</m:t>
                          </m:r>
                          <m:r>
                            <m:rPr>
                              <m:sty m:val="p"/>
                            </m:rPr>
                            <a:rPr lang="en-US" b="0" i="0" smtClean="0">
                              <a:latin typeface="Cambria Math" panose="02040503050406030204" pitchFamily="18" charset="0"/>
                            </a:rPr>
                            <m:t>t</m:t>
                          </m:r>
                        </m:e>
                      </m:d>
                    </m:oMath>
                  </m:oMathPara>
                </a14:m>
                <a:endParaRPr lang="en-US" b="0" i="0" dirty="0" smtClean="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ru-RU" b="0" i="1" smtClean="0">
                        <a:latin typeface="Cambria Math" panose="02040503050406030204" pitchFamily="18" charset="0"/>
                      </a:rPr>
                      <m:t>текущее состояние</m:t>
                    </m:r>
                  </m:oMath>
                </a14:m>
                <a:endParaRPr lang="ru-RU" b="0" dirty="0" smtClean="0"/>
              </a:p>
              <a:p>
                <a:pPr marL="285750" indent="-285750">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ru-RU" b="0" i="1" smtClean="0">
                        <a:latin typeface="Cambria Math" panose="02040503050406030204" pitchFamily="18" charset="0"/>
                      </a:rPr>
                      <m:t>управление</m:t>
                    </m:r>
                  </m:oMath>
                </a14:m>
                <a:endParaRPr lang="ru-RU" b="0" dirty="0" smtClean="0"/>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−время интегрирования</m:t>
                    </m:r>
                  </m:oMath>
                </a14:m>
                <a:endParaRPr lang="ru-RU" b="0" dirty="0" smtClean="0"/>
              </a:p>
              <a:p>
                <a:pPr/>
                <a14:m>
                  <m:oMathPara xmlns:m="http://schemas.openxmlformats.org/officeDocument/2006/math">
                    <m:oMathParaPr>
                      <m:jc m:val="left"/>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𝑢</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𝑆𝑇𝐸𝐸𝑅</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𝑛𝑒𝑎𝑟</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𝑟𝑎𝑛𝑑</m:t>
                              </m:r>
                            </m:sub>
                          </m:sSub>
                          <m:r>
                            <a:rPr lang="en-US" b="0" i="1" smtClean="0">
                              <a:latin typeface="Cambria Math" panose="02040503050406030204" pitchFamily="18" charset="0"/>
                            </a:rPr>
                            <m:t>, ∆</m:t>
                          </m:r>
                          <m:r>
                            <a:rPr lang="en-US" b="0" i="1" smtClean="0">
                              <a:latin typeface="Cambria Math" panose="02040503050406030204" pitchFamily="18" charset="0"/>
                            </a:rPr>
                            <m:t>𝑡</m:t>
                          </m:r>
                        </m:e>
                      </m:d>
                    </m:oMath>
                  </m:oMathPara>
                </a14:m>
                <a:endParaRPr lang="en-US" b="0" dirty="0" smtClean="0"/>
              </a:p>
              <a:p>
                <a:pPr marL="285750" indent="-285750">
                  <a:buFont typeface="Arial" panose="020B0604020202020204" pitchFamily="34" charset="0"/>
                  <a:buChar char="•"/>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𝑢</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ru-RU" b="0" i="1" smtClean="0">
                        <a:latin typeface="Cambria Math" panose="02040503050406030204" pitchFamily="18" charset="0"/>
                      </a:rPr>
                      <m:t>примерное управление</m:t>
                    </m:r>
                  </m:oMath>
                </a14:m>
                <a:endParaRPr lang="ru-RU" dirty="0" smtClean="0"/>
              </a:p>
            </p:txBody>
          </p:sp>
        </mc:Choice>
        <mc:Fallback xmlns="">
          <p:sp>
            <p:nvSpPr>
              <p:cNvPr id="98" name="TextBox 97"/>
              <p:cNvSpPr txBox="1">
                <a:spLocks noRot="1" noChangeAspect="1" noMove="1" noResize="1" noEditPoints="1" noAdjustHandles="1" noChangeArrowheads="1" noChangeShapeType="1" noTextEdit="1"/>
              </p:cNvSpPr>
              <p:nvPr/>
            </p:nvSpPr>
            <p:spPr>
              <a:xfrm>
                <a:off x="7575910" y="4035008"/>
                <a:ext cx="4102501" cy="1754326"/>
              </a:xfrm>
              <a:prstGeom prst="rect">
                <a:avLst/>
              </a:prstGeom>
              <a:blipFill rotWithShape="0">
                <a:blip r:embed="rId12"/>
                <a:stretch>
                  <a:fillRect l="-1040" b="-3125"/>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a:off x="5465991" y="2758334"/>
                <a:ext cx="104826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𝑟𝑎𝑛𝑑</m:t>
                          </m:r>
                        </m:sub>
                      </m:sSub>
                    </m:oMath>
                  </m:oMathPara>
                </a14:m>
                <a:endParaRPr lang="ru-RU" dirty="0"/>
              </a:p>
            </p:txBody>
          </p:sp>
        </mc:Choice>
        <mc:Fallback xmlns="">
          <p:sp>
            <p:nvSpPr>
              <p:cNvPr id="99" name="TextBox 98"/>
              <p:cNvSpPr txBox="1">
                <a:spLocks noRot="1" noChangeAspect="1" noMove="1" noResize="1" noEditPoints="1" noAdjustHandles="1" noChangeArrowheads="1" noChangeShapeType="1" noTextEdit="1"/>
              </p:cNvSpPr>
              <p:nvPr/>
            </p:nvSpPr>
            <p:spPr>
              <a:xfrm>
                <a:off x="5465991" y="2758334"/>
                <a:ext cx="1048265" cy="369332"/>
              </a:xfrm>
              <a:prstGeom prst="rect">
                <a:avLst/>
              </a:prstGeom>
              <a:blipFill rotWithShape="0">
                <a:blip r:embed="rId1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00" name="TextBox 99"/>
              <p:cNvSpPr txBox="1"/>
              <p:nvPr/>
            </p:nvSpPr>
            <p:spPr>
              <a:xfrm>
                <a:off x="8752920" y="2732415"/>
                <a:ext cx="104826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𝑟𝑎𝑛𝑑</m:t>
                          </m:r>
                        </m:sub>
                      </m:sSub>
                    </m:oMath>
                  </m:oMathPara>
                </a14:m>
                <a:endParaRPr lang="ru-RU" dirty="0"/>
              </a:p>
            </p:txBody>
          </p:sp>
        </mc:Choice>
        <mc:Fallback xmlns="">
          <p:sp>
            <p:nvSpPr>
              <p:cNvPr id="100" name="TextBox 99"/>
              <p:cNvSpPr txBox="1">
                <a:spLocks noRot="1" noChangeAspect="1" noMove="1" noResize="1" noEditPoints="1" noAdjustHandles="1" noChangeArrowheads="1" noChangeShapeType="1" noTextEdit="1"/>
              </p:cNvSpPr>
              <p:nvPr/>
            </p:nvSpPr>
            <p:spPr>
              <a:xfrm>
                <a:off x="8752920" y="2732415"/>
                <a:ext cx="1048265" cy="369332"/>
              </a:xfrm>
              <a:prstGeom prst="rect">
                <a:avLst/>
              </a:prstGeom>
              <a:blipFill rotWithShape="0">
                <a:blip r:embed="rId1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01" name="TextBox 100"/>
              <p:cNvSpPr txBox="1"/>
              <p:nvPr/>
            </p:nvSpPr>
            <p:spPr>
              <a:xfrm>
                <a:off x="2202746" y="4900685"/>
                <a:ext cx="104826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𝑟𝑎𝑛𝑑</m:t>
                          </m:r>
                        </m:sub>
                      </m:sSub>
                    </m:oMath>
                  </m:oMathPara>
                </a14:m>
                <a:endParaRPr lang="ru-RU" dirty="0"/>
              </a:p>
            </p:txBody>
          </p:sp>
        </mc:Choice>
        <mc:Fallback xmlns="">
          <p:sp>
            <p:nvSpPr>
              <p:cNvPr id="101" name="TextBox 100"/>
              <p:cNvSpPr txBox="1">
                <a:spLocks noRot="1" noChangeAspect="1" noMove="1" noResize="1" noEditPoints="1" noAdjustHandles="1" noChangeArrowheads="1" noChangeShapeType="1" noTextEdit="1"/>
              </p:cNvSpPr>
              <p:nvPr/>
            </p:nvSpPr>
            <p:spPr>
              <a:xfrm>
                <a:off x="2202746" y="4900685"/>
                <a:ext cx="1048265" cy="369332"/>
              </a:xfrm>
              <a:prstGeom prst="rect">
                <a:avLst/>
              </a:prstGeom>
              <a:blipFill rotWithShape="0">
                <a:blip r:embed="rId15"/>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02" name="TextBox 101"/>
              <p:cNvSpPr txBox="1"/>
              <p:nvPr/>
            </p:nvSpPr>
            <p:spPr>
              <a:xfrm>
                <a:off x="8440546" y="1635358"/>
                <a:ext cx="104826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𝑛𝑒𝑎𝑟</m:t>
                          </m:r>
                        </m:sub>
                      </m:sSub>
                    </m:oMath>
                  </m:oMathPara>
                </a14:m>
                <a:endParaRPr lang="ru-RU" dirty="0"/>
              </a:p>
            </p:txBody>
          </p:sp>
        </mc:Choice>
        <mc:Fallback xmlns="">
          <p:sp>
            <p:nvSpPr>
              <p:cNvPr id="102" name="TextBox 101"/>
              <p:cNvSpPr txBox="1">
                <a:spLocks noRot="1" noChangeAspect="1" noMove="1" noResize="1" noEditPoints="1" noAdjustHandles="1" noChangeArrowheads="1" noChangeShapeType="1" noTextEdit="1"/>
              </p:cNvSpPr>
              <p:nvPr/>
            </p:nvSpPr>
            <p:spPr>
              <a:xfrm>
                <a:off x="8440546" y="1635358"/>
                <a:ext cx="1048265" cy="369332"/>
              </a:xfrm>
              <a:prstGeom prst="rect">
                <a:avLst/>
              </a:prstGeom>
              <a:blipFill rotWithShape="0">
                <a:blip r:embed="rId1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03" name="TextBox 102"/>
              <p:cNvSpPr txBox="1"/>
              <p:nvPr/>
            </p:nvSpPr>
            <p:spPr>
              <a:xfrm>
                <a:off x="1920178" y="3796868"/>
                <a:ext cx="104826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𝑛𝑒𝑎𝑟</m:t>
                          </m:r>
                        </m:sub>
                      </m:sSub>
                    </m:oMath>
                  </m:oMathPara>
                </a14:m>
                <a:endParaRPr lang="ru-RU" dirty="0"/>
              </a:p>
            </p:txBody>
          </p:sp>
        </mc:Choice>
        <mc:Fallback xmlns="">
          <p:sp>
            <p:nvSpPr>
              <p:cNvPr id="103" name="TextBox 102"/>
              <p:cNvSpPr txBox="1">
                <a:spLocks noRot="1" noChangeAspect="1" noMove="1" noResize="1" noEditPoints="1" noAdjustHandles="1" noChangeArrowheads="1" noChangeShapeType="1" noTextEdit="1"/>
              </p:cNvSpPr>
              <p:nvPr/>
            </p:nvSpPr>
            <p:spPr>
              <a:xfrm>
                <a:off x="1920178" y="3796868"/>
                <a:ext cx="1048265" cy="369332"/>
              </a:xfrm>
              <a:prstGeom prst="rect">
                <a:avLst/>
              </a:prstGeom>
              <a:blipFill rotWithShape="0">
                <a:blip r:embed="rId17"/>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04" name="TextBox 103"/>
              <p:cNvSpPr txBox="1"/>
              <p:nvPr/>
            </p:nvSpPr>
            <p:spPr>
              <a:xfrm>
                <a:off x="1803984" y="4587582"/>
                <a:ext cx="104826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𝑛𝑒𝑤</m:t>
                          </m:r>
                        </m:sub>
                      </m:sSub>
                    </m:oMath>
                  </m:oMathPara>
                </a14:m>
                <a:endParaRPr lang="ru-RU" dirty="0"/>
              </a:p>
            </p:txBody>
          </p:sp>
        </mc:Choice>
        <mc:Fallback xmlns="">
          <p:sp>
            <p:nvSpPr>
              <p:cNvPr id="104" name="TextBox 103"/>
              <p:cNvSpPr txBox="1">
                <a:spLocks noRot="1" noChangeAspect="1" noMove="1" noResize="1" noEditPoints="1" noAdjustHandles="1" noChangeArrowheads="1" noChangeShapeType="1" noTextEdit="1"/>
              </p:cNvSpPr>
              <p:nvPr/>
            </p:nvSpPr>
            <p:spPr>
              <a:xfrm>
                <a:off x="1803984" y="4587582"/>
                <a:ext cx="1048265" cy="369332"/>
              </a:xfrm>
              <a:prstGeom prst="rect">
                <a:avLst/>
              </a:prstGeom>
              <a:blipFill rotWithShape="0">
                <a:blip r:embed="rId18"/>
                <a:stretch>
                  <a:fillRect/>
                </a:stretch>
              </a:blipFill>
            </p:spPr>
            <p:txBody>
              <a:bodyPr/>
              <a:lstStyle/>
              <a:p>
                <a:r>
                  <a:rPr lang="ru-RU">
                    <a:noFill/>
                  </a:rPr>
                  <a:t> </a:t>
                </a:r>
              </a:p>
            </p:txBody>
          </p:sp>
        </mc:Fallback>
      </mc:AlternateContent>
      <p:sp>
        <p:nvSpPr>
          <p:cNvPr id="108" name="Овал 107"/>
          <p:cNvSpPr/>
          <p:nvPr/>
        </p:nvSpPr>
        <p:spPr>
          <a:xfrm>
            <a:off x="4580129" y="5133887"/>
            <a:ext cx="136130" cy="1361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109" name="TextBox 108"/>
              <p:cNvSpPr txBox="1"/>
              <p:nvPr/>
            </p:nvSpPr>
            <p:spPr>
              <a:xfrm>
                <a:off x="4124061" y="5133887"/>
                <a:ext cx="104826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𝑠𝑡𝑎𝑟𝑡</m:t>
                          </m:r>
                        </m:sub>
                      </m:sSub>
                    </m:oMath>
                  </m:oMathPara>
                </a14:m>
                <a:endParaRPr lang="ru-RU" dirty="0"/>
              </a:p>
            </p:txBody>
          </p:sp>
        </mc:Choice>
        <mc:Fallback xmlns="">
          <p:sp>
            <p:nvSpPr>
              <p:cNvPr id="109" name="TextBox 108"/>
              <p:cNvSpPr txBox="1">
                <a:spLocks noRot="1" noChangeAspect="1" noMove="1" noResize="1" noEditPoints="1" noAdjustHandles="1" noChangeArrowheads="1" noChangeShapeType="1" noTextEdit="1"/>
              </p:cNvSpPr>
              <p:nvPr/>
            </p:nvSpPr>
            <p:spPr>
              <a:xfrm>
                <a:off x="4124061" y="5133887"/>
                <a:ext cx="1048265" cy="369332"/>
              </a:xfrm>
              <a:prstGeom prst="rect">
                <a:avLst/>
              </a:prstGeom>
              <a:blipFill rotWithShape="0">
                <a:blip r:embed="rId19"/>
                <a:stretch>
                  <a:fillRect/>
                </a:stretch>
              </a:blipFill>
            </p:spPr>
            <p:txBody>
              <a:bodyPr/>
              <a:lstStyle/>
              <a:p>
                <a:r>
                  <a:rPr lang="ru-RU">
                    <a:noFill/>
                  </a:rPr>
                  <a:t> </a:t>
                </a:r>
              </a:p>
            </p:txBody>
          </p:sp>
        </mc:Fallback>
      </mc:AlternateContent>
      <p:sp>
        <p:nvSpPr>
          <p:cNvPr id="110" name="Овал 109"/>
          <p:cNvSpPr/>
          <p:nvPr/>
        </p:nvSpPr>
        <p:spPr>
          <a:xfrm>
            <a:off x="6824940" y="4952874"/>
            <a:ext cx="136130" cy="1361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111" name="TextBox 110"/>
              <p:cNvSpPr txBox="1"/>
              <p:nvPr/>
            </p:nvSpPr>
            <p:spPr>
              <a:xfrm>
                <a:off x="6368872" y="4952874"/>
                <a:ext cx="104826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𝑒𝑛𝑑</m:t>
                          </m:r>
                        </m:sub>
                      </m:sSub>
                    </m:oMath>
                  </m:oMathPara>
                </a14:m>
                <a:endParaRPr lang="ru-RU" dirty="0"/>
              </a:p>
            </p:txBody>
          </p:sp>
        </mc:Choice>
        <mc:Fallback xmlns="">
          <p:sp>
            <p:nvSpPr>
              <p:cNvPr id="111" name="TextBox 110"/>
              <p:cNvSpPr txBox="1">
                <a:spLocks noRot="1" noChangeAspect="1" noMove="1" noResize="1" noEditPoints="1" noAdjustHandles="1" noChangeArrowheads="1" noChangeShapeType="1" noTextEdit="1"/>
              </p:cNvSpPr>
              <p:nvPr/>
            </p:nvSpPr>
            <p:spPr>
              <a:xfrm>
                <a:off x="6368872" y="4952874"/>
                <a:ext cx="1048265" cy="369332"/>
              </a:xfrm>
              <a:prstGeom prst="rect">
                <a:avLst/>
              </a:prstGeom>
              <a:blipFill rotWithShape="0">
                <a:blip r:embed="rId20"/>
                <a:stretch>
                  <a:fillRect/>
                </a:stretch>
              </a:blipFill>
            </p:spPr>
            <p:txBody>
              <a:bodyPr/>
              <a:lstStyle/>
              <a:p>
                <a:r>
                  <a:rPr lang="ru-RU">
                    <a:noFill/>
                  </a:rPr>
                  <a:t> </a:t>
                </a:r>
              </a:p>
            </p:txBody>
          </p:sp>
        </mc:Fallback>
      </mc:AlternateContent>
      <p:sp>
        <p:nvSpPr>
          <p:cNvPr id="112" name="Овал 111"/>
          <p:cNvSpPr/>
          <p:nvPr/>
        </p:nvSpPr>
        <p:spPr>
          <a:xfrm>
            <a:off x="4194700" y="4459965"/>
            <a:ext cx="136130" cy="1361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3" name="Овал 112"/>
          <p:cNvSpPr/>
          <p:nvPr/>
        </p:nvSpPr>
        <p:spPr>
          <a:xfrm>
            <a:off x="4986666" y="4497174"/>
            <a:ext cx="136130" cy="1361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4" name="Овал 113"/>
          <p:cNvSpPr/>
          <p:nvPr/>
        </p:nvSpPr>
        <p:spPr>
          <a:xfrm>
            <a:off x="5104261" y="3889047"/>
            <a:ext cx="136130" cy="1361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15" name="Прямая соединительная линия 114"/>
          <p:cNvCxnSpPr/>
          <p:nvPr/>
        </p:nvCxnSpPr>
        <p:spPr>
          <a:xfrm>
            <a:off x="4275466" y="4553737"/>
            <a:ext cx="358775" cy="6159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Прямая соединительная линия 115"/>
          <p:cNvCxnSpPr/>
          <p:nvPr/>
        </p:nvCxnSpPr>
        <p:spPr>
          <a:xfrm flipH="1">
            <a:off x="4648193" y="4541037"/>
            <a:ext cx="424198" cy="6538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Прямая соединительная линия 116"/>
          <p:cNvCxnSpPr/>
          <p:nvPr/>
        </p:nvCxnSpPr>
        <p:spPr>
          <a:xfrm flipH="1">
            <a:off x="5053066" y="3960012"/>
            <a:ext cx="108225" cy="6029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Прямая соединительная линия 117"/>
          <p:cNvCxnSpPr/>
          <p:nvPr/>
        </p:nvCxnSpPr>
        <p:spPr>
          <a:xfrm flipH="1">
            <a:off x="5058363" y="4277512"/>
            <a:ext cx="617278" cy="2924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3968057" y="5798845"/>
            <a:ext cx="6989725" cy="369332"/>
          </a:xfrm>
          <a:prstGeom prst="rect">
            <a:avLst/>
          </a:prstGeom>
          <a:noFill/>
        </p:spPr>
        <p:txBody>
          <a:bodyPr wrap="square" rtlCol="0">
            <a:spAutoFit/>
          </a:bodyPr>
          <a:lstStyle/>
          <a:p>
            <a:pPr algn="ctr"/>
            <a:r>
              <a:rPr lang="ru-RU" dirty="0" err="1" smtClean="0"/>
              <a:t>Кинодинамическое</a:t>
            </a:r>
            <a:r>
              <a:rPr lang="ru-RU" dirty="0" smtClean="0"/>
              <a:t> планирование</a:t>
            </a:r>
            <a:endParaRPr lang="ru-RU" dirty="0"/>
          </a:p>
        </p:txBody>
      </p:sp>
      <p:sp>
        <p:nvSpPr>
          <p:cNvPr id="120" name="Овал 119"/>
          <p:cNvSpPr/>
          <p:nvPr/>
        </p:nvSpPr>
        <p:spPr>
          <a:xfrm>
            <a:off x="5936643" y="4952874"/>
            <a:ext cx="136130" cy="136130"/>
          </a:xfrm>
          <a:prstGeom prst="ellipse">
            <a:avLst/>
          </a:prstGeom>
          <a:solidFill>
            <a:srgbClr val="E03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1" name="Овал 120"/>
          <p:cNvSpPr/>
          <p:nvPr/>
        </p:nvSpPr>
        <p:spPr>
          <a:xfrm>
            <a:off x="5613978" y="4211266"/>
            <a:ext cx="136130" cy="13613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2" name="Овал 121"/>
          <p:cNvSpPr/>
          <p:nvPr/>
        </p:nvSpPr>
        <p:spPr>
          <a:xfrm>
            <a:off x="6200329" y="4471422"/>
            <a:ext cx="136130" cy="13613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126" name="TextBox 125"/>
              <p:cNvSpPr txBox="1"/>
              <p:nvPr/>
            </p:nvSpPr>
            <p:spPr>
              <a:xfrm>
                <a:off x="5488607" y="4900685"/>
                <a:ext cx="104826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𝑟𝑎𝑛𝑑</m:t>
                          </m:r>
                        </m:sub>
                      </m:sSub>
                    </m:oMath>
                  </m:oMathPara>
                </a14:m>
                <a:endParaRPr lang="ru-RU" dirty="0"/>
              </a:p>
            </p:txBody>
          </p:sp>
        </mc:Choice>
        <mc:Fallback xmlns="">
          <p:sp>
            <p:nvSpPr>
              <p:cNvPr id="126" name="TextBox 125"/>
              <p:cNvSpPr txBox="1">
                <a:spLocks noRot="1" noChangeAspect="1" noMove="1" noResize="1" noEditPoints="1" noAdjustHandles="1" noChangeArrowheads="1" noChangeShapeType="1" noTextEdit="1"/>
              </p:cNvSpPr>
              <p:nvPr/>
            </p:nvSpPr>
            <p:spPr>
              <a:xfrm>
                <a:off x="5488607" y="4900685"/>
                <a:ext cx="1048265" cy="369332"/>
              </a:xfrm>
              <a:prstGeom prst="rect">
                <a:avLst/>
              </a:prstGeom>
              <a:blipFill rotWithShape="0">
                <a:blip r:embed="rId21"/>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27" name="TextBox 126"/>
              <p:cNvSpPr txBox="1"/>
              <p:nvPr/>
            </p:nvSpPr>
            <p:spPr>
              <a:xfrm>
                <a:off x="5206039" y="3796868"/>
                <a:ext cx="104826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𝑛𝑒𝑎𝑟</m:t>
                          </m:r>
                        </m:sub>
                      </m:sSub>
                    </m:oMath>
                  </m:oMathPara>
                </a14:m>
                <a:endParaRPr lang="ru-RU" dirty="0"/>
              </a:p>
            </p:txBody>
          </p:sp>
        </mc:Choice>
        <mc:Fallback xmlns="">
          <p:sp>
            <p:nvSpPr>
              <p:cNvPr id="127" name="TextBox 126"/>
              <p:cNvSpPr txBox="1">
                <a:spLocks noRot="1" noChangeAspect="1" noMove="1" noResize="1" noEditPoints="1" noAdjustHandles="1" noChangeArrowheads="1" noChangeShapeType="1" noTextEdit="1"/>
              </p:cNvSpPr>
              <p:nvPr/>
            </p:nvSpPr>
            <p:spPr>
              <a:xfrm>
                <a:off x="5206039" y="3796868"/>
                <a:ext cx="1048265" cy="369332"/>
              </a:xfrm>
              <a:prstGeom prst="rect">
                <a:avLst/>
              </a:prstGeom>
              <a:blipFill rotWithShape="0">
                <a:blip r:embed="rId22"/>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28" name="TextBox 127"/>
              <p:cNvSpPr txBox="1"/>
              <p:nvPr/>
            </p:nvSpPr>
            <p:spPr>
              <a:xfrm>
                <a:off x="6254304" y="4220466"/>
                <a:ext cx="6176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𝑛𝑒𝑤</m:t>
                          </m:r>
                        </m:sub>
                      </m:sSub>
                    </m:oMath>
                  </m:oMathPara>
                </a14:m>
                <a:endParaRPr lang="ru-RU" dirty="0"/>
              </a:p>
            </p:txBody>
          </p:sp>
        </mc:Choice>
        <mc:Fallback xmlns="">
          <p:sp>
            <p:nvSpPr>
              <p:cNvPr id="128" name="TextBox 127"/>
              <p:cNvSpPr txBox="1">
                <a:spLocks noRot="1" noChangeAspect="1" noMove="1" noResize="1" noEditPoints="1" noAdjustHandles="1" noChangeArrowheads="1" noChangeShapeType="1" noTextEdit="1"/>
              </p:cNvSpPr>
              <p:nvPr/>
            </p:nvSpPr>
            <p:spPr>
              <a:xfrm>
                <a:off x="6254304" y="4220466"/>
                <a:ext cx="617620" cy="369332"/>
              </a:xfrm>
              <a:prstGeom prst="rect">
                <a:avLst/>
              </a:prstGeom>
              <a:blipFill rotWithShape="0">
                <a:blip r:embed="rId23"/>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2866231453"/>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Планирование траектории</a:t>
            </a:r>
          </a:p>
        </p:txBody>
      </p:sp>
      <p:sp>
        <p:nvSpPr>
          <p:cNvPr id="4" name="Дата 3"/>
          <p:cNvSpPr>
            <a:spLocks noGrp="1"/>
          </p:cNvSpPr>
          <p:nvPr>
            <p:ph type="dt" sz="half" idx="10"/>
          </p:nvPr>
        </p:nvSpPr>
        <p:spPr/>
        <p:txBody>
          <a:bodyPr/>
          <a:lstStyle/>
          <a:p>
            <a:r>
              <a:rPr lang="ru-RU" smtClean="0"/>
              <a:t>20.04.211019</a:t>
            </a:r>
            <a:endParaRPr lang="ru-RU" dirty="0"/>
          </a:p>
        </p:txBody>
      </p:sp>
      <p:sp>
        <p:nvSpPr>
          <p:cNvPr id="5" name="Номер слайда 4"/>
          <p:cNvSpPr>
            <a:spLocks noGrp="1"/>
          </p:cNvSpPr>
          <p:nvPr>
            <p:ph type="sldNum" sz="quarter" idx="12"/>
          </p:nvPr>
        </p:nvSpPr>
        <p:spPr/>
        <p:txBody>
          <a:bodyPr/>
          <a:lstStyle/>
          <a:p>
            <a:fld id="{8E9F0703-53D6-4E52-9BF2-0FD941F4ADDB}" type="slidenum">
              <a:rPr lang="ru-RU" smtClean="0"/>
              <a:pPr/>
              <a:t>22</a:t>
            </a:fld>
            <a:endParaRPr lang="ru-RU" dirty="0"/>
          </a:p>
        </p:txBody>
      </p:sp>
      <p:sp>
        <p:nvSpPr>
          <p:cNvPr id="6" name="Текст 5"/>
          <p:cNvSpPr>
            <a:spLocks noGrp="1"/>
          </p:cNvSpPr>
          <p:nvPr>
            <p:ph type="body" sz="quarter" idx="13"/>
          </p:nvPr>
        </p:nvSpPr>
        <p:spPr/>
        <p:txBody>
          <a:bodyPr/>
          <a:lstStyle/>
          <a:p>
            <a:r>
              <a:rPr lang="ru-RU" dirty="0" smtClean="0"/>
              <a:t>Методы интерполяции кривыми</a:t>
            </a:r>
            <a:endParaRPr lang="ru-RU" dirty="0"/>
          </a:p>
        </p:txBody>
      </p:sp>
      <p:pic>
        <p:nvPicPr>
          <p:cNvPr id="8" name="Рисунок 7"/>
          <p:cNvPicPr>
            <a:picLocks noChangeAspect="1"/>
          </p:cNvPicPr>
          <p:nvPr/>
        </p:nvPicPr>
        <p:blipFill>
          <a:blip r:embed="rId3"/>
          <a:stretch>
            <a:fillRect/>
          </a:stretch>
        </p:blipFill>
        <p:spPr>
          <a:xfrm>
            <a:off x="6742940" y="2265680"/>
            <a:ext cx="5449060" cy="2591162"/>
          </a:xfrm>
          <a:prstGeom prst="rect">
            <a:avLst/>
          </a:prstGeom>
        </p:spPr>
      </p:pic>
      <p:sp>
        <p:nvSpPr>
          <p:cNvPr id="9" name="Объект 12"/>
          <p:cNvSpPr>
            <a:spLocks noGrp="1"/>
          </p:cNvSpPr>
          <p:nvPr>
            <p:ph idx="1"/>
          </p:nvPr>
        </p:nvSpPr>
        <p:spPr>
          <a:xfrm>
            <a:off x="838200" y="2265680"/>
            <a:ext cx="5491480" cy="4090670"/>
          </a:xfrm>
        </p:spPr>
        <p:txBody>
          <a:bodyPr>
            <a:normAutofit/>
          </a:bodyPr>
          <a:lstStyle/>
          <a:p>
            <a:pPr>
              <a:buFont typeface="Calibri Light" panose="020F0302020204030204" pitchFamily="34" charset="0"/>
              <a:buChar char="+"/>
            </a:pPr>
            <a:r>
              <a:rPr lang="ru-RU" dirty="0" smtClean="0">
                <a:solidFill>
                  <a:srgbClr val="00B050"/>
                </a:solidFill>
              </a:rPr>
              <a:t>Сравнительно простые</a:t>
            </a:r>
          </a:p>
          <a:p>
            <a:pPr>
              <a:buFont typeface="Calibri Light" panose="020F0302020204030204" pitchFamily="34" charset="0"/>
              <a:buChar char="+"/>
            </a:pPr>
            <a:r>
              <a:rPr lang="ru-RU" dirty="0" smtClean="0">
                <a:solidFill>
                  <a:srgbClr val="00B050"/>
                </a:solidFill>
              </a:rPr>
              <a:t>Возможно оптимальное решение</a:t>
            </a:r>
          </a:p>
          <a:p>
            <a:pPr>
              <a:buFont typeface="Calibri Light" panose="020F0302020204030204" pitchFamily="34" charset="0"/>
              <a:buChar char="+"/>
            </a:pPr>
            <a:r>
              <a:rPr lang="ru-RU" dirty="0" smtClean="0">
                <a:solidFill>
                  <a:srgbClr val="E03623"/>
                </a:solidFill>
              </a:rPr>
              <a:t>Не подходят для всех сценариев</a:t>
            </a:r>
          </a:p>
          <a:p>
            <a:pPr>
              <a:buFont typeface="Calibri Light" panose="020F0302020204030204" pitchFamily="34" charset="0"/>
              <a:buChar char="+"/>
            </a:pPr>
            <a:endParaRPr lang="ru-RU" u="sng" dirty="0">
              <a:solidFill>
                <a:srgbClr val="E03623"/>
              </a:solidFill>
            </a:endParaRPr>
          </a:p>
          <a:p>
            <a:pPr marL="0" indent="0">
              <a:buNone/>
            </a:pPr>
            <a:r>
              <a:rPr lang="ru-RU" dirty="0" smtClean="0"/>
              <a:t>Применение:</a:t>
            </a:r>
          </a:p>
          <a:p>
            <a:pPr marL="0" indent="0">
              <a:buNone/>
            </a:pPr>
            <a:r>
              <a:rPr lang="ru-RU" dirty="0" smtClean="0"/>
              <a:t>Движение по дороге</a:t>
            </a:r>
          </a:p>
        </p:txBody>
      </p:sp>
      <p:cxnSp>
        <p:nvCxnSpPr>
          <p:cNvPr id="11" name="Прямая соединительная линия 10"/>
          <p:cNvCxnSpPr/>
          <p:nvPr/>
        </p:nvCxnSpPr>
        <p:spPr>
          <a:xfrm>
            <a:off x="916305" y="5096669"/>
            <a:ext cx="2084070" cy="0"/>
          </a:xfrm>
          <a:prstGeom prst="line">
            <a:avLst/>
          </a:prstGeom>
          <a:ln w="28575">
            <a:solidFill>
              <a:srgbClr val="E036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932174"/>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p:txBody>
          <a:bodyPr/>
          <a:lstStyle/>
          <a:p>
            <a:r>
              <a:rPr lang="en-US" dirty="0" smtClean="0"/>
              <a:t>2. </a:t>
            </a:r>
            <a:r>
              <a:rPr lang="ru-RU" dirty="0" smtClean="0"/>
              <a:t>Проектирование системы управления</a:t>
            </a:r>
            <a:endParaRPr lang="ru-RU" dirty="0"/>
          </a:p>
        </p:txBody>
      </p:sp>
      <p:sp>
        <p:nvSpPr>
          <p:cNvPr id="8" name="Текст 7"/>
          <p:cNvSpPr>
            <a:spLocks noGrp="1"/>
          </p:cNvSpPr>
          <p:nvPr>
            <p:ph type="body" idx="1"/>
          </p:nvPr>
        </p:nvSpPr>
        <p:spPr/>
        <p:txBody>
          <a:bodyPr/>
          <a:lstStyle/>
          <a:p>
            <a:endParaRPr lang="ru-RU"/>
          </a:p>
        </p:txBody>
      </p:sp>
      <p:sp>
        <p:nvSpPr>
          <p:cNvPr id="4" name="Дата 3"/>
          <p:cNvSpPr>
            <a:spLocks noGrp="1"/>
          </p:cNvSpPr>
          <p:nvPr>
            <p:ph type="dt" sz="half" idx="10"/>
          </p:nvPr>
        </p:nvSpPr>
        <p:spPr/>
        <p:txBody>
          <a:bodyPr/>
          <a:lstStyle/>
          <a:p>
            <a:r>
              <a:rPr lang="ru-RU" smtClean="0"/>
              <a:t>20.04.211019</a:t>
            </a:r>
            <a:endParaRPr lang="ru-RU" dirty="0"/>
          </a:p>
        </p:txBody>
      </p:sp>
      <p:sp>
        <p:nvSpPr>
          <p:cNvPr id="5" name="Номер слайда 4"/>
          <p:cNvSpPr>
            <a:spLocks noGrp="1"/>
          </p:cNvSpPr>
          <p:nvPr>
            <p:ph type="sldNum" sz="quarter" idx="12"/>
          </p:nvPr>
        </p:nvSpPr>
        <p:spPr/>
        <p:txBody>
          <a:bodyPr/>
          <a:lstStyle/>
          <a:p>
            <a:fld id="{8E9F0703-53D6-4E52-9BF2-0FD941F4ADDB}" type="slidenum">
              <a:rPr lang="ru-RU" smtClean="0"/>
              <a:pPr/>
              <a:t>23</a:t>
            </a:fld>
            <a:endParaRPr lang="ru-RU" dirty="0"/>
          </a:p>
        </p:txBody>
      </p:sp>
    </p:spTree>
    <p:extLst>
      <p:ext uri="{BB962C8B-B14F-4D97-AF65-F5344CB8AC3E}">
        <p14:creationId xmlns:p14="http://schemas.microsoft.com/office/powerpoint/2010/main" val="2654992490"/>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title"/>
          </p:nvPr>
        </p:nvSpPr>
        <p:spPr/>
        <p:txBody>
          <a:bodyPr/>
          <a:lstStyle/>
          <a:p>
            <a:r>
              <a:rPr lang="ru-RU" dirty="0" smtClean="0"/>
              <a:t>Выбор метода построения траектории</a:t>
            </a:r>
            <a:endParaRPr lang="ru-RU" dirty="0"/>
          </a:p>
        </p:txBody>
      </p:sp>
      <p:sp>
        <p:nvSpPr>
          <p:cNvPr id="10" name="Объект 9"/>
          <p:cNvSpPr>
            <a:spLocks noGrp="1"/>
          </p:cNvSpPr>
          <p:nvPr>
            <p:ph idx="1"/>
          </p:nvPr>
        </p:nvSpPr>
        <p:spPr>
          <a:xfrm>
            <a:off x="838200" y="1165861"/>
            <a:ext cx="10515600" cy="4900642"/>
          </a:xfrm>
        </p:spPr>
        <p:txBody>
          <a:bodyPr/>
          <a:lstStyle/>
          <a:p>
            <a:r>
              <a:rPr lang="ru-RU" dirty="0" smtClean="0"/>
              <a:t>Выбран метод интерполяции кривыми</a:t>
            </a:r>
          </a:p>
          <a:p>
            <a:r>
              <a:rPr lang="ru-RU" dirty="0" smtClean="0"/>
              <a:t>За основу взят подход команды </a:t>
            </a:r>
            <a:r>
              <a:rPr lang="en-US" dirty="0" smtClean="0"/>
              <a:t>Junior </a:t>
            </a:r>
            <a:r>
              <a:rPr lang="ru-RU" dirty="0" smtClean="0"/>
              <a:t>из </a:t>
            </a:r>
            <a:r>
              <a:rPr lang="en-US" dirty="0" smtClean="0"/>
              <a:t>DARPA Urban Challenge</a:t>
            </a:r>
          </a:p>
          <a:p>
            <a:endParaRPr lang="en-US" dirty="0"/>
          </a:p>
          <a:p>
            <a:pPr marL="0" indent="0">
              <a:buNone/>
            </a:pPr>
            <a:r>
              <a:rPr lang="ru-RU" dirty="0" smtClean="0">
                <a:solidFill>
                  <a:srgbClr val="FF0000"/>
                </a:solidFill>
              </a:rPr>
              <a:t>За основу! Да это один-в-один!</a:t>
            </a:r>
            <a:endParaRPr lang="en-US" dirty="0" smtClean="0">
              <a:solidFill>
                <a:srgbClr val="FF0000"/>
              </a:solidFill>
            </a:endParaRPr>
          </a:p>
          <a:p>
            <a:endParaRPr lang="en-US" dirty="0"/>
          </a:p>
          <a:p>
            <a:pPr marL="0" indent="0">
              <a:buNone/>
            </a:pPr>
            <a:endParaRPr lang="ru-RU" dirty="0"/>
          </a:p>
        </p:txBody>
      </p:sp>
      <p:sp>
        <p:nvSpPr>
          <p:cNvPr id="4" name="Дата 3"/>
          <p:cNvSpPr>
            <a:spLocks noGrp="1"/>
          </p:cNvSpPr>
          <p:nvPr>
            <p:ph type="dt" sz="half" idx="10"/>
          </p:nvPr>
        </p:nvSpPr>
        <p:spPr/>
        <p:txBody>
          <a:bodyPr/>
          <a:lstStyle/>
          <a:p>
            <a:r>
              <a:rPr lang="ru-RU" smtClean="0"/>
              <a:t>20.04.211019</a:t>
            </a:r>
            <a:endParaRPr lang="ru-RU" dirty="0"/>
          </a:p>
        </p:txBody>
      </p:sp>
      <p:sp>
        <p:nvSpPr>
          <p:cNvPr id="5" name="Номер слайда 4"/>
          <p:cNvSpPr>
            <a:spLocks noGrp="1"/>
          </p:cNvSpPr>
          <p:nvPr>
            <p:ph type="sldNum" sz="quarter" idx="12"/>
          </p:nvPr>
        </p:nvSpPr>
        <p:spPr/>
        <p:txBody>
          <a:bodyPr/>
          <a:lstStyle/>
          <a:p>
            <a:fld id="{8E9F0703-53D6-4E52-9BF2-0FD941F4ADDB}" type="slidenum">
              <a:rPr lang="ru-RU" smtClean="0"/>
              <a:pPr/>
              <a:t>24</a:t>
            </a:fld>
            <a:endParaRPr lang="ru-RU" dirty="0"/>
          </a:p>
        </p:txBody>
      </p:sp>
      <p:sp>
        <p:nvSpPr>
          <p:cNvPr id="2" name="Прямоугольник 1"/>
          <p:cNvSpPr/>
          <p:nvPr/>
        </p:nvSpPr>
        <p:spPr>
          <a:xfrm>
            <a:off x="838200" y="4410933"/>
            <a:ext cx="111379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rPr>
              <a:t>M. </a:t>
            </a:r>
            <a:r>
              <a:rPr lang="en-US" dirty="0" err="1">
                <a:solidFill>
                  <a:srgbClr val="000000"/>
                </a:solidFill>
              </a:rPr>
              <a:t>Werling</a:t>
            </a:r>
            <a:r>
              <a:rPr lang="en-US" dirty="0">
                <a:solidFill>
                  <a:srgbClr val="000000"/>
                </a:solidFill>
              </a:rPr>
              <a:t>, J. Ziegler, S. </a:t>
            </a:r>
            <a:r>
              <a:rPr lang="en-US" dirty="0" err="1">
                <a:solidFill>
                  <a:srgbClr val="000000"/>
                </a:solidFill>
              </a:rPr>
              <a:t>Kammel</a:t>
            </a:r>
            <a:r>
              <a:rPr lang="en-US" dirty="0">
                <a:solidFill>
                  <a:srgbClr val="000000"/>
                </a:solidFill>
              </a:rPr>
              <a:t> and S. </a:t>
            </a:r>
            <a:r>
              <a:rPr lang="en-US" dirty="0" err="1">
                <a:solidFill>
                  <a:srgbClr val="000000"/>
                </a:solidFill>
              </a:rPr>
              <a:t>Thrun</a:t>
            </a:r>
            <a:r>
              <a:rPr lang="en-US" dirty="0">
                <a:solidFill>
                  <a:srgbClr val="000000"/>
                </a:solidFill>
              </a:rPr>
              <a:t>, "Optimal trajectory generation for dynamic street scenarios in a </a:t>
            </a:r>
            <a:r>
              <a:rPr lang="en-US" dirty="0" err="1">
                <a:solidFill>
                  <a:srgbClr val="000000"/>
                </a:solidFill>
              </a:rPr>
              <a:t>Frenét</a:t>
            </a:r>
            <a:r>
              <a:rPr lang="en-US" dirty="0">
                <a:solidFill>
                  <a:srgbClr val="000000"/>
                </a:solidFill>
              </a:rPr>
              <a:t> Frame," </a:t>
            </a:r>
            <a:r>
              <a:rPr lang="en-US" i="1" dirty="0">
                <a:solidFill>
                  <a:srgbClr val="000000"/>
                </a:solidFill>
              </a:rPr>
              <a:t>2010 IEEE International Conference on Robotics and Automation</a:t>
            </a:r>
            <a:r>
              <a:rPr lang="en-US" dirty="0">
                <a:solidFill>
                  <a:srgbClr val="000000"/>
                </a:solidFill>
              </a:rPr>
              <a:t>, Anchorage, AK, 2010, pp. 987-993</a:t>
            </a:r>
            <a:r>
              <a:rPr lang="en-US" dirty="0" smtClean="0">
                <a:solidFill>
                  <a:srgbClr val="000000"/>
                </a:solidFill>
              </a:rPr>
              <a:t>.</a:t>
            </a:r>
            <a:endParaRPr lang="ru-RU" dirty="0" smtClean="0">
              <a:solidFill>
                <a:srgbClr val="000000"/>
              </a:solidFill>
            </a:endParaRPr>
          </a:p>
          <a:p>
            <a:pPr marL="285750" indent="-285750">
              <a:buFont typeface="Arial" panose="020B0604020202020204" pitchFamily="34" charset="0"/>
              <a:buChar char="•"/>
            </a:pPr>
            <a:r>
              <a:rPr lang="en-US" dirty="0" err="1"/>
              <a:t>Montemerlo</a:t>
            </a:r>
            <a:r>
              <a:rPr lang="en-US" dirty="0"/>
              <a:t> M. et al. (2009) Junior: The Stanford Entry in the Urban Challenge. In: Buehler M., </a:t>
            </a:r>
            <a:r>
              <a:rPr lang="en-US" dirty="0" err="1"/>
              <a:t>Iagnemma</a:t>
            </a:r>
            <a:r>
              <a:rPr lang="en-US" dirty="0"/>
              <a:t> K., Singh S. (</a:t>
            </a:r>
            <a:r>
              <a:rPr lang="en-US" dirty="0" err="1"/>
              <a:t>eds</a:t>
            </a:r>
            <a:r>
              <a:rPr lang="en-US" dirty="0"/>
              <a:t>) The DARPA Urban Challenge. Springer Tracts in Advanced Robotics, </a:t>
            </a:r>
            <a:r>
              <a:rPr lang="en-US" dirty="0" err="1"/>
              <a:t>vol</a:t>
            </a:r>
            <a:r>
              <a:rPr lang="en-US" dirty="0"/>
              <a:t> 56. Springer, Berlin, Heidelberg</a:t>
            </a:r>
            <a:endParaRPr lang="ru-RU" dirty="0"/>
          </a:p>
        </p:txBody>
      </p:sp>
    </p:spTree>
    <p:extLst>
      <p:ext uri="{BB962C8B-B14F-4D97-AF65-F5344CB8AC3E}">
        <p14:creationId xmlns:p14="http://schemas.microsoft.com/office/powerpoint/2010/main" val="2092102349"/>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solidFill>
                  <a:srgbClr val="FF0000"/>
                </a:solidFill>
              </a:rPr>
              <a:t>Frenet</a:t>
            </a:r>
            <a:r>
              <a:rPr lang="en-US" dirty="0" smtClean="0">
                <a:solidFill>
                  <a:srgbClr val="FF0000"/>
                </a:solidFill>
              </a:rPr>
              <a:t> Frame (</a:t>
            </a:r>
            <a:r>
              <a:rPr lang="ru-RU" dirty="0" smtClean="0">
                <a:solidFill>
                  <a:srgbClr val="FF0000"/>
                </a:solidFill>
              </a:rPr>
              <a:t>перевести!)</a:t>
            </a:r>
            <a:endParaRPr lang="ru-RU" dirty="0">
              <a:solidFill>
                <a:srgbClr val="FF0000"/>
              </a:solidFill>
            </a:endParaRPr>
          </a:p>
        </p:txBody>
      </p:sp>
      <mc:AlternateContent xmlns:mc="http://schemas.openxmlformats.org/markup-compatibility/2006" xmlns:a14="http://schemas.microsoft.com/office/drawing/2010/main">
        <mc:Choice Requires="a14">
          <p:sp>
            <p:nvSpPr>
              <p:cNvPr id="7" name="Объект 6"/>
              <p:cNvSpPr>
                <a:spLocks noGrp="1"/>
              </p:cNvSpPr>
              <p:nvPr>
                <p:ph idx="1"/>
              </p:nvPr>
            </p:nvSpPr>
            <p:spPr>
              <a:xfrm>
                <a:off x="990600" y="4424524"/>
                <a:ext cx="5781524" cy="1774088"/>
              </a:xfrm>
            </p:spPr>
            <p:txBody>
              <a:bodyPr>
                <a:normAutofit lnSpcReduction="10000"/>
              </a:bodyPr>
              <a:lstStyle/>
              <a:p>
                <a:r>
                  <a:rPr lang="en-US" sz="2400" dirty="0" smtClean="0"/>
                  <a:t>Center line – </a:t>
                </a:r>
                <a:r>
                  <a:rPr lang="ru-RU" sz="2400" dirty="0" smtClean="0"/>
                  <a:t>идеальная траектория</a:t>
                </a:r>
              </a:p>
              <a:p>
                <a14:m>
                  <m:oMath xmlns:m="http://schemas.openxmlformats.org/officeDocument/2006/math">
                    <m:r>
                      <a:rPr lang="en-US" sz="2400" b="0" i="1" smtClean="0">
                        <a:latin typeface="Cambria Math" panose="02040503050406030204" pitchFamily="18" charset="0"/>
                      </a:rPr>
                      <m:t>𝑠</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oMath>
                </a14:m>
                <a:r>
                  <a:rPr lang="ru-RU" sz="2400" dirty="0" smtClean="0"/>
                  <a:t> </a:t>
                </a:r>
                <a:r>
                  <a:rPr lang="en-US" sz="2400" dirty="0" smtClean="0"/>
                  <a:t>–</a:t>
                </a:r>
                <a:r>
                  <a:rPr lang="ru-RU" sz="2400" dirty="0" smtClean="0"/>
                  <a:t> покрытая длина дуги</a:t>
                </a:r>
              </a:p>
              <a:p>
                <a14:m>
                  <m:oMath xmlns:m="http://schemas.openxmlformats.org/officeDocument/2006/math">
                    <m:acc>
                      <m:accPr>
                        <m:chr m:val="⃗"/>
                        <m:ctrlPr>
                          <a:rPr lang="en-US" sz="2400" b="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𝑟</m:t>
                            </m:r>
                          </m:sub>
                        </m:sSub>
                      </m:e>
                    </m:acc>
                  </m:oMath>
                </a14:m>
                <a:r>
                  <a:rPr lang="en-US" sz="2400" dirty="0" smtClean="0"/>
                  <a:t> – </a:t>
                </a:r>
                <a:r>
                  <a:rPr lang="ru-RU" sz="2400" dirty="0" smtClean="0"/>
                  <a:t>тангенциальный вектор</a:t>
                </a:r>
              </a:p>
              <a:p>
                <a14:m>
                  <m:oMath xmlns:m="http://schemas.openxmlformats.org/officeDocument/2006/math">
                    <m:acc>
                      <m:accPr>
                        <m:chr m:val="⃗"/>
                        <m:ctrlPr>
                          <a:rPr lang="en-US" sz="2400" b="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𝑟</m:t>
                            </m:r>
                          </m:sub>
                        </m:sSub>
                      </m:e>
                    </m:acc>
                  </m:oMath>
                </a14:m>
                <a:r>
                  <a:rPr lang="en-US" sz="2400" dirty="0"/>
                  <a:t> </a:t>
                </a:r>
                <a:r>
                  <a:rPr lang="en-US" sz="2400" dirty="0" smtClean="0"/>
                  <a:t>– </a:t>
                </a:r>
                <a:r>
                  <a:rPr lang="ru-RU" sz="2400" dirty="0" smtClean="0"/>
                  <a:t>нормальный вектор</a:t>
                </a:r>
              </a:p>
            </p:txBody>
          </p:sp>
        </mc:Choice>
        <mc:Fallback xmlns="">
          <p:sp>
            <p:nvSpPr>
              <p:cNvPr id="7" name="Объект 6"/>
              <p:cNvSpPr>
                <a:spLocks noGrp="1" noRot="1" noChangeAspect="1" noMove="1" noResize="1" noEditPoints="1" noAdjustHandles="1" noChangeArrowheads="1" noChangeShapeType="1" noTextEdit="1"/>
              </p:cNvSpPr>
              <p:nvPr>
                <p:ph idx="1"/>
              </p:nvPr>
            </p:nvSpPr>
            <p:spPr>
              <a:xfrm>
                <a:off x="990600" y="4424524"/>
                <a:ext cx="5781524" cy="1774088"/>
              </a:xfrm>
              <a:blipFill rotWithShape="0">
                <a:blip r:embed="rId3"/>
                <a:stretch>
                  <a:fillRect l="-1477" t="-6529" b="-1718"/>
                </a:stretch>
              </a:blipFill>
            </p:spPr>
            <p:txBody>
              <a:bodyPr/>
              <a:lstStyle/>
              <a:p>
                <a:r>
                  <a:rPr lang="ru-RU">
                    <a:noFill/>
                  </a:rPr>
                  <a:t> </a:t>
                </a:r>
              </a:p>
            </p:txBody>
          </p:sp>
        </mc:Fallback>
      </mc:AlternateContent>
      <p:sp>
        <p:nvSpPr>
          <p:cNvPr id="4" name="Дата 3"/>
          <p:cNvSpPr>
            <a:spLocks noGrp="1"/>
          </p:cNvSpPr>
          <p:nvPr>
            <p:ph type="dt" sz="half" idx="10"/>
          </p:nvPr>
        </p:nvSpPr>
        <p:spPr/>
        <p:txBody>
          <a:bodyPr/>
          <a:lstStyle/>
          <a:p>
            <a:r>
              <a:rPr lang="ru-RU" smtClean="0"/>
              <a:t>20.04.211019</a:t>
            </a:r>
            <a:endParaRPr lang="ru-RU" dirty="0"/>
          </a:p>
        </p:txBody>
      </p:sp>
      <p:sp>
        <p:nvSpPr>
          <p:cNvPr id="5" name="Номер слайда 4"/>
          <p:cNvSpPr>
            <a:spLocks noGrp="1"/>
          </p:cNvSpPr>
          <p:nvPr>
            <p:ph type="sldNum" sz="quarter" idx="12"/>
          </p:nvPr>
        </p:nvSpPr>
        <p:spPr/>
        <p:txBody>
          <a:bodyPr/>
          <a:lstStyle/>
          <a:p>
            <a:fld id="{8E9F0703-53D6-4E52-9BF2-0FD941F4ADDB}" type="slidenum">
              <a:rPr lang="ru-RU" smtClean="0"/>
              <a:pPr/>
              <a:t>25</a:t>
            </a:fld>
            <a:endParaRPr lang="ru-RU" dirty="0"/>
          </a:p>
        </p:txBody>
      </p:sp>
      <p:pic>
        <p:nvPicPr>
          <p:cNvPr id="6" name="Рисунок 5"/>
          <p:cNvPicPr>
            <a:picLocks noChangeAspect="1"/>
          </p:cNvPicPr>
          <p:nvPr/>
        </p:nvPicPr>
        <p:blipFill>
          <a:blip r:embed="rId4"/>
          <a:stretch>
            <a:fillRect/>
          </a:stretch>
        </p:blipFill>
        <p:spPr>
          <a:xfrm>
            <a:off x="7046842" y="1165860"/>
            <a:ext cx="4707573" cy="2480428"/>
          </a:xfrm>
          <a:prstGeom prst="rect">
            <a:avLst/>
          </a:prstGeom>
        </p:spPr>
      </p:pic>
      <p:sp>
        <p:nvSpPr>
          <p:cNvPr id="8" name="Объект 6"/>
          <p:cNvSpPr txBox="1">
            <a:spLocks/>
          </p:cNvSpPr>
          <p:nvPr/>
        </p:nvSpPr>
        <p:spPr>
          <a:xfrm>
            <a:off x="990600" y="1318261"/>
            <a:ext cx="5781524" cy="28296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ru-RU" dirty="0" smtClean="0"/>
              <a:t>Планирование в системе координат, движущейся вместе с автомобилем по идеальной траектории </a:t>
            </a:r>
            <a:r>
              <a:rPr lang="ru-RU" dirty="0" smtClean="0">
                <a:solidFill>
                  <a:srgbClr val="FF0000"/>
                </a:solidFill>
              </a:rPr>
              <a:t>(Как лучше сказать?)</a:t>
            </a:r>
          </a:p>
          <a:p>
            <a:pPr marL="0" indent="0">
              <a:buFont typeface="Arial" panose="020B0604020202020204" pitchFamily="34" charset="0"/>
              <a:buNone/>
            </a:pPr>
            <a:r>
              <a:rPr lang="ru-RU" dirty="0" smtClean="0"/>
              <a:t>Поэтому движение можно представить в виде комбинации </a:t>
            </a:r>
            <a:r>
              <a:rPr lang="ru-RU" dirty="0" smtClean="0">
                <a:solidFill>
                  <a:srgbClr val="FF0000"/>
                </a:solidFill>
              </a:rPr>
              <a:t>продольного</a:t>
            </a:r>
            <a:r>
              <a:rPr lang="ru-RU" dirty="0" smtClean="0"/>
              <a:t> и </a:t>
            </a:r>
            <a:r>
              <a:rPr lang="ru-RU" dirty="0" smtClean="0">
                <a:solidFill>
                  <a:srgbClr val="FF0000"/>
                </a:solidFill>
              </a:rPr>
              <a:t>поперечного</a:t>
            </a:r>
            <a:endParaRPr lang="ru-RU" dirty="0">
              <a:solidFill>
                <a:srgbClr val="FF0000"/>
              </a:solidFill>
            </a:endParaRPr>
          </a:p>
        </p:txBody>
      </p:sp>
      <mc:AlternateContent xmlns:mc="http://schemas.openxmlformats.org/markup-compatibility/2006" xmlns:a14="http://schemas.microsoft.com/office/drawing/2010/main">
        <mc:Choice Requires="a14">
          <p:sp>
            <p:nvSpPr>
              <p:cNvPr id="10" name="Прямоугольник 9"/>
              <p:cNvSpPr/>
              <p:nvPr/>
            </p:nvSpPr>
            <p:spPr>
              <a:xfrm>
                <a:off x="6772124" y="4424524"/>
                <a:ext cx="5571540" cy="1614737"/>
              </a:xfrm>
              <a:prstGeom prst="rect">
                <a:avLst/>
              </a:prstGeom>
            </p:spPr>
            <p:txBody>
              <a:bodyPr wrap="square">
                <a:spAutoFit/>
              </a:bodyPr>
              <a:lstStyle/>
              <a:p>
                <a:pPr marL="342900" indent="-342900">
                  <a:buFont typeface="Arial" panose="020B0604020202020204" pitchFamily="34" charset="0"/>
                  <a:buChar char="•"/>
                </a:pP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𝑑</m:t>
                        </m:r>
                      </m:e>
                    </m:d>
                  </m:oMath>
                </a14:m>
                <a:r>
                  <a:rPr lang="en-US" sz="2400" i="1" dirty="0" smtClean="0">
                    <a:latin typeface="Cambria Math" panose="02040503050406030204" pitchFamily="18" charset="0"/>
                  </a:rPr>
                  <a:t> </a:t>
                </a:r>
                <a:r>
                  <a:rPr lang="en-US" sz="2400" dirty="0" smtClean="0"/>
                  <a:t>– </a:t>
                </a:r>
                <a:r>
                  <a:rPr lang="ru-RU" sz="2400" dirty="0" smtClean="0"/>
                  <a:t>положение автомобиля</a:t>
                </a:r>
                <a:endParaRPr lang="ru-RU" sz="2400" i="1" dirty="0" smtClean="0">
                  <a:latin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lang="en-US" sz="2400" i="1">
                        <a:latin typeface="Cambria Math" panose="02040503050406030204" pitchFamily="18" charset="0"/>
                      </a:rPr>
                      <m:t>𝑑</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oMath>
                </a14:m>
                <a:r>
                  <a:rPr lang="en-US" sz="2400" dirty="0"/>
                  <a:t> – </a:t>
                </a:r>
                <a:r>
                  <a:rPr lang="ru-RU" sz="2400" dirty="0"/>
                  <a:t>отклонение от идеальной траектории </a:t>
                </a:r>
                <a:endParaRPr lang="ru-RU" sz="2400" dirty="0" smtClean="0"/>
              </a:p>
              <a:p>
                <a:pPr marL="342900" indent="-342900">
                  <a:buFont typeface="Arial" panose="020B0604020202020204" pitchFamily="34" charset="0"/>
                  <a:buChar char="•"/>
                </a:pPr>
                <a:endParaRPr lang="ru-RU" sz="2400" dirty="0"/>
              </a:p>
            </p:txBody>
          </p:sp>
        </mc:Choice>
        <mc:Fallback xmlns="">
          <p:sp>
            <p:nvSpPr>
              <p:cNvPr id="10" name="Прямоугольник 9"/>
              <p:cNvSpPr>
                <a:spLocks noRot="1" noChangeAspect="1" noMove="1" noResize="1" noEditPoints="1" noAdjustHandles="1" noChangeArrowheads="1" noChangeShapeType="1" noTextEdit="1"/>
              </p:cNvSpPr>
              <p:nvPr/>
            </p:nvSpPr>
            <p:spPr>
              <a:xfrm>
                <a:off x="6772124" y="4424524"/>
                <a:ext cx="5571540" cy="1614737"/>
              </a:xfrm>
              <a:prstGeom prst="rect">
                <a:avLst/>
              </a:prstGeom>
              <a:blipFill rotWithShape="0">
                <a:blip r:embed="rId5"/>
                <a:stretch>
                  <a:fillRect l="-1532" t="-5660"/>
                </a:stretch>
              </a:blipFill>
            </p:spPr>
            <p:txBody>
              <a:bodyPr/>
              <a:lstStyle/>
              <a:p>
                <a:r>
                  <a:rPr lang="ru-RU">
                    <a:noFill/>
                  </a:rPr>
                  <a:t> </a:t>
                </a:r>
              </a:p>
            </p:txBody>
          </p:sp>
        </mc:Fallback>
      </mc:AlternateContent>
    </p:spTree>
    <p:extLst>
      <p:ext uri="{BB962C8B-B14F-4D97-AF65-F5344CB8AC3E}">
        <p14:creationId xmlns:p14="http://schemas.microsoft.com/office/powerpoint/2010/main" val="648800501"/>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Функция стоимости</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165860"/>
                <a:ext cx="10515600" cy="3455836"/>
              </a:xfrm>
            </p:spPr>
            <p:txBody>
              <a:bodyPr>
                <a:noAutofit/>
              </a:bodyPr>
              <a:lstStyle/>
              <a:p>
                <a:pPr marL="0" indent="0">
                  <a:buNone/>
                </a:pPr>
                <a:r>
                  <a:rPr lang="ru-RU" sz="3200" dirty="0" smtClean="0"/>
                  <a:t>За основу взята минимизация рывков (</a:t>
                </a:r>
                <a:r>
                  <a:rPr lang="en-US" sz="3200" dirty="0" smtClean="0"/>
                  <a:t>jerk) </a:t>
                </a:r>
                <a14:m>
                  <m:oMath xmlns:m="http://schemas.openxmlformats.org/officeDocument/2006/math">
                    <m:r>
                      <a:rPr lang="en-US" sz="3200" b="0" i="1" smtClean="0">
                        <a:latin typeface="Cambria Math" panose="02040503050406030204" pitchFamily="18" charset="0"/>
                      </a:rPr>
                      <m:t> </m:t>
                    </m:r>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𝑎</m:t>
                        </m:r>
                      </m:e>
                    </m:acc>
                  </m:oMath>
                </a14:m>
                <a:r>
                  <a:rPr lang="en-US" sz="3200" dirty="0" smtClean="0"/>
                  <a:t>:</a:t>
                </a:r>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𝐽</m:t>
                      </m:r>
                      <m:r>
                        <a:rPr lang="en-US" sz="3200" b="0" i="1" smtClean="0">
                          <a:latin typeface="Cambria Math" panose="02040503050406030204" pitchFamily="18" charset="0"/>
                        </a:rPr>
                        <m:t>=</m:t>
                      </m:r>
                      <m:nary>
                        <m:naryPr>
                          <m:ctrlPr>
                            <a:rPr lang="en-US" sz="3200" b="0" i="1" smtClean="0">
                              <a:latin typeface="Cambria Math" panose="02040503050406030204" pitchFamily="18" charset="0"/>
                            </a:rPr>
                          </m:ctrlPr>
                        </m:naryPr>
                        <m:sub>
                          <m:r>
                            <a:rPr lang="en-US" sz="3200" b="0" i="1" smtClean="0">
                              <a:latin typeface="Cambria Math" panose="02040503050406030204" pitchFamily="18" charset="0"/>
                            </a:rPr>
                            <m:t>0</m:t>
                          </m:r>
                        </m:sub>
                        <m:sup>
                          <m:r>
                            <a:rPr lang="en-US" sz="3200" b="0" i="1" smtClean="0">
                              <a:latin typeface="Cambria Math" panose="02040503050406030204" pitchFamily="18" charset="0"/>
                            </a:rPr>
                            <m:t>𝑇</m:t>
                          </m:r>
                        </m:sup>
                        <m:e>
                          <m:sSup>
                            <m:sSupPr>
                              <m:ctrlPr>
                                <a:rPr lang="en-US" sz="3200" b="0" i="1" dirty="0"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𝑥</m:t>
                                  </m:r>
                                </m:e>
                              </m:acc>
                            </m:e>
                            <m:sup>
                              <m:r>
                                <a:rPr lang="en-US" sz="3200" b="0" i="1" dirty="0" smtClean="0">
                                  <a:latin typeface="Cambria Math" panose="02040503050406030204" pitchFamily="18" charset="0"/>
                                </a:rPr>
                                <m:t>2</m:t>
                              </m:r>
                            </m:sup>
                          </m:sSup>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𝑡</m:t>
                              </m:r>
                            </m:e>
                          </m:d>
                          <m:r>
                            <a:rPr lang="en-US" sz="3200" b="0" i="1" dirty="0" smtClean="0">
                              <a:latin typeface="Cambria Math" panose="02040503050406030204" pitchFamily="18" charset="0"/>
                            </a:rPr>
                            <m:t>𝑑𝑡</m:t>
                          </m:r>
                        </m:e>
                      </m:nary>
                    </m:oMath>
                  </m:oMathPara>
                </a14:m>
                <a:endParaRPr lang="en-US" sz="3200" b="0" dirty="0" smtClean="0"/>
              </a:p>
              <a:p>
                <a:pPr marL="0" indent="0">
                  <a:buNone/>
                </a:pPr>
                <a:endParaRPr lang="en-US" sz="3200" dirty="0"/>
              </a:p>
              <a:p>
                <a:r>
                  <a:rPr lang="ru-RU" sz="3200" dirty="0" smtClean="0"/>
                  <a:t>Минимизирует рывки</a:t>
                </a:r>
              </a:p>
              <a:p>
                <a:r>
                  <a:rPr lang="ru-RU" sz="3200" dirty="0" smtClean="0"/>
                  <a:t>Меньше резких маневров</a:t>
                </a:r>
                <a:endParaRPr lang="ru-RU" sz="3200" b="0" dirty="0" smtClean="0"/>
              </a:p>
              <a:p>
                <a:pPr marL="0" indent="0">
                  <a:buNone/>
                </a:pPr>
                <a:endParaRPr lang="en-US" sz="3200"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165860"/>
                <a:ext cx="10515600" cy="3455836"/>
              </a:xfrm>
              <a:blipFill rotWithShape="0">
                <a:blip r:embed="rId3"/>
                <a:stretch>
                  <a:fillRect l="-1507" t="-1940" b="-529"/>
                </a:stretch>
              </a:blipFill>
            </p:spPr>
            <p:txBody>
              <a:bodyPr/>
              <a:lstStyle/>
              <a:p>
                <a:r>
                  <a:rPr lang="ru-RU">
                    <a:noFill/>
                  </a:rPr>
                  <a:t> </a:t>
                </a:r>
              </a:p>
            </p:txBody>
          </p:sp>
        </mc:Fallback>
      </mc:AlternateContent>
      <p:sp>
        <p:nvSpPr>
          <p:cNvPr id="4" name="Дата 3"/>
          <p:cNvSpPr>
            <a:spLocks noGrp="1"/>
          </p:cNvSpPr>
          <p:nvPr>
            <p:ph type="dt" sz="half" idx="10"/>
          </p:nvPr>
        </p:nvSpPr>
        <p:spPr/>
        <p:txBody>
          <a:bodyPr/>
          <a:lstStyle/>
          <a:p>
            <a:r>
              <a:rPr lang="ru-RU" smtClean="0"/>
              <a:t>20.04.211019</a:t>
            </a:r>
            <a:endParaRPr lang="ru-RU" dirty="0"/>
          </a:p>
        </p:txBody>
      </p:sp>
      <p:sp>
        <p:nvSpPr>
          <p:cNvPr id="5" name="Номер слайда 4"/>
          <p:cNvSpPr>
            <a:spLocks noGrp="1"/>
          </p:cNvSpPr>
          <p:nvPr>
            <p:ph type="sldNum" sz="quarter" idx="12"/>
          </p:nvPr>
        </p:nvSpPr>
        <p:spPr/>
        <p:txBody>
          <a:bodyPr/>
          <a:lstStyle/>
          <a:p>
            <a:fld id="{8E9F0703-53D6-4E52-9BF2-0FD941F4ADDB}" type="slidenum">
              <a:rPr lang="ru-RU" smtClean="0"/>
              <a:pPr/>
              <a:t>26</a:t>
            </a:fld>
            <a:endParaRPr lang="ru-RU" dirty="0"/>
          </a:p>
        </p:txBody>
      </p:sp>
    </p:spTree>
    <p:extLst>
      <p:ext uri="{BB962C8B-B14F-4D97-AF65-F5344CB8AC3E}">
        <p14:creationId xmlns:p14="http://schemas.microsoft.com/office/powerpoint/2010/main" val="2513284690"/>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Полиномы пятого порядка</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Траектории ищутся в форме полиномов пятого порядка:</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5</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4</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3</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4</m:t>
                          </m:r>
                        </m:sub>
                      </m:sSub>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5</m:t>
                          </m:r>
                        </m:sub>
                      </m:sSub>
                    </m:oMath>
                  </m:oMathPara>
                </a14:m>
                <a:endParaRPr lang="en-US" b="0" dirty="0" smtClean="0"/>
              </a:p>
              <a:p>
                <a:pPr marL="0" indent="0">
                  <a:buNone/>
                </a:pPr>
                <a:endParaRPr lang="en-US" dirty="0" smtClean="0"/>
              </a:p>
              <a:p>
                <a:r>
                  <a:rPr lang="ru-RU" dirty="0" smtClean="0"/>
                  <a:t>Начальное состояние</a:t>
                </a:r>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(0),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(0),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(0)]</m:t>
                    </m:r>
                  </m:oMath>
                </a14:m>
                <a:endParaRPr lang="en-US" dirty="0" smtClean="0"/>
              </a:p>
              <a:p>
                <a:r>
                  <a:rPr lang="ru-RU" dirty="0" smtClean="0"/>
                  <a:t>Конечное состояние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𝑇</m:t>
                    </m:r>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r>
                      <a:rPr lang="en-US" b="0" i="1" smtClean="0">
                        <a:latin typeface="Cambria Math" panose="02040503050406030204" pitchFamily="18" charset="0"/>
                      </a:rPr>
                      <m:t>𝑇</m:t>
                    </m:r>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r>
                      <a:rPr lang="en-US" b="0" i="1" smtClean="0">
                        <a:latin typeface="Cambria Math" panose="02040503050406030204" pitchFamily="18" charset="0"/>
                      </a:rPr>
                      <m:t>𝑇</m:t>
                    </m:r>
                    <m:r>
                      <a:rPr lang="en-US" i="1">
                        <a:latin typeface="Cambria Math" panose="02040503050406030204" pitchFamily="18" charset="0"/>
                      </a:rPr>
                      <m:t>)]</m:t>
                    </m:r>
                  </m:oMath>
                </a14:m>
                <a:endParaRPr lang="ru-RU" dirty="0" smtClean="0"/>
              </a:p>
              <a:p>
                <a:endParaRPr lang="ru-RU" dirty="0"/>
              </a:p>
              <a:p>
                <a:r>
                  <a:rPr lang="ru-RU" dirty="0" smtClean="0"/>
                  <a:t>Гладко стыкуются </a:t>
                </a:r>
                <a14:m>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r>
                  <a:rPr lang="en-US" dirty="0" smtClean="0"/>
                  <a:t> </a:t>
                </a:r>
                <a:r>
                  <a:rPr lang="ru-RU" dirty="0" smtClean="0"/>
                  <a:t>и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smtClean="0"/>
              </a:p>
              <a:p>
                <a:r>
                  <a:rPr lang="ru-RU" dirty="0" smtClean="0"/>
                  <a:t>Оптимизирует функцию стоимости</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3"/>
                <a:stretch>
                  <a:fillRect l="-1217" t="-1946"/>
                </a:stretch>
              </a:blipFill>
            </p:spPr>
            <p:txBody>
              <a:bodyPr/>
              <a:lstStyle/>
              <a:p>
                <a:r>
                  <a:rPr lang="ru-RU">
                    <a:noFill/>
                  </a:rPr>
                  <a:t> </a:t>
                </a:r>
              </a:p>
            </p:txBody>
          </p:sp>
        </mc:Fallback>
      </mc:AlternateContent>
      <p:sp>
        <p:nvSpPr>
          <p:cNvPr id="4" name="Дата 3"/>
          <p:cNvSpPr>
            <a:spLocks noGrp="1"/>
          </p:cNvSpPr>
          <p:nvPr>
            <p:ph type="dt" sz="half" idx="10"/>
          </p:nvPr>
        </p:nvSpPr>
        <p:spPr/>
        <p:txBody>
          <a:bodyPr/>
          <a:lstStyle/>
          <a:p>
            <a:r>
              <a:rPr lang="ru-RU" smtClean="0"/>
              <a:t>20.04.211019</a:t>
            </a:r>
            <a:endParaRPr lang="ru-RU" dirty="0"/>
          </a:p>
        </p:txBody>
      </p:sp>
      <p:sp>
        <p:nvSpPr>
          <p:cNvPr id="5" name="Номер слайда 4"/>
          <p:cNvSpPr>
            <a:spLocks noGrp="1"/>
          </p:cNvSpPr>
          <p:nvPr>
            <p:ph type="sldNum" sz="quarter" idx="12"/>
          </p:nvPr>
        </p:nvSpPr>
        <p:spPr/>
        <p:txBody>
          <a:bodyPr/>
          <a:lstStyle/>
          <a:p>
            <a:fld id="{8E9F0703-53D6-4E52-9BF2-0FD941F4ADDB}" type="slidenum">
              <a:rPr lang="ru-RU" smtClean="0"/>
              <a:pPr/>
              <a:t>27</a:t>
            </a:fld>
            <a:endParaRPr lang="ru-RU" dirty="0"/>
          </a:p>
        </p:txBody>
      </p:sp>
    </p:spTree>
    <p:extLst>
      <p:ext uri="{BB962C8B-B14F-4D97-AF65-F5344CB8AC3E}">
        <p14:creationId xmlns:p14="http://schemas.microsoft.com/office/powerpoint/2010/main" val="744375979"/>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Поперечное движение</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Поперечное движение: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dirty="0" smtClean="0"/>
              </a:p>
              <a:p>
                <a:pPr marL="0" indent="0">
                  <a:buNone/>
                </a:pPr>
                <a:r>
                  <a:rPr lang="ru-RU" dirty="0" smtClean="0"/>
                  <a:t>Функция стоимости:</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𝑗</m:t>
                          </m:r>
                        </m:sub>
                      </m:sSub>
                      <m:nary>
                        <m:naryPr>
                          <m:ctrlPr>
                            <a:rPr lang="en-US" b="0" i="1" smtClean="0">
                              <a:latin typeface="Cambria Math" panose="02040503050406030204" pitchFamily="18" charset="0"/>
                            </a:rPr>
                          </m:ctrlPr>
                        </m:naryPr>
                        <m:sub>
                          <m:r>
                            <a:rPr lang="en-US" b="0" i="1" smtClean="0">
                              <a:latin typeface="Cambria Math" panose="02040503050406030204" pitchFamily="18" charset="0"/>
                            </a:rPr>
                            <m:t>0</m:t>
                          </m:r>
                        </m:sub>
                        <m:sup>
                          <m:r>
                            <a:rPr lang="en-US" b="0" i="1" smtClean="0">
                              <a:latin typeface="Cambria Math" panose="02040503050406030204" pitchFamily="18" charset="0"/>
                            </a:rPr>
                            <m:t>𝑇</m:t>
                          </m:r>
                        </m:sup>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𝑑</m:t>
                              </m:r>
                            </m:e>
                          </m:acc>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𝑡</m:t>
                              </m:r>
                            </m:e>
                          </m:d>
                          <m:r>
                            <a:rPr lang="en-US" b="0" i="1" dirty="0" smtClean="0">
                              <a:latin typeface="Cambria Math" panose="02040503050406030204" pitchFamily="18" charset="0"/>
                            </a:rPr>
                            <m:t>𝑑𝑡</m:t>
                          </m:r>
                          <m:r>
                            <a:rPr lang="en-US" b="0" i="1" dirty="0" smtClean="0">
                              <a:latin typeface="Cambria Math" panose="02040503050406030204" pitchFamily="18" charset="0"/>
                            </a:rPr>
                            <m:t> </m:t>
                          </m:r>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𝑡</m:t>
                          </m:r>
                        </m:sub>
                      </m:sSub>
                      <m:r>
                        <a:rPr lang="en-US" b="0" i="1" smtClean="0">
                          <a:latin typeface="Cambria Math" panose="02040503050406030204" pitchFamily="18" charset="0"/>
                        </a:rPr>
                        <m:t>𝑇</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𝑑</m:t>
                          </m:r>
                        </m:sub>
                      </m:sSub>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𝑇</m:t>
                              </m:r>
                            </m:e>
                          </m:d>
                        </m:e>
                        <m:sup>
                          <m:r>
                            <a:rPr lang="en-US" b="0" i="1" smtClean="0">
                              <a:latin typeface="Cambria Math" panose="02040503050406030204" pitchFamily="18" charset="0"/>
                            </a:rPr>
                            <m:t>2</m:t>
                          </m:r>
                        </m:sup>
                      </m:sSup>
                    </m:oMath>
                  </m:oMathPara>
                </a14:m>
                <a:endParaRPr lang="en-US" dirty="0" smtClean="0"/>
              </a:p>
              <a:p>
                <a:r>
                  <a:rPr lang="ru-RU" dirty="0" smtClean="0"/>
                  <a:t>Минимизация резких маневров</a:t>
                </a:r>
              </a:p>
              <a:p>
                <a:r>
                  <a:rPr lang="ru-RU" dirty="0" smtClean="0"/>
                  <a:t>Минимизация времени маневра</a:t>
                </a:r>
              </a:p>
              <a:p>
                <a:r>
                  <a:rPr lang="ru-RU" dirty="0" smtClean="0"/>
                  <a:t>Минимизация финального отклонения от идеальной траектории</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3"/>
                <a:stretch>
                  <a:fillRect l="-1217" t="-1946"/>
                </a:stretch>
              </a:blipFill>
            </p:spPr>
            <p:txBody>
              <a:bodyPr/>
              <a:lstStyle/>
              <a:p>
                <a:r>
                  <a:rPr lang="ru-RU">
                    <a:noFill/>
                  </a:rPr>
                  <a:t> </a:t>
                </a:r>
              </a:p>
            </p:txBody>
          </p:sp>
        </mc:Fallback>
      </mc:AlternateContent>
      <p:sp>
        <p:nvSpPr>
          <p:cNvPr id="4" name="Дата 3"/>
          <p:cNvSpPr>
            <a:spLocks noGrp="1"/>
          </p:cNvSpPr>
          <p:nvPr>
            <p:ph type="dt" sz="half" idx="10"/>
          </p:nvPr>
        </p:nvSpPr>
        <p:spPr/>
        <p:txBody>
          <a:bodyPr/>
          <a:lstStyle/>
          <a:p>
            <a:r>
              <a:rPr lang="ru-RU" smtClean="0"/>
              <a:t>20.04.211019</a:t>
            </a:r>
            <a:endParaRPr lang="ru-RU" dirty="0"/>
          </a:p>
        </p:txBody>
      </p:sp>
      <p:sp>
        <p:nvSpPr>
          <p:cNvPr id="5" name="Номер слайда 4"/>
          <p:cNvSpPr>
            <a:spLocks noGrp="1"/>
          </p:cNvSpPr>
          <p:nvPr>
            <p:ph type="sldNum" sz="quarter" idx="12"/>
          </p:nvPr>
        </p:nvSpPr>
        <p:spPr/>
        <p:txBody>
          <a:bodyPr/>
          <a:lstStyle/>
          <a:p>
            <a:fld id="{8E9F0703-53D6-4E52-9BF2-0FD941F4ADDB}" type="slidenum">
              <a:rPr lang="ru-RU" smtClean="0"/>
              <a:pPr/>
              <a:t>28</a:t>
            </a:fld>
            <a:endParaRPr lang="ru-RU" dirty="0"/>
          </a:p>
        </p:txBody>
      </p:sp>
    </p:spTree>
    <p:extLst>
      <p:ext uri="{BB962C8B-B14F-4D97-AF65-F5344CB8AC3E}">
        <p14:creationId xmlns:p14="http://schemas.microsoft.com/office/powerpoint/2010/main" val="1681893603"/>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Продольное движение</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Продольное движение: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smtClean="0"/>
              </a:p>
              <a:p>
                <a:pPr marL="0" indent="0">
                  <a:buNone/>
                </a:pPr>
                <a:r>
                  <a:rPr lang="ru-RU" dirty="0" smtClean="0"/>
                  <a:t>Функция стоимости:</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𝑗</m:t>
                          </m:r>
                        </m:sub>
                      </m:sSub>
                      <m:nary>
                        <m:naryPr>
                          <m:ctrlPr>
                            <a:rPr lang="en-US" b="0" i="1" smtClean="0">
                              <a:latin typeface="Cambria Math" panose="02040503050406030204" pitchFamily="18" charset="0"/>
                            </a:rPr>
                          </m:ctrlPr>
                        </m:naryPr>
                        <m:sub>
                          <m:r>
                            <a:rPr lang="en-US" b="0" i="1" smtClean="0">
                              <a:latin typeface="Cambria Math" panose="02040503050406030204" pitchFamily="18" charset="0"/>
                            </a:rPr>
                            <m:t>0</m:t>
                          </m:r>
                        </m:sub>
                        <m:sup>
                          <m:r>
                            <a:rPr lang="en-US" b="0" i="1" smtClean="0">
                              <a:latin typeface="Cambria Math" panose="02040503050406030204" pitchFamily="18" charset="0"/>
                            </a:rPr>
                            <m:t>𝑇</m:t>
                          </m:r>
                        </m:sup>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𝑠</m:t>
                              </m:r>
                            </m:e>
                          </m:acc>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𝑡</m:t>
                              </m:r>
                            </m:e>
                          </m:d>
                          <m:r>
                            <a:rPr lang="en-US" b="0" i="1" dirty="0" smtClean="0">
                              <a:latin typeface="Cambria Math" panose="02040503050406030204" pitchFamily="18" charset="0"/>
                            </a:rPr>
                            <m:t>𝑑𝑡</m:t>
                          </m:r>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𝑡</m:t>
                          </m:r>
                        </m:sub>
                      </m:sSub>
                      <m:r>
                        <a:rPr lang="en-US" b="0" i="1" smtClean="0">
                          <a:latin typeface="Cambria Math" panose="02040503050406030204" pitchFamily="18" charset="0"/>
                        </a:rPr>
                        <m:t>𝑇</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𝑠</m:t>
                          </m:r>
                        </m:sub>
                      </m:sSub>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 </m:t>
                      </m:r>
                    </m:oMath>
                  </m:oMathPara>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3"/>
                <a:stretch>
                  <a:fillRect l="-1217" t="-1946"/>
                </a:stretch>
              </a:blipFill>
            </p:spPr>
            <p:txBody>
              <a:bodyPr/>
              <a:lstStyle/>
              <a:p>
                <a:r>
                  <a:rPr lang="ru-RU">
                    <a:noFill/>
                  </a:rPr>
                  <a:t> </a:t>
                </a:r>
              </a:p>
            </p:txBody>
          </p:sp>
        </mc:Fallback>
      </mc:AlternateContent>
      <p:sp>
        <p:nvSpPr>
          <p:cNvPr id="4" name="Дата 3"/>
          <p:cNvSpPr>
            <a:spLocks noGrp="1"/>
          </p:cNvSpPr>
          <p:nvPr>
            <p:ph type="dt" sz="half" idx="10"/>
          </p:nvPr>
        </p:nvSpPr>
        <p:spPr/>
        <p:txBody>
          <a:bodyPr/>
          <a:lstStyle/>
          <a:p>
            <a:r>
              <a:rPr lang="ru-RU" smtClean="0"/>
              <a:t>20.04.211019</a:t>
            </a:r>
            <a:endParaRPr lang="ru-RU" dirty="0"/>
          </a:p>
        </p:txBody>
      </p:sp>
      <p:sp>
        <p:nvSpPr>
          <p:cNvPr id="5" name="Номер слайда 4"/>
          <p:cNvSpPr>
            <a:spLocks noGrp="1"/>
          </p:cNvSpPr>
          <p:nvPr>
            <p:ph type="sldNum" sz="quarter" idx="12"/>
          </p:nvPr>
        </p:nvSpPr>
        <p:spPr/>
        <p:txBody>
          <a:bodyPr/>
          <a:lstStyle/>
          <a:p>
            <a:fld id="{8E9F0703-53D6-4E52-9BF2-0FD941F4ADDB}" type="slidenum">
              <a:rPr lang="ru-RU" smtClean="0"/>
              <a:pPr/>
              <a:t>29</a:t>
            </a:fld>
            <a:endParaRPr lang="ru-RU" dirty="0"/>
          </a:p>
        </p:txBody>
      </p:sp>
    </p:spTree>
    <p:extLst>
      <p:ext uri="{BB962C8B-B14F-4D97-AF65-F5344CB8AC3E}">
        <p14:creationId xmlns:p14="http://schemas.microsoft.com/office/powerpoint/2010/main" val="3010340441"/>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Актуальность</a:t>
            </a:r>
            <a:endParaRPr lang="ru-RU" dirty="0"/>
          </a:p>
        </p:txBody>
      </p:sp>
      <p:sp>
        <p:nvSpPr>
          <p:cNvPr id="3" name="Объект 2"/>
          <p:cNvSpPr>
            <a:spLocks noGrp="1"/>
          </p:cNvSpPr>
          <p:nvPr>
            <p:ph idx="1"/>
          </p:nvPr>
        </p:nvSpPr>
        <p:spPr/>
        <p:txBody>
          <a:bodyPr/>
          <a:lstStyle/>
          <a:p>
            <a:pPr marL="0" indent="0">
              <a:buNone/>
            </a:pPr>
            <a:r>
              <a:rPr lang="ru-RU" dirty="0" smtClean="0"/>
              <a:t>В настоящее время идет активное развитие беспилотных автомобилей и интеллектуальных систем помощи водителю (</a:t>
            </a:r>
            <a:r>
              <a:rPr lang="en-US" dirty="0" smtClean="0"/>
              <a:t>ADAS)</a:t>
            </a:r>
            <a:endParaRPr lang="ru-RU" dirty="0" smtClean="0"/>
          </a:p>
          <a:p>
            <a:pPr marL="0" indent="0">
              <a:buNone/>
            </a:pPr>
            <a:endParaRPr lang="ru-RU" dirty="0" smtClean="0"/>
          </a:p>
          <a:p>
            <a:pPr marL="0" indent="0">
              <a:buNone/>
            </a:pPr>
            <a:r>
              <a:rPr lang="ru-RU" dirty="0" smtClean="0"/>
              <a:t>Преимущества беспилотных автомобилей:</a:t>
            </a:r>
          </a:p>
          <a:p>
            <a:r>
              <a:rPr lang="ru-RU" dirty="0" smtClean="0"/>
              <a:t>Увеличение безопасности</a:t>
            </a:r>
          </a:p>
          <a:p>
            <a:r>
              <a:rPr lang="ru-RU" dirty="0" smtClean="0"/>
              <a:t>Более эффективное использование дорожной инфраструктуры</a:t>
            </a:r>
            <a:endParaRPr lang="ru-RU" dirty="0"/>
          </a:p>
        </p:txBody>
      </p:sp>
      <p:sp>
        <p:nvSpPr>
          <p:cNvPr id="4" name="Дата 3"/>
          <p:cNvSpPr>
            <a:spLocks noGrp="1"/>
          </p:cNvSpPr>
          <p:nvPr>
            <p:ph type="dt" sz="half" idx="10"/>
          </p:nvPr>
        </p:nvSpPr>
        <p:spPr/>
        <p:txBody>
          <a:bodyPr/>
          <a:lstStyle/>
          <a:p>
            <a:r>
              <a:rPr lang="ru-RU" smtClean="0"/>
              <a:t>20.04.211019</a:t>
            </a:r>
            <a:endParaRPr lang="ru-RU" dirty="0"/>
          </a:p>
        </p:txBody>
      </p:sp>
      <p:sp>
        <p:nvSpPr>
          <p:cNvPr id="5" name="Номер слайда 4"/>
          <p:cNvSpPr>
            <a:spLocks noGrp="1"/>
          </p:cNvSpPr>
          <p:nvPr>
            <p:ph type="sldNum" sz="quarter" idx="12"/>
          </p:nvPr>
        </p:nvSpPr>
        <p:spPr/>
        <p:txBody>
          <a:bodyPr/>
          <a:lstStyle/>
          <a:p>
            <a:fld id="{8E9F0703-53D6-4E52-9BF2-0FD941F4ADDB}" type="slidenum">
              <a:rPr lang="ru-RU" smtClean="0"/>
              <a:pPr/>
              <a:t>3</a:t>
            </a:fld>
            <a:endParaRPr lang="ru-RU" dirty="0"/>
          </a:p>
        </p:txBody>
      </p:sp>
    </p:spTree>
    <p:extLst>
      <p:ext uri="{BB962C8B-B14F-4D97-AF65-F5344CB8AC3E}">
        <p14:creationId xmlns:p14="http://schemas.microsoft.com/office/powerpoint/2010/main" val="3570871371"/>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Оптимизация</a:t>
            </a:r>
            <a:endParaRPr lang="ru-RU" dirty="0"/>
          </a:p>
        </p:txBody>
      </p:sp>
      <p:sp>
        <p:nvSpPr>
          <p:cNvPr id="3" name="Объект 2"/>
          <p:cNvSpPr>
            <a:spLocks noGrp="1"/>
          </p:cNvSpPr>
          <p:nvPr>
            <p:ph idx="1"/>
          </p:nvPr>
        </p:nvSpPr>
        <p:spPr>
          <a:xfrm>
            <a:off x="838200" y="1165861"/>
            <a:ext cx="10515600" cy="2034540"/>
          </a:xfrm>
        </p:spPr>
        <p:txBody>
          <a:bodyPr/>
          <a:lstStyle/>
          <a:p>
            <a:pPr marL="0" indent="0">
              <a:buNone/>
            </a:pPr>
            <a:r>
              <a:rPr lang="ru-RU" dirty="0" smtClean="0"/>
              <a:t>Требуется найти оптимальную траекторию, с учетом ограничений и препятствий:</a:t>
            </a:r>
          </a:p>
          <a:p>
            <a:pPr marL="514350" indent="-514350">
              <a:buFont typeface="+mj-lt"/>
              <a:buAutoNum type="arabicPeriod"/>
            </a:pPr>
            <a:r>
              <a:rPr lang="ru-RU" dirty="0" smtClean="0"/>
              <a:t>Сформировать набор траекторий, варьируя конечное условия</a:t>
            </a:r>
          </a:p>
          <a:p>
            <a:pPr marL="514350" indent="-514350">
              <a:buFont typeface="+mj-lt"/>
              <a:buAutoNum type="arabicPeriod"/>
            </a:pPr>
            <a:r>
              <a:rPr lang="ru-RU" dirty="0" smtClean="0"/>
              <a:t>Выбрать с наименьшей функцией стоимости</a:t>
            </a:r>
          </a:p>
        </p:txBody>
      </p:sp>
      <p:sp>
        <p:nvSpPr>
          <p:cNvPr id="4" name="Дата 3"/>
          <p:cNvSpPr>
            <a:spLocks noGrp="1"/>
          </p:cNvSpPr>
          <p:nvPr>
            <p:ph type="dt" sz="half" idx="10"/>
          </p:nvPr>
        </p:nvSpPr>
        <p:spPr/>
        <p:txBody>
          <a:bodyPr/>
          <a:lstStyle/>
          <a:p>
            <a:r>
              <a:rPr lang="ru-RU" smtClean="0"/>
              <a:t>20.04.211019</a:t>
            </a:r>
            <a:endParaRPr lang="ru-RU" dirty="0"/>
          </a:p>
        </p:txBody>
      </p:sp>
      <p:sp>
        <p:nvSpPr>
          <p:cNvPr id="5" name="Номер слайда 4"/>
          <p:cNvSpPr>
            <a:spLocks noGrp="1"/>
          </p:cNvSpPr>
          <p:nvPr>
            <p:ph type="sldNum" sz="quarter" idx="12"/>
          </p:nvPr>
        </p:nvSpPr>
        <p:spPr/>
        <p:txBody>
          <a:bodyPr/>
          <a:lstStyle/>
          <a:p>
            <a:fld id="{8E9F0703-53D6-4E52-9BF2-0FD941F4ADDB}" type="slidenum">
              <a:rPr lang="ru-RU" smtClean="0"/>
              <a:pPr/>
              <a:t>30</a:t>
            </a:fld>
            <a:endParaRPr lang="ru-RU" dirty="0"/>
          </a:p>
        </p:txBody>
      </p:sp>
      <p:pic>
        <p:nvPicPr>
          <p:cNvPr id="1026" name="Picture 2" descr="https://pp.userapi.com/c852120/v852120113/98d42/QkeOxVFbxg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573462"/>
            <a:ext cx="3714750" cy="24098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pp.userapi.com/c852120/v852120113/98d49/fcGJiQ6kzbU.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1250" y="3573462"/>
            <a:ext cx="3714750" cy="2409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653331"/>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Регулятор с </a:t>
            </a:r>
            <a:r>
              <a:rPr lang="ru-RU" smtClean="0"/>
              <a:t>обратной связью</a:t>
            </a:r>
            <a:endParaRPr lang="ru-RU"/>
          </a:p>
        </p:txBody>
      </p:sp>
      <p:sp>
        <p:nvSpPr>
          <p:cNvPr id="4" name="Дата 3"/>
          <p:cNvSpPr>
            <a:spLocks noGrp="1"/>
          </p:cNvSpPr>
          <p:nvPr>
            <p:ph type="dt" sz="half" idx="10"/>
          </p:nvPr>
        </p:nvSpPr>
        <p:spPr/>
        <p:txBody>
          <a:bodyPr/>
          <a:lstStyle/>
          <a:p>
            <a:r>
              <a:rPr lang="ru-RU" smtClean="0"/>
              <a:t>20.04.211019</a:t>
            </a:r>
            <a:endParaRPr lang="ru-RU" dirty="0"/>
          </a:p>
        </p:txBody>
      </p:sp>
      <p:sp>
        <p:nvSpPr>
          <p:cNvPr id="5" name="Номер слайда 4"/>
          <p:cNvSpPr>
            <a:spLocks noGrp="1"/>
          </p:cNvSpPr>
          <p:nvPr>
            <p:ph type="sldNum" sz="quarter" idx="12"/>
          </p:nvPr>
        </p:nvSpPr>
        <p:spPr/>
        <p:txBody>
          <a:bodyPr/>
          <a:lstStyle/>
          <a:p>
            <a:fld id="{8E9F0703-53D6-4E52-9BF2-0FD941F4ADDB}" type="slidenum">
              <a:rPr lang="ru-RU" smtClean="0"/>
              <a:pPr/>
              <a:t>31</a:t>
            </a:fld>
            <a:endParaRPr lang="ru-RU" dirty="0"/>
          </a:p>
        </p:txBody>
      </p:sp>
      <p:sp>
        <p:nvSpPr>
          <p:cNvPr id="6" name="Заголовок 1"/>
          <p:cNvSpPr txBox="1">
            <a:spLocks/>
          </p:cNvSpPr>
          <p:nvPr/>
        </p:nvSpPr>
        <p:spPr>
          <a:xfrm>
            <a:off x="838200" y="128905"/>
            <a:ext cx="10515600" cy="7702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mtClean="0"/>
              <a:t>Регулятор с обратной связью</a:t>
            </a:r>
            <a:endParaRPr lang="ru-RU" dirty="0"/>
          </a:p>
        </p:txBody>
      </p:sp>
      <mc:AlternateContent xmlns:mc="http://schemas.openxmlformats.org/markup-compatibility/2006" xmlns:a14="http://schemas.microsoft.com/office/drawing/2010/main">
        <mc:Choice Requires="a14">
          <p:sp>
            <p:nvSpPr>
              <p:cNvPr id="7" name="Объект 2"/>
              <p:cNvSpPr>
                <a:spLocks noGrp="1"/>
              </p:cNvSpPr>
              <p:nvPr>
                <p:ph idx="1"/>
              </p:nvPr>
            </p:nvSpPr>
            <p:spPr>
              <a:xfrm>
                <a:off x="838200" y="1165860"/>
                <a:ext cx="5314122" cy="5190490"/>
              </a:xfrm>
            </p:spPr>
            <p:txBody>
              <a:bodyPr>
                <a:normAutofit lnSpcReduction="10000"/>
              </a:bodyPr>
              <a:lstStyle/>
              <a:p>
                <a:pPr marL="0" indent="0">
                  <a:buNone/>
                </a:pPr>
                <a:r>
                  <a:rPr lang="ru-RU" dirty="0" smtClean="0"/>
                  <a:t>Регулятор основан на модель </a:t>
                </a:r>
                <a:r>
                  <a:rPr lang="ru-RU" dirty="0" err="1" smtClean="0"/>
                  <a:t>МакАдама</a:t>
                </a:r>
                <a:endParaRPr lang="en-US" dirty="0" smtClean="0"/>
              </a:p>
              <a:p>
                <a:pPr marL="0" indent="0">
                  <a:buNone/>
                </a:pPr>
                <a:endParaRPr lang="en-US" dirty="0"/>
              </a:p>
              <a:p>
                <a:r>
                  <a:rPr lang="ru-RU" dirty="0" smtClean="0"/>
                  <a:t>Выбирается точка</a:t>
                </a:r>
                <a:r>
                  <a:rPr lang="en-US" dirty="0" smtClean="0"/>
                  <a:t> </a:t>
                </a:r>
                <a14:m>
                  <m:oMath xmlns:m="http://schemas.openxmlformats.org/officeDocument/2006/math">
                    <m:r>
                      <a:rPr lang="en-US" b="0" i="1" smtClean="0">
                        <a:latin typeface="Cambria Math" panose="02040503050406030204" pitchFamily="18" charset="0"/>
                      </a:rPr>
                      <m:t>𝑃</m:t>
                    </m:r>
                  </m:oMath>
                </a14:m>
                <a:r>
                  <a:rPr lang="ru-RU" dirty="0" smtClean="0"/>
                  <a:t> впереди по траектории на расстоянии </a:t>
                </a:r>
                <a14:m>
                  <m:oMath xmlns:m="http://schemas.openxmlformats.org/officeDocument/2006/math">
                    <m:r>
                      <a:rPr lang="en-US" b="0" i="1" smtClean="0">
                        <a:latin typeface="Cambria Math" panose="02040503050406030204" pitchFamily="18" charset="0"/>
                      </a:rPr>
                      <m:t>𝑅</m:t>
                    </m:r>
                  </m:oMath>
                </a14:m>
                <a:r>
                  <a:rPr lang="en-US" dirty="0" smtClean="0"/>
                  <a:t> </a:t>
                </a:r>
                <a:r>
                  <a:rPr lang="ru-RU" dirty="0" smtClean="0"/>
                  <a:t>от текущего положения </a:t>
                </a:r>
                <a14:m>
                  <m:oMath xmlns:m="http://schemas.openxmlformats.org/officeDocument/2006/math">
                    <m:r>
                      <a:rPr lang="en-US" b="0" i="1" smtClean="0">
                        <a:latin typeface="Cambria Math" panose="02040503050406030204" pitchFamily="18" charset="0"/>
                      </a:rPr>
                      <m:t>𝑂</m:t>
                    </m:r>
                  </m:oMath>
                </a14:m>
                <a:endParaRPr lang="en-US" dirty="0" smtClean="0"/>
              </a:p>
              <a:p>
                <a:r>
                  <a:rPr lang="ru-RU" dirty="0" smtClean="0"/>
                  <a:t>Управление - угол между текущим вектором скорости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oMath>
                </a14:m>
                <a:r>
                  <a:rPr lang="ru-RU" dirty="0" smtClean="0"/>
                  <a:t> </a:t>
                </a:r>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𝑂𝑃</m:t>
                        </m:r>
                      </m:e>
                    </m:acc>
                  </m:oMath>
                </a14:m>
                <a:endParaRPr lang="en-US" dirty="0" smtClean="0"/>
              </a:p>
              <a:p>
                <a:r>
                  <a:rPr lang="ru-RU" dirty="0" smtClean="0"/>
                  <a:t>Применяется пропорциональный (П) регулятор</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165860"/>
                <a:ext cx="5314122" cy="5190490"/>
              </a:xfrm>
              <a:blipFill rotWithShape="0">
                <a:blip r:embed="rId3"/>
                <a:stretch>
                  <a:fillRect l="-2411" t="-2582" r="-2526"/>
                </a:stretch>
              </a:blipFill>
            </p:spPr>
            <p:txBody>
              <a:bodyPr/>
              <a:lstStyle/>
              <a:p>
                <a:r>
                  <a:rPr lang="ru-RU">
                    <a:noFill/>
                  </a:rPr>
                  <a:t> </a:t>
                </a:r>
              </a:p>
            </p:txBody>
          </p:sp>
        </mc:Fallback>
      </mc:AlternateContent>
      <p:sp>
        <p:nvSpPr>
          <p:cNvPr id="8" name="Полилиния 7"/>
          <p:cNvSpPr/>
          <p:nvPr/>
        </p:nvSpPr>
        <p:spPr>
          <a:xfrm>
            <a:off x="7612745" y="1682299"/>
            <a:ext cx="2366489" cy="4529722"/>
          </a:xfrm>
          <a:custGeom>
            <a:avLst/>
            <a:gdLst>
              <a:gd name="connsiteX0" fmla="*/ 628 w 2366489"/>
              <a:gd name="connsiteY0" fmla="*/ 4529722 h 4529722"/>
              <a:gd name="connsiteX1" fmla="*/ 358437 w 2366489"/>
              <a:gd name="connsiteY1" fmla="*/ 1975366 h 4529722"/>
              <a:gd name="connsiteX2" fmla="*/ 2187237 w 2366489"/>
              <a:gd name="connsiteY2" fmla="*/ 176383 h 4529722"/>
              <a:gd name="connsiteX3" fmla="*/ 2197176 w 2366489"/>
              <a:gd name="connsiteY3" fmla="*/ 166444 h 4529722"/>
            </a:gdLst>
            <a:ahLst/>
            <a:cxnLst>
              <a:cxn ang="0">
                <a:pos x="connsiteX0" y="connsiteY0"/>
              </a:cxn>
              <a:cxn ang="0">
                <a:pos x="connsiteX1" y="connsiteY1"/>
              </a:cxn>
              <a:cxn ang="0">
                <a:pos x="connsiteX2" y="connsiteY2"/>
              </a:cxn>
              <a:cxn ang="0">
                <a:pos x="connsiteX3" y="connsiteY3"/>
              </a:cxn>
            </a:cxnLst>
            <a:rect l="l" t="t" r="r" b="b"/>
            <a:pathLst>
              <a:path w="2366489" h="4529722">
                <a:moveTo>
                  <a:pt x="628" y="4529722"/>
                </a:moveTo>
                <a:cubicBezTo>
                  <a:pt x="-2685" y="3615322"/>
                  <a:pt x="-5998" y="2700922"/>
                  <a:pt x="358437" y="1975366"/>
                </a:cubicBezTo>
                <a:cubicBezTo>
                  <a:pt x="722872" y="1249809"/>
                  <a:pt x="1880781" y="477870"/>
                  <a:pt x="2187237" y="176383"/>
                </a:cubicBezTo>
                <a:cubicBezTo>
                  <a:pt x="2493694" y="-125104"/>
                  <a:pt x="2345435" y="20670"/>
                  <a:pt x="2197176" y="166444"/>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9" name="Прямая со стрелкой 8"/>
          <p:cNvCxnSpPr/>
          <p:nvPr/>
        </p:nvCxnSpPr>
        <p:spPr>
          <a:xfrm flipV="1">
            <a:off x="8643590" y="3400673"/>
            <a:ext cx="729010" cy="546488"/>
          </a:xfrm>
          <a:prstGeom prst="straightConnector1">
            <a:avLst/>
          </a:prstGeom>
          <a:ln w="28575">
            <a:solidFill>
              <a:srgbClr val="E03623"/>
            </a:solidFill>
            <a:tailEnd type="triangle"/>
          </a:ln>
        </p:spPr>
        <p:style>
          <a:lnRef idx="1">
            <a:schemeClr val="accent1"/>
          </a:lnRef>
          <a:fillRef idx="0">
            <a:schemeClr val="accent1"/>
          </a:fillRef>
          <a:effectRef idx="0">
            <a:schemeClr val="accent1"/>
          </a:effectRef>
          <a:fontRef idx="minor">
            <a:schemeClr val="tx1"/>
          </a:fontRef>
        </p:style>
      </p:cxnSp>
      <p:sp>
        <p:nvSpPr>
          <p:cNvPr id="10" name="Овал 9"/>
          <p:cNvSpPr/>
          <p:nvPr/>
        </p:nvSpPr>
        <p:spPr>
          <a:xfrm>
            <a:off x="7371050" y="2674620"/>
            <a:ext cx="2545080" cy="2545080"/>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1" name="Прямая соединительная линия 10"/>
          <p:cNvCxnSpPr>
            <a:stCxn id="10" idx="2"/>
          </p:cNvCxnSpPr>
          <p:nvPr/>
        </p:nvCxnSpPr>
        <p:spPr>
          <a:xfrm>
            <a:off x="7371050" y="3947160"/>
            <a:ext cx="2545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a:stCxn id="10" idx="0"/>
          </p:cNvCxnSpPr>
          <p:nvPr/>
        </p:nvCxnSpPr>
        <p:spPr>
          <a:xfrm>
            <a:off x="8643590" y="2674620"/>
            <a:ext cx="0" cy="2545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flipV="1">
            <a:off x="8643590" y="2674620"/>
            <a:ext cx="152399" cy="1272540"/>
          </a:xfrm>
          <a:prstGeom prst="line">
            <a:avLst/>
          </a:prstGeom>
          <a:ln w="28575">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4" name="Овал 13"/>
          <p:cNvSpPr/>
          <p:nvPr/>
        </p:nvSpPr>
        <p:spPr>
          <a:xfrm>
            <a:off x="8601302" y="3879056"/>
            <a:ext cx="111692" cy="11169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Дуга 14"/>
          <p:cNvSpPr/>
          <p:nvPr/>
        </p:nvSpPr>
        <p:spPr>
          <a:xfrm rot="2017454">
            <a:off x="8546975" y="3392137"/>
            <a:ext cx="498029" cy="433387"/>
          </a:xfrm>
          <a:prstGeom prst="arc">
            <a:avLst>
              <a:gd name="adj1" fmla="val 12989155"/>
              <a:gd name="adj2" fmla="val 20174128"/>
            </a:avLst>
          </a:prstGeom>
          <a:noFill/>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16" name="TextBox 15"/>
              <p:cNvSpPr txBox="1"/>
              <p:nvPr/>
            </p:nvSpPr>
            <p:spPr>
              <a:xfrm>
                <a:off x="9298279" y="3310890"/>
                <a:ext cx="29567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oMath>
                  </m:oMathPara>
                </a14:m>
                <a:endParaRPr lang="ru-RU" dirty="0"/>
              </a:p>
            </p:txBody>
          </p:sp>
        </mc:Choice>
        <mc:Fallback xmlns="">
          <p:sp>
            <p:nvSpPr>
              <p:cNvPr id="24" name="TextBox 23"/>
              <p:cNvSpPr txBox="1">
                <a:spLocks noRot="1" noChangeAspect="1" noMove="1" noResize="1" noEditPoints="1" noAdjustHandles="1" noChangeArrowheads="1" noChangeShapeType="1" noTextEdit="1"/>
              </p:cNvSpPr>
              <p:nvPr/>
            </p:nvSpPr>
            <p:spPr>
              <a:xfrm>
                <a:off x="9298279" y="3310890"/>
                <a:ext cx="295670" cy="369332"/>
              </a:xfrm>
              <a:prstGeom prst="rect">
                <a:avLst/>
              </a:prstGeom>
              <a:blipFill rotWithShape="0">
                <a:blip r:embed="rId4"/>
                <a:stretch>
                  <a:fillRect t="-22951" r="-24490"/>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8828272" y="3160922"/>
                <a:ext cx="29567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oMath>
                  </m:oMathPara>
                </a14:m>
                <a:endParaRPr lang="ru-RU" dirty="0"/>
              </a:p>
            </p:txBody>
          </p:sp>
        </mc:Choice>
        <mc:Fallback xmlns="">
          <p:sp>
            <p:nvSpPr>
              <p:cNvPr id="25" name="TextBox 24"/>
              <p:cNvSpPr txBox="1">
                <a:spLocks noRot="1" noChangeAspect="1" noMove="1" noResize="1" noEditPoints="1" noAdjustHandles="1" noChangeArrowheads="1" noChangeShapeType="1" noTextEdit="1"/>
              </p:cNvSpPr>
              <p:nvPr/>
            </p:nvSpPr>
            <p:spPr>
              <a:xfrm>
                <a:off x="8828272" y="3160922"/>
                <a:ext cx="295670" cy="369332"/>
              </a:xfrm>
              <a:prstGeom prst="rect">
                <a:avLst/>
              </a:prstGeom>
              <a:blipFill rotWithShape="0">
                <a:blip r:embed="rId5"/>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8571954" y="3967161"/>
                <a:ext cx="29567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oMath>
                  </m:oMathPara>
                </a14:m>
                <a:endParaRPr lang="ru-RU" dirty="0"/>
              </a:p>
            </p:txBody>
          </p:sp>
        </mc:Choice>
        <mc:Fallback xmlns="">
          <p:sp>
            <p:nvSpPr>
              <p:cNvPr id="27" name="TextBox 26"/>
              <p:cNvSpPr txBox="1">
                <a:spLocks noRot="1" noChangeAspect="1" noMove="1" noResize="1" noEditPoints="1" noAdjustHandles="1" noChangeArrowheads="1" noChangeShapeType="1" noTextEdit="1"/>
              </p:cNvSpPr>
              <p:nvPr/>
            </p:nvSpPr>
            <p:spPr>
              <a:xfrm>
                <a:off x="8571954" y="3967161"/>
                <a:ext cx="295670" cy="369332"/>
              </a:xfrm>
              <a:prstGeom prst="rect">
                <a:avLst/>
              </a:prstGeom>
              <a:blipFill rotWithShape="0">
                <a:blip r:embed="rId6"/>
                <a:stretch>
                  <a:fillRect r="-12245"/>
                </a:stretch>
              </a:blipFill>
            </p:spPr>
            <p:txBody>
              <a:bodyPr/>
              <a:lstStyle/>
              <a:p>
                <a:r>
                  <a:rPr lang="ru-RU">
                    <a:noFill/>
                  </a:rPr>
                  <a:t> </a:t>
                </a:r>
              </a:p>
            </p:txBody>
          </p:sp>
        </mc:Fallback>
      </mc:AlternateContent>
      <p:sp>
        <p:nvSpPr>
          <p:cNvPr id="19" name="TextBox 18"/>
          <p:cNvSpPr txBox="1"/>
          <p:nvPr/>
        </p:nvSpPr>
        <p:spPr>
          <a:xfrm>
            <a:off x="9255068" y="1348977"/>
            <a:ext cx="1684367" cy="369332"/>
          </a:xfrm>
          <a:prstGeom prst="rect">
            <a:avLst/>
          </a:prstGeom>
          <a:noFill/>
        </p:spPr>
        <p:txBody>
          <a:bodyPr wrap="square" rtlCol="0">
            <a:spAutoFit/>
          </a:bodyPr>
          <a:lstStyle/>
          <a:p>
            <a:r>
              <a:rPr lang="ru-RU" i="1" dirty="0" smtClean="0"/>
              <a:t>Траектория </a:t>
            </a:r>
            <a:endParaRPr lang="ru-RU" i="1" dirty="0"/>
          </a:p>
        </p:txBody>
      </p:sp>
      <p:sp>
        <p:nvSpPr>
          <p:cNvPr id="20" name="Овал 19"/>
          <p:cNvSpPr/>
          <p:nvPr/>
        </p:nvSpPr>
        <p:spPr>
          <a:xfrm>
            <a:off x="8744177" y="2621756"/>
            <a:ext cx="111692" cy="11169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21" name="TextBox 20"/>
              <p:cNvSpPr txBox="1"/>
              <p:nvPr/>
            </p:nvSpPr>
            <p:spPr>
              <a:xfrm>
                <a:off x="8411755" y="3259693"/>
                <a:ext cx="29567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oMath>
                  </m:oMathPara>
                </a14:m>
                <a:endParaRPr lang="ru-RU" dirty="0"/>
              </a:p>
            </p:txBody>
          </p:sp>
        </mc:Choice>
        <mc:Fallback xmlns="">
          <p:sp>
            <p:nvSpPr>
              <p:cNvPr id="30" name="TextBox 29"/>
              <p:cNvSpPr txBox="1">
                <a:spLocks noRot="1" noChangeAspect="1" noMove="1" noResize="1" noEditPoints="1" noAdjustHandles="1" noChangeArrowheads="1" noChangeShapeType="1" noTextEdit="1"/>
              </p:cNvSpPr>
              <p:nvPr/>
            </p:nvSpPr>
            <p:spPr>
              <a:xfrm>
                <a:off x="8411755" y="3259693"/>
                <a:ext cx="295670" cy="369332"/>
              </a:xfrm>
              <a:prstGeom prst="rect">
                <a:avLst/>
              </a:prstGeom>
              <a:blipFill rotWithShape="0">
                <a:blip r:embed="rId7"/>
                <a:stretch>
                  <a:fillRect r="-8333"/>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8573589" y="2252424"/>
                <a:ext cx="29567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oMath>
                  </m:oMathPara>
                </a14:m>
                <a:endParaRPr lang="ru-RU" dirty="0"/>
              </a:p>
            </p:txBody>
          </p:sp>
        </mc:Choice>
        <mc:Fallback xmlns="">
          <p:sp>
            <p:nvSpPr>
              <p:cNvPr id="31" name="TextBox 30"/>
              <p:cNvSpPr txBox="1">
                <a:spLocks noRot="1" noChangeAspect="1" noMove="1" noResize="1" noEditPoints="1" noAdjustHandles="1" noChangeArrowheads="1" noChangeShapeType="1" noTextEdit="1"/>
              </p:cNvSpPr>
              <p:nvPr/>
            </p:nvSpPr>
            <p:spPr>
              <a:xfrm>
                <a:off x="8573589" y="2252424"/>
                <a:ext cx="295670" cy="369332"/>
              </a:xfrm>
              <a:prstGeom prst="rect">
                <a:avLst/>
              </a:prstGeom>
              <a:blipFill rotWithShape="0">
                <a:blip r:embed="rId8"/>
                <a:stretch>
                  <a:fillRect r="-8163"/>
                </a:stretch>
              </a:blipFill>
            </p:spPr>
            <p:txBody>
              <a:bodyPr/>
              <a:lstStyle/>
              <a:p>
                <a:r>
                  <a:rPr lang="ru-RU">
                    <a:noFill/>
                  </a:rPr>
                  <a:t> </a:t>
                </a:r>
              </a:p>
            </p:txBody>
          </p:sp>
        </mc:Fallback>
      </mc:AlternateContent>
    </p:spTree>
    <p:extLst>
      <p:ext uri="{BB962C8B-B14F-4D97-AF65-F5344CB8AC3E}">
        <p14:creationId xmlns:p14="http://schemas.microsoft.com/office/powerpoint/2010/main" val="3585577646"/>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Дата 3"/>
          <p:cNvSpPr>
            <a:spLocks noGrp="1"/>
          </p:cNvSpPr>
          <p:nvPr>
            <p:ph type="dt" sz="half" idx="10"/>
          </p:nvPr>
        </p:nvSpPr>
        <p:spPr/>
        <p:txBody>
          <a:bodyPr/>
          <a:lstStyle/>
          <a:p>
            <a:r>
              <a:rPr lang="ru-RU" smtClean="0"/>
              <a:t>20.04.211019</a:t>
            </a:r>
            <a:endParaRPr lang="ru-RU" dirty="0"/>
          </a:p>
        </p:txBody>
      </p:sp>
      <p:sp>
        <p:nvSpPr>
          <p:cNvPr id="5" name="Номер слайда 4"/>
          <p:cNvSpPr>
            <a:spLocks noGrp="1"/>
          </p:cNvSpPr>
          <p:nvPr>
            <p:ph type="sldNum" sz="quarter" idx="12"/>
          </p:nvPr>
        </p:nvSpPr>
        <p:spPr/>
        <p:txBody>
          <a:bodyPr/>
          <a:lstStyle/>
          <a:p>
            <a:fld id="{8E9F0703-53D6-4E52-9BF2-0FD941F4ADDB}" type="slidenum">
              <a:rPr lang="ru-RU" smtClean="0"/>
              <a:pPr/>
              <a:t>32</a:t>
            </a:fld>
            <a:endParaRPr lang="ru-RU" dirty="0"/>
          </a:p>
        </p:txBody>
      </p:sp>
      <p:cxnSp>
        <p:nvCxnSpPr>
          <p:cNvPr id="42" name="Прямая соединительная линия 41"/>
          <p:cNvCxnSpPr>
            <a:endCxn id="67" idx="5"/>
          </p:cNvCxnSpPr>
          <p:nvPr/>
        </p:nvCxnSpPr>
        <p:spPr>
          <a:xfrm flipH="1" flipV="1">
            <a:off x="8124943" y="3501659"/>
            <a:ext cx="475424" cy="397299"/>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3" name="Заголовок 1"/>
          <p:cNvSpPr>
            <a:spLocks noGrp="1"/>
          </p:cNvSpPr>
          <p:nvPr>
            <p:ph type="title"/>
          </p:nvPr>
        </p:nvSpPr>
        <p:spPr>
          <a:xfrm>
            <a:off x="838200" y="128905"/>
            <a:ext cx="10515600" cy="770255"/>
          </a:xfrm>
        </p:spPr>
        <p:txBody>
          <a:bodyPr/>
          <a:lstStyle/>
          <a:p>
            <a:r>
              <a:rPr lang="ru-RU" dirty="0" smtClean="0"/>
              <a:t>Регулятор с обратной связью</a:t>
            </a:r>
            <a:endParaRPr lang="ru-RU" dirty="0"/>
          </a:p>
        </p:txBody>
      </p:sp>
      <mc:AlternateContent xmlns:mc="http://schemas.openxmlformats.org/markup-compatibility/2006" xmlns:a14="http://schemas.microsoft.com/office/drawing/2010/main">
        <mc:Choice Requires="a14">
          <p:sp>
            <p:nvSpPr>
              <p:cNvPr id="44" name="Объект 2"/>
              <p:cNvSpPr>
                <a:spLocks noGrp="1"/>
              </p:cNvSpPr>
              <p:nvPr>
                <p:ph idx="1"/>
              </p:nvPr>
            </p:nvSpPr>
            <p:spPr>
              <a:xfrm>
                <a:off x="838200" y="1165860"/>
                <a:ext cx="5314122" cy="5190490"/>
              </a:xfrm>
            </p:spPr>
            <p:txBody>
              <a:bodyPr>
                <a:normAutofit lnSpcReduction="10000"/>
              </a:bodyPr>
              <a:lstStyle/>
              <a:p>
                <a:r>
                  <a:rPr lang="ru-RU" dirty="0" smtClean="0"/>
                  <a:t>Траектория представлена в виде большого количества точек</a:t>
                </a:r>
              </a:p>
              <a:p>
                <a:r>
                  <a:rPr lang="ru-RU" dirty="0" smtClean="0"/>
                  <a:t>Выбирается</a:t>
                </a:r>
                <a:r>
                  <a:rPr lang="ru-RU" dirty="0"/>
                  <a:t> точка </a:t>
                </a:r>
                <a14:m>
                  <m:oMath xmlns:m="http://schemas.openxmlformats.org/officeDocument/2006/math">
                    <m:r>
                      <a:rPr lang="en-US" i="1">
                        <a:latin typeface="Cambria Math" panose="02040503050406030204" pitchFamily="18" charset="0"/>
                      </a:rPr>
                      <m:t>𝐶</m:t>
                    </m:r>
                  </m:oMath>
                </a14:m>
                <a:r>
                  <a:rPr lang="ru-RU" dirty="0" smtClean="0"/>
                  <a:t> ближайшая к текущему положению автомобиля </a:t>
                </a:r>
                <a14:m>
                  <m:oMath xmlns:m="http://schemas.openxmlformats.org/officeDocument/2006/math">
                    <m:r>
                      <a:rPr lang="en-US" b="0" i="1" smtClean="0">
                        <a:latin typeface="Cambria Math" panose="02040503050406030204" pitchFamily="18" charset="0"/>
                      </a:rPr>
                      <m:t>𝑂</m:t>
                    </m:r>
                  </m:oMath>
                </a14:m>
                <a:endParaRPr lang="en-US" dirty="0" smtClean="0"/>
              </a:p>
              <a:p>
                <a:r>
                  <a:rPr lang="ru-RU" dirty="0" smtClean="0"/>
                  <a:t>От точки </a:t>
                </a:r>
                <a14:m>
                  <m:oMath xmlns:m="http://schemas.openxmlformats.org/officeDocument/2006/math">
                    <m:r>
                      <a:rPr lang="en-US" b="0" i="1" smtClean="0">
                        <a:latin typeface="Cambria Math" panose="02040503050406030204" pitchFamily="18" charset="0"/>
                      </a:rPr>
                      <m:t>𝐶</m:t>
                    </m:r>
                  </m:oMath>
                </a14:m>
                <a:r>
                  <a:rPr lang="ru-RU" dirty="0" smtClean="0"/>
                  <a:t> вперед по траектории отсчитываются точки, до тех пор, пока расстояние </a:t>
                </a:r>
                <a14:m>
                  <m:oMath xmlns:m="http://schemas.openxmlformats.org/officeDocument/2006/math">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𝑂𝑃</m:t>
                            </m:r>
                          </m:e>
                        </m:acc>
                      </m:e>
                    </m:d>
                    <m:r>
                      <a:rPr lang="en-US" b="0" i="1" smtClean="0">
                        <a:latin typeface="Cambria Math" panose="02040503050406030204" pitchFamily="18" charset="0"/>
                      </a:rPr>
                      <m:t>&lt;</m:t>
                    </m:r>
                    <m:r>
                      <a:rPr lang="en-US" b="0" i="1" smtClean="0">
                        <a:latin typeface="Cambria Math" panose="02040503050406030204" pitchFamily="18" charset="0"/>
                      </a:rPr>
                      <m:t>𝑅</m:t>
                    </m:r>
                  </m:oMath>
                </a14:m>
                <a:endParaRPr lang="en-US" dirty="0" smtClean="0"/>
              </a:p>
              <a:p>
                <a:r>
                  <a:rPr lang="ru-RU" dirty="0" smtClean="0"/>
                  <a:t>Найдена точка </a:t>
                </a:r>
                <a14:m>
                  <m:oMath xmlns:m="http://schemas.openxmlformats.org/officeDocument/2006/math">
                    <m:r>
                      <a:rPr lang="en-US" b="0" i="1" smtClean="0">
                        <a:latin typeface="Cambria Math" panose="02040503050406030204" pitchFamily="18" charset="0"/>
                      </a:rPr>
                      <m:t>𝑃</m:t>
                    </m:r>
                  </m:oMath>
                </a14:m>
                <a:r>
                  <a:rPr lang="en-US" dirty="0" smtClean="0"/>
                  <a:t> </a:t>
                </a:r>
                <a:r>
                  <a:rPr lang="ru-RU" dirty="0" smtClean="0"/>
                  <a:t>такая, что </a:t>
                </a:r>
                <a14:m>
                  <m:oMath xmlns:m="http://schemas.openxmlformats.org/officeDocument/2006/math">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𝑂𝑃</m:t>
                            </m:r>
                          </m:e>
                        </m:acc>
                      </m:e>
                    </m:d>
                    <m:r>
                      <a:rPr lang="en-US" b="0" i="1" smtClean="0">
                        <a:latin typeface="Cambria Math" panose="02040503050406030204" pitchFamily="18" charset="0"/>
                      </a:rPr>
                      <m:t>~</m:t>
                    </m:r>
                    <m:r>
                      <a:rPr lang="en-US" b="0" i="1" smtClean="0">
                        <a:latin typeface="Cambria Math" panose="02040503050406030204" pitchFamily="18" charset="0"/>
                      </a:rPr>
                      <m:t>𝑅</m:t>
                    </m:r>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165860"/>
                <a:ext cx="5314122" cy="5190490"/>
              </a:xfrm>
              <a:blipFill rotWithShape="0">
                <a:blip r:embed="rId3"/>
                <a:stretch>
                  <a:fillRect l="-2067" t="-2582" r="-2755"/>
                </a:stretch>
              </a:blipFill>
            </p:spPr>
            <p:txBody>
              <a:bodyPr/>
              <a:lstStyle/>
              <a:p>
                <a:r>
                  <a:rPr lang="ru-RU">
                    <a:noFill/>
                  </a:rPr>
                  <a:t> </a:t>
                </a:r>
              </a:p>
            </p:txBody>
          </p:sp>
        </mc:Fallback>
      </mc:AlternateContent>
      <p:sp>
        <p:nvSpPr>
          <p:cNvPr id="45" name="Полилиния 44"/>
          <p:cNvSpPr/>
          <p:nvPr/>
        </p:nvSpPr>
        <p:spPr>
          <a:xfrm>
            <a:off x="7612745" y="1682299"/>
            <a:ext cx="2366489" cy="4529722"/>
          </a:xfrm>
          <a:custGeom>
            <a:avLst/>
            <a:gdLst>
              <a:gd name="connsiteX0" fmla="*/ 628 w 2366489"/>
              <a:gd name="connsiteY0" fmla="*/ 4529722 h 4529722"/>
              <a:gd name="connsiteX1" fmla="*/ 358437 w 2366489"/>
              <a:gd name="connsiteY1" fmla="*/ 1975366 h 4529722"/>
              <a:gd name="connsiteX2" fmla="*/ 2187237 w 2366489"/>
              <a:gd name="connsiteY2" fmla="*/ 176383 h 4529722"/>
              <a:gd name="connsiteX3" fmla="*/ 2197176 w 2366489"/>
              <a:gd name="connsiteY3" fmla="*/ 166444 h 4529722"/>
            </a:gdLst>
            <a:ahLst/>
            <a:cxnLst>
              <a:cxn ang="0">
                <a:pos x="connsiteX0" y="connsiteY0"/>
              </a:cxn>
              <a:cxn ang="0">
                <a:pos x="connsiteX1" y="connsiteY1"/>
              </a:cxn>
              <a:cxn ang="0">
                <a:pos x="connsiteX2" y="connsiteY2"/>
              </a:cxn>
              <a:cxn ang="0">
                <a:pos x="connsiteX3" y="connsiteY3"/>
              </a:cxn>
            </a:cxnLst>
            <a:rect l="l" t="t" r="r" b="b"/>
            <a:pathLst>
              <a:path w="2366489" h="4529722">
                <a:moveTo>
                  <a:pt x="628" y="4529722"/>
                </a:moveTo>
                <a:cubicBezTo>
                  <a:pt x="-2685" y="3615322"/>
                  <a:pt x="-5998" y="2700922"/>
                  <a:pt x="358437" y="1975366"/>
                </a:cubicBezTo>
                <a:cubicBezTo>
                  <a:pt x="722872" y="1249809"/>
                  <a:pt x="1880781" y="477870"/>
                  <a:pt x="2187237" y="176383"/>
                </a:cubicBezTo>
                <a:cubicBezTo>
                  <a:pt x="2493694" y="-125104"/>
                  <a:pt x="2345435" y="20670"/>
                  <a:pt x="2197176" y="166444"/>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46" name="Прямая со стрелкой 45"/>
          <p:cNvCxnSpPr/>
          <p:nvPr/>
        </p:nvCxnSpPr>
        <p:spPr>
          <a:xfrm flipV="1">
            <a:off x="8643590" y="3400673"/>
            <a:ext cx="729010" cy="546488"/>
          </a:xfrm>
          <a:prstGeom prst="straightConnector1">
            <a:avLst/>
          </a:prstGeom>
          <a:ln w="28575">
            <a:solidFill>
              <a:srgbClr val="E03623"/>
            </a:solidFill>
            <a:tailEnd type="triangle"/>
          </a:ln>
        </p:spPr>
        <p:style>
          <a:lnRef idx="1">
            <a:schemeClr val="accent1"/>
          </a:lnRef>
          <a:fillRef idx="0">
            <a:schemeClr val="accent1"/>
          </a:fillRef>
          <a:effectRef idx="0">
            <a:schemeClr val="accent1"/>
          </a:effectRef>
          <a:fontRef idx="minor">
            <a:schemeClr val="tx1"/>
          </a:fontRef>
        </p:style>
      </p:cxnSp>
      <p:sp>
        <p:nvSpPr>
          <p:cNvPr id="47" name="Овал 46"/>
          <p:cNvSpPr/>
          <p:nvPr/>
        </p:nvSpPr>
        <p:spPr>
          <a:xfrm>
            <a:off x="7371050" y="2674620"/>
            <a:ext cx="2545080" cy="2545080"/>
          </a:xfrm>
          <a:prstGeom prst="ellipse">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48" name="Прямая соединительная линия 47"/>
          <p:cNvCxnSpPr>
            <a:stCxn id="47" idx="2"/>
          </p:cNvCxnSpPr>
          <p:nvPr/>
        </p:nvCxnSpPr>
        <p:spPr>
          <a:xfrm>
            <a:off x="7371050" y="3947160"/>
            <a:ext cx="2545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Прямая соединительная линия 48"/>
          <p:cNvCxnSpPr>
            <a:stCxn id="47" idx="0"/>
          </p:cNvCxnSpPr>
          <p:nvPr/>
        </p:nvCxnSpPr>
        <p:spPr>
          <a:xfrm>
            <a:off x="8643590" y="2674620"/>
            <a:ext cx="0" cy="2545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Прямая соединительная линия 49"/>
          <p:cNvCxnSpPr/>
          <p:nvPr/>
        </p:nvCxnSpPr>
        <p:spPr>
          <a:xfrm flipV="1">
            <a:off x="8643590" y="2674620"/>
            <a:ext cx="152399" cy="1272540"/>
          </a:xfrm>
          <a:prstGeom prst="line">
            <a:avLst/>
          </a:prstGeom>
          <a:ln w="28575">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51" name="Овал 50"/>
          <p:cNvSpPr/>
          <p:nvPr/>
        </p:nvSpPr>
        <p:spPr>
          <a:xfrm>
            <a:off x="8601302" y="3879056"/>
            <a:ext cx="111692" cy="11169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2" name="Дуга 51"/>
          <p:cNvSpPr/>
          <p:nvPr/>
        </p:nvSpPr>
        <p:spPr>
          <a:xfrm rot="2017454">
            <a:off x="8546975" y="3392137"/>
            <a:ext cx="498029" cy="433387"/>
          </a:xfrm>
          <a:prstGeom prst="arc">
            <a:avLst>
              <a:gd name="adj1" fmla="val 12989155"/>
              <a:gd name="adj2" fmla="val 20174128"/>
            </a:avLst>
          </a:prstGeom>
          <a:noFill/>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53" name="TextBox 52"/>
              <p:cNvSpPr txBox="1"/>
              <p:nvPr/>
            </p:nvSpPr>
            <p:spPr>
              <a:xfrm>
                <a:off x="9298279" y="3310890"/>
                <a:ext cx="29567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oMath>
                  </m:oMathPara>
                </a14:m>
                <a:endParaRPr lang="ru-RU" dirty="0"/>
              </a:p>
            </p:txBody>
          </p:sp>
        </mc:Choice>
        <mc:Fallback xmlns="">
          <p:sp>
            <p:nvSpPr>
              <p:cNvPr id="24" name="TextBox 23"/>
              <p:cNvSpPr txBox="1">
                <a:spLocks noRot="1" noChangeAspect="1" noMove="1" noResize="1" noEditPoints="1" noAdjustHandles="1" noChangeArrowheads="1" noChangeShapeType="1" noTextEdit="1"/>
              </p:cNvSpPr>
              <p:nvPr/>
            </p:nvSpPr>
            <p:spPr>
              <a:xfrm>
                <a:off x="9298279" y="3310890"/>
                <a:ext cx="295670" cy="369332"/>
              </a:xfrm>
              <a:prstGeom prst="rect">
                <a:avLst/>
              </a:prstGeom>
              <a:blipFill rotWithShape="0">
                <a:blip r:embed="rId4"/>
                <a:stretch>
                  <a:fillRect t="-22951" r="-24490"/>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8828272" y="3160922"/>
                <a:ext cx="29567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oMath>
                  </m:oMathPara>
                </a14:m>
                <a:endParaRPr lang="ru-RU" dirty="0"/>
              </a:p>
            </p:txBody>
          </p:sp>
        </mc:Choice>
        <mc:Fallback xmlns="">
          <p:sp>
            <p:nvSpPr>
              <p:cNvPr id="25" name="TextBox 24"/>
              <p:cNvSpPr txBox="1">
                <a:spLocks noRot="1" noChangeAspect="1" noMove="1" noResize="1" noEditPoints="1" noAdjustHandles="1" noChangeArrowheads="1" noChangeShapeType="1" noTextEdit="1"/>
              </p:cNvSpPr>
              <p:nvPr/>
            </p:nvSpPr>
            <p:spPr>
              <a:xfrm>
                <a:off x="8828272" y="3160922"/>
                <a:ext cx="295670" cy="369332"/>
              </a:xfrm>
              <a:prstGeom prst="rect">
                <a:avLst/>
              </a:prstGeom>
              <a:blipFill rotWithShape="0">
                <a:blip r:embed="rId5"/>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8571954" y="3967161"/>
                <a:ext cx="29567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oMath>
                  </m:oMathPara>
                </a14:m>
                <a:endParaRPr lang="ru-RU" dirty="0"/>
              </a:p>
            </p:txBody>
          </p:sp>
        </mc:Choice>
        <mc:Fallback xmlns="">
          <p:sp>
            <p:nvSpPr>
              <p:cNvPr id="27" name="TextBox 26"/>
              <p:cNvSpPr txBox="1">
                <a:spLocks noRot="1" noChangeAspect="1" noMove="1" noResize="1" noEditPoints="1" noAdjustHandles="1" noChangeArrowheads="1" noChangeShapeType="1" noTextEdit="1"/>
              </p:cNvSpPr>
              <p:nvPr/>
            </p:nvSpPr>
            <p:spPr>
              <a:xfrm>
                <a:off x="8571954" y="3967161"/>
                <a:ext cx="295670" cy="369332"/>
              </a:xfrm>
              <a:prstGeom prst="rect">
                <a:avLst/>
              </a:prstGeom>
              <a:blipFill rotWithShape="0">
                <a:blip r:embed="rId6"/>
                <a:stretch>
                  <a:fillRect r="-12245"/>
                </a:stretch>
              </a:blipFill>
            </p:spPr>
            <p:txBody>
              <a:bodyPr/>
              <a:lstStyle/>
              <a:p>
                <a:r>
                  <a:rPr lang="ru-RU">
                    <a:noFill/>
                  </a:rPr>
                  <a:t> </a:t>
                </a:r>
              </a:p>
            </p:txBody>
          </p:sp>
        </mc:Fallback>
      </mc:AlternateContent>
      <p:sp>
        <p:nvSpPr>
          <p:cNvPr id="56" name="TextBox 55"/>
          <p:cNvSpPr txBox="1"/>
          <p:nvPr/>
        </p:nvSpPr>
        <p:spPr>
          <a:xfrm>
            <a:off x="9255068" y="1348977"/>
            <a:ext cx="1684367" cy="369332"/>
          </a:xfrm>
          <a:prstGeom prst="rect">
            <a:avLst/>
          </a:prstGeom>
          <a:noFill/>
        </p:spPr>
        <p:txBody>
          <a:bodyPr wrap="square" rtlCol="0">
            <a:spAutoFit/>
          </a:bodyPr>
          <a:lstStyle/>
          <a:p>
            <a:r>
              <a:rPr lang="ru-RU" i="1" dirty="0" smtClean="0"/>
              <a:t>Траектория </a:t>
            </a:r>
            <a:endParaRPr lang="ru-RU" i="1" dirty="0"/>
          </a:p>
        </p:txBody>
      </p:sp>
      <p:sp>
        <p:nvSpPr>
          <p:cNvPr id="57" name="Овал 56"/>
          <p:cNvSpPr/>
          <p:nvPr/>
        </p:nvSpPr>
        <p:spPr>
          <a:xfrm>
            <a:off x="8744177" y="2621756"/>
            <a:ext cx="111692" cy="11169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58" name="TextBox 57"/>
              <p:cNvSpPr txBox="1"/>
              <p:nvPr/>
            </p:nvSpPr>
            <p:spPr>
              <a:xfrm>
                <a:off x="8411755" y="3259693"/>
                <a:ext cx="29567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oMath>
                  </m:oMathPara>
                </a14:m>
                <a:endParaRPr lang="ru-RU" dirty="0"/>
              </a:p>
            </p:txBody>
          </p:sp>
        </mc:Choice>
        <mc:Fallback xmlns="">
          <p:sp>
            <p:nvSpPr>
              <p:cNvPr id="30" name="TextBox 29"/>
              <p:cNvSpPr txBox="1">
                <a:spLocks noRot="1" noChangeAspect="1" noMove="1" noResize="1" noEditPoints="1" noAdjustHandles="1" noChangeArrowheads="1" noChangeShapeType="1" noTextEdit="1"/>
              </p:cNvSpPr>
              <p:nvPr/>
            </p:nvSpPr>
            <p:spPr>
              <a:xfrm>
                <a:off x="8411755" y="3259693"/>
                <a:ext cx="295670" cy="369332"/>
              </a:xfrm>
              <a:prstGeom prst="rect">
                <a:avLst/>
              </a:prstGeom>
              <a:blipFill rotWithShape="0">
                <a:blip r:embed="rId7"/>
                <a:stretch>
                  <a:fillRect r="-8333"/>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59" name="TextBox 58"/>
              <p:cNvSpPr txBox="1"/>
              <p:nvPr/>
            </p:nvSpPr>
            <p:spPr>
              <a:xfrm>
                <a:off x="8573589" y="2252424"/>
                <a:ext cx="29567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oMath>
                  </m:oMathPara>
                </a14:m>
                <a:endParaRPr lang="ru-RU" dirty="0"/>
              </a:p>
            </p:txBody>
          </p:sp>
        </mc:Choice>
        <mc:Fallback xmlns="">
          <p:sp>
            <p:nvSpPr>
              <p:cNvPr id="31" name="TextBox 30"/>
              <p:cNvSpPr txBox="1">
                <a:spLocks noRot="1" noChangeAspect="1" noMove="1" noResize="1" noEditPoints="1" noAdjustHandles="1" noChangeArrowheads="1" noChangeShapeType="1" noTextEdit="1"/>
              </p:cNvSpPr>
              <p:nvPr/>
            </p:nvSpPr>
            <p:spPr>
              <a:xfrm>
                <a:off x="8573589" y="2252424"/>
                <a:ext cx="295670" cy="369332"/>
              </a:xfrm>
              <a:prstGeom prst="rect">
                <a:avLst/>
              </a:prstGeom>
              <a:blipFill rotWithShape="0">
                <a:blip r:embed="rId8"/>
                <a:stretch>
                  <a:fillRect r="-8163"/>
                </a:stretch>
              </a:blipFill>
            </p:spPr>
            <p:txBody>
              <a:bodyPr/>
              <a:lstStyle/>
              <a:p>
                <a:r>
                  <a:rPr lang="ru-RU">
                    <a:noFill/>
                  </a:rPr>
                  <a:t> </a:t>
                </a:r>
              </a:p>
            </p:txBody>
          </p:sp>
        </mc:Fallback>
      </mc:AlternateContent>
      <p:sp>
        <p:nvSpPr>
          <p:cNvPr id="60" name="Овал 59"/>
          <p:cNvSpPr/>
          <p:nvPr/>
        </p:nvSpPr>
        <p:spPr>
          <a:xfrm>
            <a:off x="7560074" y="5980614"/>
            <a:ext cx="111692" cy="11169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1" name="Овал 60"/>
          <p:cNvSpPr/>
          <p:nvPr/>
        </p:nvSpPr>
        <p:spPr>
          <a:xfrm>
            <a:off x="7556899" y="5605964"/>
            <a:ext cx="111692" cy="11169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2" name="Овал 61"/>
          <p:cNvSpPr/>
          <p:nvPr/>
        </p:nvSpPr>
        <p:spPr>
          <a:xfrm>
            <a:off x="7569599" y="5212264"/>
            <a:ext cx="111692" cy="11169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3" name="Овал 62"/>
          <p:cNvSpPr/>
          <p:nvPr/>
        </p:nvSpPr>
        <p:spPr>
          <a:xfrm>
            <a:off x="7610874" y="4821739"/>
            <a:ext cx="111692" cy="11169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4" name="Овал 63"/>
          <p:cNvSpPr/>
          <p:nvPr/>
        </p:nvSpPr>
        <p:spPr>
          <a:xfrm>
            <a:off x="7658499" y="4418514"/>
            <a:ext cx="111692" cy="11169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5" name="Овал 64"/>
          <p:cNvSpPr/>
          <p:nvPr/>
        </p:nvSpPr>
        <p:spPr>
          <a:xfrm>
            <a:off x="7737874" y="4078789"/>
            <a:ext cx="111692" cy="11169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6" name="Овал 65"/>
          <p:cNvSpPr/>
          <p:nvPr/>
        </p:nvSpPr>
        <p:spPr>
          <a:xfrm>
            <a:off x="7855349" y="3739064"/>
            <a:ext cx="111692" cy="11169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7" name="Овал 66"/>
          <p:cNvSpPr/>
          <p:nvPr/>
        </p:nvSpPr>
        <p:spPr>
          <a:xfrm>
            <a:off x="8029608" y="3406324"/>
            <a:ext cx="111692" cy="111692"/>
          </a:xfrm>
          <a:prstGeom prst="ellipse">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8" name="Овал 67"/>
          <p:cNvSpPr/>
          <p:nvPr/>
        </p:nvSpPr>
        <p:spPr>
          <a:xfrm>
            <a:off x="9505983" y="1996624"/>
            <a:ext cx="111692" cy="11169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9" name="Овал 68"/>
          <p:cNvSpPr/>
          <p:nvPr/>
        </p:nvSpPr>
        <p:spPr>
          <a:xfrm>
            <a:off x="8260399" y="3091632"/>
            <a:ext cx="111692" cy="11169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0" name="Овал 69"/>
          <p:cNvSpPr/>
          <p:nvPr/>
        </p:nvSpPr>
        <p:spPr>
          <a:xfrm>
            <a:off x="8505993" y="2853164"/>
            <a:ext cx="111692" cy="11169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1" name="Овал 70"/>
          <p:cNvSpPr/>
          <p:nvPr/>
        </p:nvSpPr>
        <p:spPr>
          <a:xfrm>
            <a:off x="9244045" y="2220462"/>
            <a:ext cx="111692" cy="11169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2" name="Овал 71"/>
          <p:cNvSpPr/>
          <p:nvPr/>
        </p:nvSpPr>
        <p:spPr>
          <a:xfrm>
            <a:off x="9011642" y="2396267"/>
            <a:ext cx="111692" cy="11169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3" name="Овал 72"/>
          <p:cNvSpPr/>
          <p:nvPr/>
        </p:nvSpPr>
        <p:spPr>
          <a:xfrm>
            <a:off x="9765034" y="1779604"/>
            <a:ext cx="111692" cy="11169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74" name="Группа 73"/>
          <p:cNvGrpSpPr/>
          <p:nvPr/>
        </p:nvGrpSpPr>
        <p:grpSpPr>
          <a:xfrm rot="2225307">
            <a:off x="8125188" y="3366969"/>
            <a:ext cx="161925" cy="168061"/>
            <a:chOff x="6508750" y="2909010"/>
            <a:chExt cx="161925" cy="168061"/>
          </a:xfrm>
        </p:grpSpPr>
        <p:cxnSp>
          <p:nvCxnSpPr>
            <p:cNvPr id="75" name="Прямая соединительная линия 74"/>
            <p:cNvCxnSpPr/>
            <p:nvPr/>
          </p:nvCxnSpPr>
          <p:spPr>
            <a:xfrm>
              <a:off x="6508750" y="2909010"/>
              <a:ext cx="1619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Прямая соединительная линия 75"/>
            <p:cNvCxnSpPr/>
            <p:nvPr/>
          </p:nvCxnSpPr>
          <p:spPr>
            <a:xfrm>
              <a:off x="6670675" y="2909010"/>
              <a:ext cx="0" cy="1680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7" name="TextBox 76"/>
              <p:cNvSpPr txBox="1"/>
              <p:nvPr/>
            </p:nvSpPr>
            <p:spPr>
              <a:xfrm>
                <a:off x="7826083" y="3095054"/>
                <a:ext cx="29567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oMath>
                  </m:oMathPara>
                </a14:m>
                <a:endParaRPr lang="ru-RU" dirty="0"/>
              </a:p>
            </p:txBody>
          </p:sp>
        </mc:Choice>
        <mc:Fallback xmlns="">
          <p:sp>
            <p:nvSpPr>
              <p:cNvPr id="46" name="TextBox 45"/>
              <p:cNvSpPr txBox="1">
                <a:spLocks noRot="1" noChangeAspect="1" noMove="1" noResize="1" noEditPoints="1" noAdjustHandles="1" noChangeArrowheads="1" noChangeShapeType="1" noTextEdit="1"/>
              </p:cNvSpPr>
              <p:nvPr/>
            </p:nvSpPr>
            <p:spPr>
              <a:xfrm>
                <a:off x="7826083" y="3095054"/>
                <a:ext cx="295670" cy="369332"/>
              </a:xfrm>
              <a:prstGeom prst="rect">
                <a:avLst/>
              </a:prstGeom>
              <a:blipFill rotWithShape="0">
                <a:blip r:embed="rId9"/>
                <a:stretch>
                  <a:fillRect r="-6250"/>
                </a:stretch>
              </a:blipFill>
            </p:spPr>
            <p:txBody>
              <a:bodyPr/>
              <a:lstStyle/>
              <a:p>
                <a:r>
                  <a:rPr lang="ru-RU">
                    <a:noFill/>
                  </a:rPr>
                  <a:t> </a:t>
                </a:r>
              </a:p>
            </p:txBody>
          </p:sp>
        </mc:Fallback>
      </mc:AlternateContent>
    </p:spTree>
    <p:extLst>
      <p:ext uri="{BB962C8B-B14F-4D97-AF65-F5344CB8AC3E}">
        <p14:creationId xmlns:p14="http://schemas.microsoft.com/office/powerpoint/2010/main" val="2737458508"/>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ru-RU" dirty="0" smtClean="0"/>
              <a:t>3</a:t>
            </a:r>
            <a:r>
              <a:rPr lang="en-US" dirty="0" smtClean="0"/>
              <a:t>. </a:t>
            </a:r>
            <a:r>
              <a:rPr lang="ru-RU" dirty="0" smtClean="0"/>
              <a:t>Реализация системы управления</a:t>
            </a:r>
            <a:endParaRPr lang="ru-RU" dirty="0"/>
          </a:p>
        </p:txBody>
      </p:sp>
      <p:sp>
        <p:nvSpPr>
          <p:cNvPr id="7" name="Текст 6"/>
          <p:cNvSpPr>
            <a:spLocks noGrp="1"/>
          </p:cNvSpPr>
          <p:nvPr>
            <p:ph type="body" idx="1"/>
          </p:nvPr>
        </p:nvSpPr>
        <p:spPr/>
        <p:txBody>
          <a:bodyPr/>
          <a:lstStyle/>
          <a:p>
            <a:endParaRPr lang="ru-RU"/>
          </a:p>
        </p:txBody>
      </p:sp>
      <p:sp>
        <p:nvSpPr>
          <p:cNvPr id="4" name="Дата 3"/>
          <p:cNvSpPr>
            <a:spLocks noGrp="1"/>
          </p:cNvSpPr>
          <p:nvPr>
            <p:ph type="dt" sz="half" idx="10"/>
          </p:nvPr>
        </p:nvSpPr>
        <p:spPr/>
        <p:txBody>
          <a:bodyPr/>
          <a:lstStyle/>
          <a:p>
            <a:r>
              <a:rPr lang="ru-RU" smtClean="0"/>
              <a:t>20.04.211019</a:t>
            </a:r>
            <a:endParaRPr lang="ru-RU" dirty="0"/>
          </a:p>
        </p:txBody>
      </p:sp>
      <p:sp>
        <p:nvSpPr>
          <p:cNvPr id="5" name="Номер слайда 4"/>
          <p:cNvSpPr>
            <a:spLocks noGrp="1"/>
          </p:cNvSpPr>
          <p:nvPr>
            <p:ph type="sldNum" sz="quarter" idx="12"/>
          </p:nvPr>
        </p:nvSpPr>
        <p:spPr/>
        <p:txBody>
          <a:bodyPr/>
          <a:lstStyle/>
          <a:p>
            <a:fld id="{8E9F0703-53D6-4E52-9BF2-0FD941F4ADDB}" type="slidenum">
              <a:rPr lang="ru-RU" smtClean="0"/>
              <a:pPr/>
              <a:t>33</a:t>
            </a:fld>
            <a:endParaRPr lang="ru-RU" dirty="0"/>
          </a:p>
        </p:txBody>
      </p:sp>
    </p:spTree>
    <p:extLst>
      <p:ext uri="{BB962C8B-B14F-4D97-AF65-F5344CB8AC3E}">
        <p14:creationId xmlns:p14="http://schemas.microsoft.com/office/powerpoint/2010/main" val="515230206"/>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ru-RU" dirty="0" smtClean="0"/>
              <a:t>Экспериментальная платформа</a:t>
            </a:r>
            <a:endParaRPr lang="ru-RU" dirty="0"/>
          </a:p>
        </p:txBody>
      </p:sp>
      <p:sp>
        <p:nvSpPr>
          <p:cNvPr id="7" name="Объект 6"/>
          <p:cNvSpPr>
            <a:spLocks noGrp="1"/>
          </p:cNvSpPr>
          <p:nvPr>
            <p:ph idx="1"/>
          </p:nvPr>
        </p:nvSpPr>
        <p:spPr>
          <a:xfrm>
            <a:off x="838200" y="1165860"/>
            <a:ext cx="4389783" cy="5011103"/>
          </a:xfrm>
        </p:spPr>
        <p:txBody>
          <a:bodyPr/>
          <a:lstStyle/>
          <a:p>
            <a:r>
              <a:rPr lang="en-US" dirty="0" smtClean="0"/>
              <a:t>NVidia </a:t>
            </a:r>
            <a:r>
              <a:rPr lang="en-US" dirty="0" err="1" smtClean="0"/>
              <a:t>Jetson</a:t>
            </a:r>
            <a:r>
              <a:rPr lang="en-US" dirty="0" smtClean="0"/>
              <a:t> TX2</a:t>
            </a:r>
          </a:p>
          <a:p>
            <a:r>
              <a:rPr lang="en-US" dirty="0" smtClean="0"/>
              <a:t>ZED-</a:t>
            </a:r>
            <a:r>
              <a:rPr lang="ru-RU" dirty="0" smtClean="0"/>
              <a:t>камера</a:t>
            </a:r>
          </a:p>
          <a:p>
            <a:r>
              <a:rPr lang="en-US" dirty="0" err="1" smtClean="0"/>
              <a:t>Velodyne</a:t>
            </a:r>
            <a:r>
              <a:rPr lang="en-US" dirty="0" smtClean="0"/>
              <a:t> VLP-16</a:t>
            </a:r>
            <a:endParaRPr lang="ru-RU" dirty="0"/>
          </a:p>
        </p:txBody>
      </p:sp>
      <p:sp>
        <p:nvSpPr>
          <p:cNvPr id="4" name="Дата 3"/>
          <p:cNvSpPr>
            <a:spLocks noGrp="1"/>
          </p:cNvSpPr>
          <p:nvPr>
            <p:ph type="dt" sz="half" idx="10"/>
          </p:nvPr>
        </p:nvSpPr>
        <p:spPr/>
        <p:txBody>
          <a:bodyPr/>
          <a:lstStyle/>
          <a:p>
            <a:r>
              <a:rPr lang="ru-RU" smtClean="0"/>
              <a:t>20.04.211019</a:t>
            </a:r>
            <a:endParaRPr lang="ru-RU" dirty="0"/>
          </a:p>
        </p:txBody>
      </p:sp>
      <p:sp>
        <p:nvSpPr>
          <p:cNvPr id="5" name="Номер слайда 4"/>
          <p:cNvSpPr>
            <a:spLocks noGrp="1"/>
          </p:cNvSpPr>
          <p:nvPr>
            <p:ph type="sldNum" sz="quarter" idx="12"/>
          </p:nvPr>
        </p:nvSpPr>
        <p:spPr/>
        <p:txBody>
          <a:bodyPr/>
          <a:lstStyle/>
          <a:p>
            <a:fld id="{8E9F0703-53D6-4E52-9BF2-0FD941F4ADDB}" type="slidenum">
              <a:rPr lang="ru-RU" smtClean="0"/>
              <a:pPr/>
              <a:t>34</a:t>
            </a:fld>
            <a:endParaRPr lang="ru-RU" dirty="0"/>
          </a:p>
        </p:txBody>
      </p:sp>
      <p:pic>
        <p:nvPicPr>
          <p:cNvPr id="8" name="Рисунок 7"/>
          <p:cNvPicPr>
            <a:picLocks noChangeAspect="1"/>
          </p:cNvPicPr>
          <p:nvPr/>
        </p:nvPicPr>
        <p:blipFill>
          <a:blip r:embed="rId3"/>
          <a:stretch>
            <a:fillRect/>
          </a:stretch>
        </p:blipFill>
        <p:spPr>
          <a:xfrm>
            <a:off x="5754757" y="1165860"/>
            <a:ext cx="6189645" cy="4549654"/>
          </a:xfrm>
          <a:prstGeom prst="rect">
            <a:avLst/>
          </a:prstGeom>
        </p:spPr>
      </p:pic>
    </p:spTree>
    <p:extLst>
      <p:ext uri="{BB962C8B-B14F-4D97-AF65-F5344CB8AC3E}">
        <p14:creationId xmlns:p14="http://schemas.microsoft.com/office/powerpoint/2010/main" val="3063836529"/>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ROS</a:t>
            </a:r>
            <a:endParaRPr lang="ru-RU" dirty="0"/>
          </a:p>
        </p:txBody>
      </p:sp>
      <p:sp>
        <p:nvSpPr>
          <p:cNvPr id="3" name="Объект 2"/>
          <p:cNvSpPr>
            <a:spLocks noGrp="1"/>
          </p:cNvSpPr>
          <p:nvPr>
            <p:ph idx="1"/>
          </p:nvPr>
        </p:nvSpPr>
        <p:spPr>
          <a:xfrm>
            <a:off x="838200" y="1165860"/>
            <a:ext cx="5632174" cy="5011103"/>
          </a:xfrm>
        </p:spPr>
        <p:txBody>
          <a:bodyPr>
            <a:normAutofit fontScale="85000" lnSpcReduction="10000"/>
          </a:bodyPr>
          <a:lstStyle/>
          <a:p>
            <a:pPr marL="0" indent="0">
              <a:buNone/>
            </a:pPr>
            <a:r>
              <a:rPr lang="ru-RU" dirty="0">
                <a:solidFill>
                  <a:srgbClr val="E03623"/>
                </a:solidFill>
              </a:rPr>
              <a:t>ROS</a:t>
            </a:r>
            <a:r>
              <a:rPr lang="ru-RU" dirty="0"/>
              <a:t> – </a:t>
            </a:r>
            <a:r>
              <a:rPr lang="ru-RU" dirty="0" err="1"/>
              <a:t>фреймворк</a:t>
            </a:r>
            <a:r>
              <a:rPr lang="ru-RU" dirty="0"/>
              <a:t> для разработки программного обеспечения для роботов. </a:t>
            </a:r>
          </a:p>
          <a:p>
            <a:pPr marL="0" indent="0">
              <a:buNone/>
            </a:pPr>
            <a:endParaRPr lang="en-US" dirty="0" smtClean="0"/>
          </a:p>
          <a:p>
            <a:pPr marL="285750" indent="-285750"/>
            <a:r>
              <a:rPr lang="ru-RU" dirty="0"/>
              <a:t>Распределенный модульный дизайн</a:t>
            </a:r>
          </a:p>
          <a:p>
            <a:pPr marL="285750" indent="-285750"/>
            <a:r>
              <a:rPr lang="ru-RU" dirty="0"/>
              <a:t>Готовая архитектура взаимодействия между модулями (топики)</a:t>
            </a:r>
          </a:p>
          <a:p>
            <a:pPr marL="285750" indent="-285750"/>
            <a:r>
              <a:rPr lang="ru-RU" dirty="0"/>
              <a:t>Множество готовых библиотек для управления, компьютерного зрения и визуализации</a:t>
            </a:r>
          </a:p>
          <a:p>
            <a:pPr marL="285750" indent="-285750"/>
            <a:r>
              <a:rPr lang="ru-RU" dirty="0"/>
              <a:t>Подробная документация</a:t>
            </a:r>
          </a:p>
          <a:p>
            <a:pPr marL="285750" indent="-285750"/>
            <a:r>
              <a:rPr lang="ru-RU" dirty="0"/>
              <a:t>Обширное сообщество </a:t>
            </a:r>
            <a:r>
              <a:rPr lang="ru-RU" dirty="0" smtClean="0"/>
              <a:t>разработчиков</a:t>
            </a:r>
            <a:endParaRPr lang="ru-RU" dirty="0"/>
          </a:p>
        </p:txBody>
      </p:sp>
      <p:sp>
        <p:nvSpPr>
          <p:cNvPr id="4" name="Дата 3"/>
          <p:cNvSpPr>
            <a:spLocks noGrp="1"/>
          </p:cNvSpPr>
          <p:nvPr>
            <p:ph type="dt" sz="half" idx="10"/>
          </p:nvPr>
        </p:nvSpPr>
        <p:spPr/>
        <p:txBody>
          <a:bodyPr/>
          <a:lstStyle/>
          <a:p>
            <a:r>
              <a:rPr lang="ru-RU" smtClean="0"/>
              <a:t>20.04.211019</a:t>
            </a:r>
            <a:endParaRPr lang="ru-RU" dirty="0"/>
          </a:p>
        </p:txBody>
      </p:sp>
      <p:sp>
        <p:nvSpPr>
          <p:cNvPr id="5" name="Номер слайда 4"/>
          <p:cNvSpPr>
            <a:spLocks noGrp="1"/>
          </p:cNvSpPr>
          <p:nvPr>
            <p:ph type="sldNum" sz="quarter" idx="12"/>
          </p:nvPr>
        </p:nvSpPr>
        <p:spPr/>
        <p:txBody>
          <a:bodyPr/>
          <a:lstStyle/>
          <a:p>
            <a:fld id="{8E9F0703-53D6-4E52-9BF2-0FD941F4ADDB}" type="slidenum">
              <a:rPr lang="ru-RU" smtClean="0"/>
              <a:pPr/>
              <a:t>35</a:t>
            </a:fld>
            <a:endParaRPr lang="ru-RU" dirty="0"/>
          </a:p>
        </p:txBody>
      </p:sp>
      <p:pic>
        <p:nvPicPr>
          <p:cNvPr id="7" name="Picture 2" descr="ÐÐ°ÑÑÐ¸Ð½ÐºÐ¸ Ð¿Ð¾ Ð·Ð°Ð¿ÑÐ¾ÑÑ ros topi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7075" y="2908646"/>
            <a:ext cx="4276725" cy="23526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ÐÐ°ÑÑÐ¸Ð½ÐºÐ¸ Ð¿Ð¾ Ð·Ð°Ð¿ÑÐ¾ÑÑ ros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77075" y="1280130"/>
            <a:ext cx="4276725" cy="1145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0376582"/>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Структура программы управления</a:t>
            </a:r>
            <a:endParaRPr lang="ru-RU" dirty="0"/>
          </a:p>
        </p:txBody>
      </p:sp>
      <p:sp>
        <p:nvSpPr>
          <p:cNvPr id="4" name="Дата 3"/>
          <p:cNvSpPr>
            <a:spLocks noGrp="1"/>
          </p:cNvSpPr>
          <p:nvPr>
            <p:ph type="dt" sz="half" idx="10"/>
          </p:nvPr>
        </p:nvSpPr>
        <p:spPr/>
        <p:txBody>
          <a:bodyPr/>
          <a:lstStyle/>
          <a:p>
            <a:r>
              <a:rPr lang="ru-RU" smtClean="0"/>
              <a:t>20.04.211019</a:t>
            </a:r>
            <a:endParaRPr lang="ru-RU" dirty="0"/>
          </a:p>
        </p:txBody>
      </p:sp>
      <p:sp>
        <p:nvSpPr>
          <p:cNvPr id="5" name="Номер слайда 4"/>
          <p:cNvSpPr>
            <a:spLocks noGrp="1"/>
          </p:cNvSpPr>
          <p:nvPr>
            <p:ph type="sldNum" sz="quarter" idx="12"/>
          </p:nvPr>
        </p:nvSpPr>
        <p:spPr>
          <a:xfrm>
            <a:off x="12401550" y="6244800"/>
            <a:ext cx="1447800" cy="501650"/>
          </a:xfrm>
        </p:spPr>
        <p:txBody>
          <a:bodyPr/>
          <a:lstStyle/>
          <a:p>
            <a:fld id="{8E9F0703-53D6-4E52-9BF2-0FD941F4ADDB}" type="slidenum">
              <a:rPr lang="ru-RU" smtClean="0"/>
              <a:pPr/>
              <a:t>36</a:t>
            </a:fld>
            <a:endParaRPr lang="ru-RU" dirty="0"/>
          </a:p>
        </p:txBody>
      </p:sp>
      <p:cxnSp>
        <p:nvCxnSpPr>
          <p:cNvPr id="173" name="Прямая со стрелкой 172"/>
          <p:cNvCxnSpPr/>
          <p:nvPr/>
        </p:nvCxnSpPr>
        <p:spPr>
          <a:xfrm>
            <a:off x="509280" y="4078106"/>
            <a:ext cx="31432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Прямая со стрелкой 174"/>
          <p:cNvCxnSpPr/>
          <p:nvPr/>
        </p:nvCxnSpPr>
        <p:spPr>
          <a:xfrm>
            <a:off x="509280" y="4382577"/>
            <a:ext cx="314325"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956955" y="3883880"/>
            <a:ext cx="1657350" cy="369332"/>
          </a:xfrm>
          <a:prstGeom prst="rect">
            <a:avLst/>
          </a:prstGeom>
          <a:noFill/>
        </p:spPr>
        <p:txBody>
          <a:bodyPr wrap="square" rtlCol="0">
            <a:spAutoFit/>
          </a:bodyPr>
          <a:lstStyle/>
          <a:p>
            <a:r>
              <a:rPr lang="ru-RU" dirty="0" smtClean="0"/>
              <a:t>публикация</a:t>
            </a:r>
            <a:endParaRPr lang="ru-RU" dirty="0"/>
          </a:p>
        </p:txBody>
      </p:sp>
      <p:sp>
        <p:nvSpPr>
          <p:cNvPr id="177" name="TextBox 176"/>
          <p:cNvSpPr txBox="1"/>
          <p:nvPr/>
        </p:nvSpPr>
        <p:spPr>
          <a:xfrm>
            <a:off x="956955" y="4173425"/>
            <a:ext cx="1657350" cy="369332"/>
          </a:xfrm>
          <a:prstGeom prst="rect">
            <a:avLst/>
          </a:prstGeom>
          <a:noFill/>
        </p:spPr>
        <p:txBody>
          <a:bodyPr wrap="square" rtlCol="0">
            <a:spAutoFit/>
          </a:bodyPr>
          <a:lstStyle/>
          <a:p>
            <a:r>
              <a:rPr lang="ru-RU" dirty="0" smtClean="0"/>
              <a:t>подписка</a:t>
            </a:r>
            <a:endParaRPr lang="ru-RU" dirty="0"/>
          </a:p>
        </p:txBody>
      </p:sp>
      <p:sp>
        <p:nvSpPr>
          <p:cNvPr id="178" name="TextBox 177"/>
          <p:cNvSpPr txBox="1"/>
          <p:nvPr/>
        </p:nvSpPr>
        <p:spPr>
          <a:xfrm>
            <a:off x="956955" y="4478225"/>
            <a:ext cx="1657350" cy="369332"/>
          </a:xfrm>
          <a:prstGeom prst="rect">
            <a:avLst/>
          </a:prstGeom>
          <a:noFill/>
        </p:spPr>
        <p:txBody>
          <a:bodyPr wrap="square" rtlCol="0">
            <a:spAutoFit/>
          </a:bodyPr>
          <a:lstStyle/>
          <a:p>
            <a:r>
              <a:rPr lang="en-US" dirty="0" smtClean="0"/>
              <a:t>shared memory</a:t>
            </a:r>
            <a:endParaRPr lang="ru-RU" dirty="0"/>
          </a:p>
        </p:txBody>
      </p:sp>
      <p:cxnSp>
        <p:nvCxnSpPr>
          <p:cNvPr id="179" name="Прямая со стрелкой 178"/>
          <p:cNvCxnSpPr/>
          <p:nvPr/>
        </p:nvCxnSpPr>
        <p:spPr>
          <a:xfrm>
            <a:off x="509280" y="4655755"/>
            <a:ext cx="314325"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80" name="Скругленный прямоугольник 179"/>
          <p:cNvSpPr/>
          <p:nvPr/>
        </p:nvSpPr>
        <p:spPr>
          <a:xfrm>
            <a:off x="501098" y="4947728"/>
            <a:ext cx="2105027" cy="304800"/>
          </a:xfrm>
          <a:prstGeom prst="roundRect">
            <a:avLst>
              <a:gd name="adj" fmla="val 7292"/>
            </a:avLst>
          </a:prstGeom>
          <a:solidFill>
            <a:schemeClr val="accent1">
              <a:lumMod val="20000"/>
              <a:lumOff val="80000"/>
            </a:schemeClr>
          </a:solidFill>
          <a:ln w="12700">
            <a:solidFill>
              <a:srgbClr val="2980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node</a:t>
            </a:r>
            <a:endParaRPr lang="ru-RU" dirty="0">
              <a:solidFill>
                <a:schemeClr val="tx1"/>
              </a:solidFill>
            </a:endParaRPr>
          </a:p>
        </p:txBody>
      </p:sp>
      <p:sp>
        <p:nvSpPr>
          <p:cNvPr id="181" name="Скругленный прямоугольник 180"/>
          <p:cNvSpPr/>
          <p:nvPr/>
        </p:nvSpPr>
        <p:spPr>
          <a:xfrm>
            <a:off x="501098" y="5372977"/>
            <a:ext cx="2105027" cy="304800"/>
          </a:xfrm>
          <a:prstGeom prst="roundRect">
            <a:avLst>
              <a:gd name="adj" fmla="val 7292"/>
            </a:avLst>
          </a:prstGeom>
          <a:solidFill>
            <a:schemeClr val="accent4">
              <a:lumMod val="20000"/>
              <a:lumOff val="80000"/>
            </a:schemeClr>
          </a:solidFill>
          <a:ln w="12700">
            <a:solidFill>
              <a:srgbClr val="F39C0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topic</a:t>
            </a:r>
            <a:endParaRPr lang="ru-RU" dirty="0">
              <a:solidFill>
                <a:schemeClr val="tx1"/>
              </a:solidFill>
            </a:endParaRPr>
          </a:p>
        </p:txBody>
      </p:sp>
      <p:sp>
        <p:nvSpPr>
          <p:cNvPr id="182" name="Скругленный прямоугольник 181"/>
          <p:cNvSpPr/>
          <p:nvPr/>
        </p:nvSpPr>
        <p:spPr>
          <a:xfrm>
            <a:off x="501098" y="5793191"/>
            <a:ext cx="2105027" cy="304800"/>
          </a:xfrm>
          <a:prstGeom prst="roundRect">
            <a:avLst>
              <a:gd name="adj" fmla="val 7292"/>
            </a:avLst>
          </a:prstGeom>
          <a:solidFill>
            <a:schemeClr val="accent6">
              <a:lumMod val="20000"/>
              <a:lumOff val="80000"/>
            </a:schemeClr>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shmem</a:t>
            </a:r>
            <a:r>
              <a:rPr lang="en-US" dirty="0" smtClean="0">
                <a:solidFill>
                  <a:schemeClr val="tx1"/>
                </a:solidFill>
              </a:rPr>
              <a:t> (not ROS)</a:t>
            </a:r>
            <a:endParaRPr lang="ru-RU" dirty="0">
              <a:solidFill>
                <a:schemeClr val="tx1"/>
              </a:solidFill>
            </a:endParaRPr>
          </a:p>
        </p:txBody>
      </p:sp>
      <p:sp>
        <p:nvSpPr>
          <p:cNvPr id="197" name="Скругленный прямоугольник 196"/>
          <p:cNvSpPr/>
          <p:nvPr/>
        </p:nvSpPr>
        <p:spPr>
          <a:xfrm>
            <a:off x="501098" y="1239779"/>
            <a:ext cx="1771650" cy="2392421"/>
          </a:xfrm>
          <a:prstGeom prst="roundRect">
            <a:avLst>
              <a:gd name="adj" fmla="val 1859"/>
            </a:avLst>
          </a:prstGeom>
          <a:solidFill>
            <a:schemeClr val="bg1">
              <a:lumMod val="95000"/>
            </a:schemeClr>
          </a:solidFill>
          <a:ln w="19050">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400" dirty="0">
              <a:solidFill>
                <a:schemeClr val="tx1"/>
              </a:solidFill>
            </a:endParaRPr>
          </a:p>
        </p:txBody>
      </p:sp>
      <p:sp>
        <p:nvSpPr>
          <p:cNvPr id="12" name="Скругленный прямоугольник 11"/>
          <p:cNvSpPr/>
          <p:nvPr/>
        </p:nvSpPr>
        <p:spPr>
          <a:xfrm>
            <a:off x="586824" y="1609111"/>
            <a:ext cx="1585912" cy="304800"/>
          </a:xfrm>
          <a:prstGeom prst="roundRect">
            <a:avLst>
              <a:gd name="adj" fmla="val 7292"/>
            </a:avLst>
          </a:prstGeom>
          <a:solidFill>
            <a:schemeClr val="accent1">
              <a:lumMod val="20000"/>
              <a:lumOff val="80000"/>
            </a:schemeClr>
          </a:solidFill>
          <a:ln w="12700">
            <a:solidFill>
              <a:srgbClr val="2980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r>
              <a:rPr lang="en-US" dirty="0" err="1" smtClean="0">
                <a:solidFill>
                  <a:schemeClr val="tx1"/>
                </a:solidFill>
              </a:rPr>
              <a:t>zed_wrapper</a:t>
            </a:r>
            <a:endParaRPr lang="ru-RU" dirty="0">
              <a:solidFill>
                <a:schemeClr val="tx1"/>
              </a:solidFill>
            </a:endParaRPr>
          </a:p>
        </p:txBody>
      </p:sp>
      <p:sp>
        <p:nvSpPr>
          <p:cNvPr id="13" name="Скругленный прямоугольник 12"/>
          <p:cNvSpPr/>
          <p:nvPr/>
        </p:nvSpPr>
        <p:spPr>
          <a:xfrm>
            <a:off x="586824" y="2696473"/>
            <a:ext cx="1585912" cy="304800"/>
          </a:xfrm>
          <a:prstGeom prst="roundRect">
            <a:avLst>
              <a:gd name="adj" fmla="val 7292"/>
            </a:avLst>
          </a:prstGeom>
          <a:solidFill>
            <a:schemeClr val="accent1">
              <a:lumMod val="20000"/>
              <a:lumOff val="80000"/>
            </a:schemeClr>
          </a:solidFill>
          <a:ln w="12700">
            <a:solidFill>
              <a:srgbClr val="2980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r>
              <a:rPr lang="en-US" dirty="0" err="1" smtClean="0">
                <a:solidFill>
                  <a:schemeClr val="tx1"/>
                </a:solidFill>
              </a:rPr>
              <a:t>velodyne</a:t>
            </a:r>
            <a:endParaRPr lang="ru-RU" dirty="0">
              <a:solidFill>
                <a:schemeClr val="tx1"/>
              </a:solidFill>
            </a:endParaRPr>
          </a:p>
        </p:txBody>
      </p:sp>
      <p:sp>
        <p:nvSpPr>
          <p:cNvPr id="198" name="TextBox 197"/>
          <p:cNvSpPr txBox="1"/>
          <p:nvPr/>
        </p:nvSpPr>
        <p:spPr>
          <a:xfrm>
            <a:off x="501099" y="1239779"/>
            <a:ext cx="1771649" cy="369332"/>
          </a:xfrm>
          <a:prstGeom prst="rect">
            <a:avLst/>
          </a:prstGeom>
          <a:noFill/>
        </p:spPr>
        <p:txBody>
          <a:bodyPr wrap="square" rtlCol="0">
            <a:spAutoFit/>
          </a:bodyPr>
          <a:lstStyle/>
          <a:p>
            <a:pPr algn="ctr"/>
            <a:r>
              <a:rPr lang="ru-RU" dirty="0" smtClean="0"/>
              <a:t>Сенсоры</a:t>
            </a:r>
            <a:endParaRPr lang="ru-RU" dirty="0"/>
          </a:p>
        </p:txBody>
      </p:sp>
      <p:sp>
        <p:nvSpPr>
          <p:cNvPr id="199" name="Скругленный прямоугольник 198"/>
          <p:cNvSpPr/>
          <p:nvPr/>
        </p:nvSpPr>
        <p:spPr>
          <a:xfrm>
            <a:off x="2565641" y="1232577"/>
            <a:ext cx="2905125" cy="2399623"/>
          </a:xfrm>
          <a:prstGeom prst="roundRect">
            <a:avLst>
              <a:gd name="adj" fmla="val 1367"/>
            </a:avLst>
          </a:prstGeom>
          <a:solidFill>
            <a:schemeClr val="bg1">
              <a:lumMod val="95000"/>
            </a:schemeClr>
          </a:solidFill>
          <a:ln w="19050">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400" dirty="0">
              <a:solidFill>
                <a:schemeClr val="tx1"/>
              </a:solidFill>
            </a:endParaRPr>
          </a:p>
        </p:txBody>
      </p:sp>
      <p:sp>
        <p:nvSpPr>
          <p:cNvPr id="15" name="Скругленный прямоугольник 14"/>
          <p:cNvSpPr/>
          <p:nvPr/>
        </p:nvSpPr>
        <p:spPr>
          <a:xfrm>
            <a:off x="586824" y="2157592"/>
            <a:ext cx="1585906" cy="304800"/>
          </a:xfrm>
          <a:prstGeom prst="roundRect">
            <a:avLst>
              <a:gd name="adj" fmla="val 7292"/>
            </a:avLst>
          </a:prstGeom>
          <a:solidFill>
            <a:schemeClr val="accent4">
              <a:lumMod val="20000"/>
              <a:lumOff val="80000"/>
            </a:schemeClr>
          </a:solidFill>
          <a:ln w="12700">
            <a:solidFill>
              <a:srgbClr val="F39C0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/pose</a:t>
            </a:r>
            <a:endParaRPr lang="ru-RU" dirty="0">
              <a:solidFill>
                <a:schemeClr val="tx1"/>
              </a:solidFill>
            </a:endParaRPr>
          </a:p>
        </p:txBody>
      </p:sp>
      <p:sp>
        <p:nvSpPr>
          <p:cNvPr id="17" name="Скругленный прямоугольник 16"/>
          <p:cNvSpPr/>
          <p:nvPr/>
        </p:nvSpPr>
        <p:spPr>
          <a:xfrm>
            <a:off x="2665654" y="2149962"/>
            <a:ext cx="2705100" cy="304800"/>
          </a:xfrm>
          <a:prstGeom prst="roundRect">
            <a:avLst>
              <a:gd name="adj" fmla="val 7292"/>
            </a:avLst>
          </a:prstGeom>
          <a:solidFill>
            <a:schemeClr val="accent4">
              <a:lumMod val="20000"/>
              <a:lumOff val="80000"/>
            </a:schemeClr>
          </a:solidFill>
          <a:ln w="12700">
            <a:solidFill>
              <a:srgbClr val="F39C0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r>
              <a:rPr lang="en-US" dirty="0" err="1" smtClean="0">
                <a:solidFill>
                  <a:schemeClr val="tx1"/>
                </a:solidFill>
              </a:rPr>
              <a:t>car_state</a:t>
            </a:r>
            <a:endParaRPr lang="ru-RU" dirty="0">
              <a:solidFill>
                <a:schemeClr val="tx1"/>
              </a:solidFill>
            </a:endParaRPr>
          </a:p>
        </p:txBody>
      </p:sp>
      <p:sp>
        <p:nvSpPr>
          <p:cNvPr id="19" name="Скругленный прямоугольник 18"/>
          <p:cNvSpPr/>
          <p:nvPr/>
        </p:nvSpPr>
        <p:spPr>
          <a:xfrm>
            <a:off x="2665654" y="1609111"/>
            <a:ext cx="2705100" cy="304800"/>
          </a:xfrm>
          <a:prstGeom prst="roundRect">
            <a:avLst>
              <a:gd name="adj" fmla="val 7292"/>
            </a:avLst>
          </a:prstGeom>
          <a:solidFill>
            <a:schemeClr val="accent1">
              <a:lumMod val="20000"/>
              <a:lumOff val="80000"/>
            </a:schemeClr>
          </a:solidFill>
          <a:ln w="12700">
            <a:solidFill>
              <a:srgbClr val="2980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r>
              <a:rPr lang="en-US" dirty="0" err="1" smtClean="0">
                <a:solidFill>
                  <a:schemeClr val="tx1"/>
                </a:solidFill>
              </a:rPr>
              <a:t>car_state</a:t>
            </a:r>
            <a:r>
              <a:rPr lang="ru-RU" dirty="0" smtClean="0">
                <a:solidFill>
                  <a:schemeClr val="tx1"/>
                </a:solidFill>
              </a:rPr>
              <a:t>_</a:t>
            </a:r>
            <a:r>
              <a:rPr lang="en-US" dirty="0" smtClean="0">
                <a:solidFill>
                  <a:schemeClr val="tx1"/>
                </a:solidFill>
              </a:rPr>
              <a:t>node</a:t>
            </a:r>
            <a:endParaRPr lang="ru-RU" dirty="0">
              <a:solidFill>
                <a:schemeClr val="tx1"/>
              </a:solidFill>
            </a:endParaRPr>
          </a:p>
        </p:txBody>
      </p:sp>
      <p:cxnSp>
        <p:nvCxnSpPr>
          <p:cNvPr id="133" name="Прямая со стрелкой 132"/>
          <p:cNvCxnSpPr>
            <a:stCxn id="19" idx="2"/>
            <a:endCxn id="17" idx="0"/>
          </p:cNvCxnSpPr>
          <p:nvPr/>
        </p:nvCxnSpPr>
        <p:spPr>
          <a:xfrm>
            <a:off x="4018204" y="1913911"/>
            <a:ext cx="0" cy="23605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Скругленный прямоугольник 30"/>
          <p:cNvSpPr/>
          <p:nvPr/>
        </p:nvSpPr>
        <p:spPr>
          <a:xfrm>
            <a:off x="2665654" y="2696473"/>
            <a:ext cx="2705100" cy="304800"/>
          </a:xfrm>
          <a:prstGeom prst="roundRect">
            <a:avLst>
              <a:gd name="adj" fmla="val 7292"/>
            </a:avLst>
          </a:prstGeom>
          <a:solidFill>
            <a:schemeClr val="accent1">
              <a:lumMod val="20000"/>
              <a:lumOff val="80000"/>
            </a:schemeClr>
          </a:solidFill>
          <a:ln w="12700">
            <a:solidFill>
              <a:srgbClr val="2980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r>
              <a:rPr lang="en-US" dirty="0" err="1" smtClean="0">
                <a:solidFill>
                  <a:schemeClr val="tx1"/>
                </a:solidFill>
              </a:rPr>
              <a:t>obstacle_detection_node</a:t>
            </a:r>
            <a:endParaRPr lang="ru-RU" dirty="0">
              <a:solidFill>
                <a:schemeClr val="tx1"/>
              </a:solidFill>
            </a:endParaRPr>
          </a:p>
        </p:txBody>
      </p:sp>
      <p:sp>
        <p:nvSpPr>
          <p:cNvPr id="38" name="Скругленный прямоугольник 37"/>
          <p:cNvSpPr/>
          <p:nvPr/>
        </p:nvSpPr>
        <p:spPr>
          <a:xfrm>
            <a:off x="2665654" y="3221440"/>
            <a:ext cx="2705100" cy="304800"/>
          </a:xfrm>
          <a:prstGeom prst="roundRect">
            <a:avLst>
              <a:gd name="adj" fmla="val 7292"/>
            </a:avLst>
          </a:prstGeom>
          <a:solidFill>
            <a:schemeClr val="accent6">
              <a:lumMod val="20000"/>
              <a:lumOff val="80000"/>
            </a:schemeClr>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map_server</a:t>
            </a:r>
            <a:endParaRPr lang="ru-RU" dirty="0">
              <a:solidFill>
                <a:schemeClr val="tx1"/>
              </a:solidFill>
            </a:endParaRPr>
          </a:p>
        </p:txBody>
      </p:sp>
      <p:cxnSp>
        <p:nvCxnSpPr>
          <p:cNvPr id="139" name="Прямая со стрелкой 138"/>
          <p:cNvCxnSpPr>
            <a:stCxn id="31" idx="2"/>
            <a:endCxn id="38" idx="0"/>
          </p:cNvCxnSpPr>
          <p:nvPr/>
        </p:nvCxnSpPr>
        <p:spPr>
          <a:xfrm>
            <a:off x="4018204" y="3001273"/>
            <a:ext cx="0" cy="220167"/>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565641" y="1228413"/>
            <a:ext cx="2905125" cy="369332"/>
          </a:xfrm>
          <a:prstGeom prst="rect">
            <a:avLst/>
          </a:prstGeom>
          <a:noFill/>
        </p:spPr>
        <p:txBody>
          <a:bodyPr wrap="square" rtlCol="0">
            <a:spAutoFit/>
          </a:bodyPr>
          <a:lstStyle/>
          <a:p>
            <a:pPr algn="ctr"/>
            <a:r>
              <a:rPr lang="ru-RU" dirty="0" smtClean="0"/>
              <a:t>Восприятие</a:t>
            </a:r>
            <a:endParaRPr lang="ru-RU" dirty="0"/>
          </a:p>
        </p:txBody>
      </p:sp>
      <p:grpSp>
        <p:nvGrpSpPr>
          <p:cNvPr id="209" name="Группа 208"/>
          <p:cNvGrpSpPr/>
          <p:nvPr/>
        </p:nvGrpSpPr>
        <p:grpSpPr>
          <a:xfrm>
            <a:off x="5763660" y="1235614"/>
            <a:ext cx="2905125" cy="3486243"/>
            <a:chOff x="5624512" y="1391155"/>
            <a:chExt cx="2905125" cy="3486243"/>
          </a:xfrm>
        </p:grpSpPr>
        <p:sp>
          <p:nvSpPr>
            <p:cNvPr id="202" name="Скругленный прямоугольник 201"/>
            <p:cNvSpPr/>
            <p:nvPr/>
          </p:nvSpPr>
          <p:spPr>
            <a:xfrm>
              <a:off x="5624512" y="1391155"/>
              <a:ext cx="2905125" cy="3486243"/>
            </a:xfrm>
            <a:prstGeom prst="roundRect">
              <a:avLst>
                <a:gd name="adj" fmla="val 1367"/>
              </a:avLst>
            </a:prstGeom>
            <a:solidFill>
              <a:schemeClr val="bg1">
                <a:lumMod val="95000"/>
              </a:schemeClr>
            </a:solidFill>
            <a:ln w="19050">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400" dirty="0">
                <a:solidFill>
                  <a:schemeClr val="tx1"/>
                </a:solidFill>
              </a:endParaRPr>
            </a:p>
          </p:txBody>
        </p:sp>
        <p:grpSp>
          <p:nvGrpSpPr>
            <p:cNvPr id="184" name="Группа 183"/>
            <p:cNvGrpSpPr/>
            <p:nvPr/>
          </p:nvGrpSpPr>
          <p:grpSpPr>
            <a:xfrm>
              <a:off x="5724526" y="1766458"/>
              <a:ext cx="2705101" cy="3009055"/>
              <a:chOff x="4533900" y="1199565"/>
              <a:chExt cx="2705101" cy="3009055"/>
            </a:xfrm>
          </p:grpSpPr>
          <p:sp>
            <p:nvSpPr>
              <p:cNvPr id="8" name="Скругленный прямоугольник 7"/>
              <p:cNvSpPr/>
              <p:nvPr/>
            </p:nvSpPr>
            <p:spPr>
              <a:xfrm>
                <a:off x="4533901" y="1199565"/>
                <a:ext cx="2705100" cy="304800"/>
              </a:xfrm>
              <a:prstGeom prst="roundRect">
                <a:avLst>
                  <a:gd name="adj" fmla="val 7292"/>
                </a:avLst>
              </a:prstGeom>
              <a:solidFill>
                <a:schemeClr val="accent1">
                  <a:lumMod val="20000"/>
                  <a:lumOff val="80000"/>
                </a:schemeClr>
              </a:solidFill>
              <a:ln w="12700">
                <a:solidFill>
                  <a:srgbClr val="2980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r>
                  <a:rPr lang="en-US" dirty="0" err="1" smtClean="0">
                    <a:solidFill>
                      <a:schemeClr val="tx1"/>
                    </a:solidFill>
                  </a:rPr>
                  <a:t>behavior_planner_node</a:t>
                </a:r>
                <a:endParaRPr lang="ru-RU" dirty="0">
                  <a:solidFill>
                    <a:schemeClr val="tx1"/>
                  </a:solidFill>
                </a:endParaRPr>
              </a:p>
            </p:txBody>
          </p:sp>
          <p:sp>
            <p:nvSpPr>
              <p:cNvPr id="9" name="Скругленный прямоугольник 8"/>
              <p:cNvSpPr/>
              <p:nvPr/>
            </p:nvSpPr>
            <p:spPr>
              <a:xfrm>
                <a:off x="4533901" y="2281267"/>
                <a:ext cx="2705100" cy="304800"/>
              </a:xfrm>
              <a:prstGeom prst="roundRect">
                <a:avLst>
                  <a:gd name="adj" fmla="val 7292"/>
                </a:avLst>
              </a:prstGeom>
              <a:solidFill>
                <a:schemeClr val="accent1">
                  <a:lumMod val="20000"/>
                  <a:lumOff val="80000"/>
                </a:schemeClr>
              </a:solidFill>
              <a:ln w="12700">
                <a:solidFill>
                  <a:srgbClr val="2980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r>
                  <a:rPr lang="en-US" dirty="0" err="1" smtClean="0">
                    <a:solidFill>
                      <a:schemeClr val="tx1"/>
                    </a:solidFill>
                  </a:rPr>
                  <a:t>motion_planner_node</a:t>
                </a:r>
                <a:endParaRPr lang="ru-RU" dirty="0">
                  <a:solidFill>
                    <a:schemeClr val="tx1"/>
                  </a:solidFill>
                </a:endParaRPr>
              </a:p>
            </p:txBody>
          </p:sp>
          <p:sp>
            <p:nvSpPr>
              <p:cNvPr id="10" name="Скругленный прямоугольник 9"/>
              <p:cNvSpPr/>
              <p:nvPr/>
            </p:nvSpPr>
            <p:spPr>
              <a:xfrm>
                <a:off x="4533901" y="3362969"/>
                <a:ext cx="2705100" cy="304800"/>
              </a:xfrm>
              <a:prstGeom prst="roundRect">
                <a:avLst>
                  <a:gd name="adj" fmla="val 7292"/>
                </a:avLst>
              </a:prstGeom>
              <a:solidFill>
                <a:schemeClr val="accent1">
                  <a:lumMod val="20000"/>
                  <a:lumOff val="80000"/>
                </a:schemeClr>
              </a:solidFill>
              <a:ln w="12700">
                <a:solidFill>
                  <a:srgbClr val="2980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r>
                  <a:rPr lang="en-US" dirty="0" err="1" smtClean="0">
                    <a:solidFill>
                      <a:schemeClr val="tx1"/>
                    </a:solidFill>
                  </a:rPr>
                  <a:t>controller_node</a:t>
                </a:r>
                <a:endParaRPr lang="ru-RU" dirty="0">
                  <a:solidFill>
                    <a:schemeClr val="tx1"/>
                  </a:solidFill>
                </a:endParaRPr>
              </a:p>
            </p:txBody>
          </p:sp>
          <p:sp>
            <p:nvSpPr>
              <p:cNvPr id="18" name="Скругленный прямоугольник 17"/>
              <p:cNvSpPr/>
              <p:nvPr/>
            </p:nvSpPr>
            <p:spPr>
              <a:xfrm>
                <a:off x="4533901" y="1740416"/>
                <a:ext cx="2705100" cy="304800"/>
              </a:xfrm>
              <a:prstGeom prst="roundRect">
                <a:avLst>
                  <a:gd name="adj" fmla="val 7292"/>
                </a:avLst>
              </a:prstGeom>
              <a:solidFill>
                <a:schemeClr val="accent4">
                  <a:lumMod val="20000"/>
                  <a:lumOff val="80000"/>
                </a:schemeClr>
              </a:solidFill>
              <a:ln w="12700">
                <a:solidFill>
                  <a:srgbClr val="F39C0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r>
                  <a:rPr lang="en-US" dirty="0" err="1" smtClean="0">
                    <a:solidFill>
                      <a:schemeClr val="tx1"/>
                    </a:solidFill>
                  </a:rPr>
                  <a:t>local_target</a:t>
                </a:r>
                <a:endParaRPr lang="ru-RU" dirty="0">
                  <a:solidFill>
                    <a:schemeClr val="tx1"/>
                  </a:solidFill>
                </a:endParaRPr>
              </a:p>
            </p:txBody>
          </p:sp>
          <p:sp>
            <p:nvSpPr>
              <p:cNvPr id="78" name="Скругленный прямоугольник 77"/>
              <p:cNvSpPr/>
              <p:nvPr/>
            </p:nvSpPr>
            <p:spPr>
              <a:xfrm>
                <a:off x="4533900" y="3903820"/>
                <a:ext cx="2705100" cy="304800"/>
              </a:xfrm>
              <a:prstGeom prst="roundRect">
                <a:avLst>
                  <a:gd name="adj" fmla="val 7292"/>
                </a:avLst>
              </a:prstGeom>
              <a:solidFill>
                <a:schemeClr val="accent4">
                  <a:lumMod val="20000"/>
                  <a:lumOff val="80000"/>
                </a:schemeClr>
              </a:solidFill>
              <a:ln w="12700">
                <a:solidFill>
                  <a:srgbClr val="F39C0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/commands</a:t>
                </a:r>
                <a:endParaRPr lang="ru-RU" dirty="0">
                  <a:solidFill>
                    <a:schemeClr val="tx1"/>
                  </a:solidFill>
                </a:endParaRPr>
              </a:p>
            </p:txBody>
          </p:sp>
          <p:sp>
            <p:nvSpPr>
              <p:cNvPr id="117" name="Скругленный прямоугольник 116"/>
              <p:cNvSpPr/>
              <p:nvPr/>
            </p:nvSpPr>
            <p:spPr>
              <a:xfrm>
                <a:off x="4533901" y="2822118"/>
                <a:ext cx="2705100" cy="304800"/>
              </a:xfrm>
              <a:prstGeom prst="roundRect">
                <a:avLst>
                  <a:gd name="adj" fmla="val 7292"/>
                </a:avLst>
              </a:prstGeom>
              <a:solidFill>
                <a:schemeClr val="accent4">
                  <a:lumMod val="20000"/>
                  <a:lumOff val="80000"/>
                </a:schemeClr>
              </a:solidFill>
              <a:ln w="12700">
                <a:solidFill>
                  <a:srgbClr val="F39C0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r>
                  <a:rPr lang="en-US" dirty="0" err="1" smtClean="0">
                    <a:solidFill>
                      <a:schemeClr val="tx1"/>
                    </a:solidFill>
                  </a:rPr>
                  <a:t>reference_path</a:t>
                </a:r>
                <a:endParaRPr lang="ru-RU" dirty="0">
                  <a:solidFill>
                    <a:schemeClr val="tx1"/>
                  </a:solidFill>
                </a:endParaRPr>
              </a:p>
            </p:txBody>
          </p:sp>
          <p:cxnSp>
            <p:nvCxnSpPr>
              <p:cNvPr id="163" name="Прямая со стрелкой 162"/>
              <p:cNvCxnSpPr>
                <a:stCxn id="8" idx="2"/>
                <a:endCxn id="18" idx="0"/>
              </p:cNvCxnSpPr>
              <p:nvPr/>
            </p:nvCxnSpPr>
            <p:spPr>
              <a:xfrm>
                <a:off x="5886451" y="1504365"/>
                <a:ext cx="0" cy="23605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Прямая со стрелкой 164"/>
              <p:cNvCxnSpPr>
                <a:stCxn id="18" idx="2"/>
                <a:endCxn id="9" idx="0"/>
              </p:cNvCxnSpPr>
              <p:nvPr/>
            </p:nvCxnSpPr>
            <p:spPr>
              <a:xfrm>
                <a:off x="5886451" y="2045216"/>
                <a:ext cx="0" cy="236051"/>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Прямая со стрелкой 166"/>
              <p:cNvCxnSpPr>
                <a:stCxn id="9" idx="2"/>
                <a:endCxn id="117" idx="0"/>
              </p:cNvCxnSpPr>
              <p:nvPr/>
            </p:nvCxnSpPr>
            <p:spPr>
              <a:xfrm>
                <a:off x="5886451" y="2586067"/>
                <a:ext cx="0" cy="23605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Прямая со стрелкой 168"/>
              <p:cNvCxnSpPr>
                <a:stCxn id="117" idx="2"/>
                <a:endCxn id="10" idx="0"/>
              </p:cNvCxnSpPr>
              <p:nvPr/>
            </p:nvCxnSpPr>
            <p:spPr>
              <a:xfrm>
                <a:off x="5886451" y="3126918"/>
                <a:ext cx="0" cy="236051"/>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Прямая со стрелкой 170"/>
              <p:cNvCxnSpPr>
                <a:stCxn id="10" idx="2"/>
                <a:endCxn id="78" idx="0"/>
              </p:cNvCxnSpPr>
              <p:nvPr/>
            </p:nvCxnSpPr>
            <p:spPr>
              <a:xfrm flipH="1">
                <a:off x="5886450" y="3667769"/>
                <a:ext cx="1" cy="23605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03" name="TextBox 202"/>
            <p:cNvSpPr txBox="1"/>
            <p:nvPr/>
          </p:nvSpPr>
          <p:spPr>
            <a:xfrm>
              <a:off x="5624512" y="1396067"/>
              <a:ext cx="2905125" cy="369332"/>
            </a:xfrm>
            <a:prstGeom prst="rect">
              <a:avLst/>
            </a:prstGeom>
            <a:noFill/>
          </p:spPr>
          <p:txBody>
            <a:bodyPr wrap="square" rtlCol="0">
              <a:spAutoFit/>
            </a:bodyPr>
            <a:lstStyle/>
            <a:p>
              <a:pPr algn="ctr"/>
              <a:r>
                <a:rPr lang="ru-RU" dirty="0" smtClean="0"/>
                <a:t>Движение</a:t>
              </a:r>
              <a:endParaRPr lang="ru-RU" dirty="0"/>
            </a:p>
          </p:txBody>
        </p:sp>
      </p:grpSp>
      <p:grpSp>
        <p:nvGrpSpPr>
          <p:cNvPr id="210" name="Группа 209"/>
          <p:cNvGrpSpPr/>
          <p:nvPr/>
        </p:nvGrpSpPr>
        <p:grpSpPr>
          <a:xfrm>
            <a:off x="8961679" y="1203630"/>
            <a:ext cx="2905127" cy="788230"/>
            <a:chOff x="8986836" y="1388441"/>
            <a:chExt cx="2905127" cy="788230"/>
          </a:xfrm>
        </p:grpSpPr>
        <p:sp>
          <p:nvSpPr>
            <p:cNvPr id="204" name="Скругленный прямоугольник 203"/>
            <p:cNvSpPr/>
            <p:nvPr/>
          </p:nvSpPr>
          <p:spPr>
            <a:xfrm>
              <a:off x="8986838" y="1388441"/>
              <a:ext cx="2905125" cy="788230"/>
            </a:xfrm>
            <a:prstGeom prst="roundRect">
              <a:avLst>
                <a:gd name="adj" fmla="val 4388"/>
              </a:avLst>
            </a:prstGeom>
            <a:solidFill>
              <a:schemeClr val="bg1">
                <a:lumMod val="95000"/>
              </a:schemeClr>
            </a:solidFill>
            <a:ln w="19050">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400" dirty="0">
                <a:solidFill>
                  <a:schemeClr val="tx1"/>
                </a:solidFill>
              </a:endParaRPr>
            </a:p>
          </p:txBody>
        </p:sp>
        <p:sp>
          <p:nvSpPr>
            <p:cNvPr id="11" name="Скругленный прямоугольник 10"/>
            <p:cNvSpPr/>
            <p:nvPr/>
          </p:nvSpPr>
          <p:spPr>
            <a:xfrm>
              <a:off x="9086853" y="1760487"/>
              <a:ext cx="2705100" cy="304800"/>
            </a:xfrm>
            <a:prstGeom prst="roundRect">
              <a:avLst>
                <a:gd name="adj" fmla="val 7292"/>
              </a:avLst>
            </a:prstGeom>
            <a:solidFill>
              <a:schemeClr val="accent1">
                <a:lumMod val="20000"/>
                <a:lumOff val="80000"/>
              </a:schemeClr>
            </a:solidFill>
            <a:ln w="12700">
              <a:solidFill>
                <a:srgbClr val="2980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r>
                <a:rPr lang="en-US" dirty="0" err="1" smtClean="0">
                  <a:solidFill>
                    <a:schemeClr val="tx1"/>
                  </a:solidFill>
                </a:rPr>
                <a:t>car_driver_node</a:t>
              </a:r>
              <a:endParaRPr lang="ru-RU" dirty="0">
                <a:solidFill>
                  <a:schemeClr val="tx1"/>
                </a:solidFill>
              </a:endParaRPr>
            </a:p>
          </p:txBody>
        </p:sp>
        <p:sp>
          <p:nvSpPr>
            <p:cNvPr id="206" name="TextBox 205"/>
            <p:cNvSpPr txBox="1"/>
            <p:nvPr/>
          </p:nvSpPr>
          <p:spPr>
            <a:xfrm>
              <a:off x="8986836" y="1395319"/>
              <a:ext cx="2905125" cy="369332"/>
            </a:xfrm>
            <a:prstGeom prst="rect">
              <a:avLst/>
            </a:prstGeom>
            <a:noFill/>
          </p:spPr>
          <p:txBody>
            <a:bodyPr wrap="square" rtlCol="0">
              <a:spAutoFit/>
            </a:bodyPr>
            <a:lstStyle/>
            <a:p>
              <a:pPr algn="ctr"/>
              <a:r>
                <a:rPr lang="ru-RU" dirty="0" smtClean="0"/>
                <a:t>Работа с платформой</a:t>
              </a:r>
              <a:endParaRPr lang="ru-RU" dirty="0"/>
            </a:p>
          </p:txBody>
        </p:sp>
      </p:grpSp>
      <p:cxnSp>
        <p:nvCxnSpPr>
          <p:cNvPr id="141" name="Скругленная соединительная линия 140"/>
          <p:cNvCxnSpPr>
            <a:stCxn id="17" idx="3"/>
            <a:endCxn id="8" idx="1"/>
          </p:cNvCxnSpPr>
          <p:nvPr/>
        </p:nvCxnSpPr>
        <p:spPr>
          <a:xfrm flipV="1">
            <a:off x="5370754" y="1763317"/>
            <a:ext cx="492921" cy="539045"/>
          </a:xfrm>
          <a:prstGeom prst="curvedConnector3">
            <a:avLst>
              <a:gd name="adj1" fmla="val 50000"/>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Скругленная соединительная линия 142"/>
          <p:cNvCxnSpPr>
            <a:stCxn id="38" idx="3"/>
            <a:endCxn id="8" idx="1"/>
          </p:cNvCxnSpPr>
          <p:nvPr/>
        </p:nvCxnSpPr>
        <p:spPr>
          <a:xfrm flipV="1">
            <a:off x="5370754" y="1763317"/>
            <a:ext cx="492921" cy="1610523"/>
          </a:xfrm>
          <a:prstGeom prst="curvedConnector3">
            <a:avLst>
              <a:gd name="adj1" fmla="val 5000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Скругленная соединительная линия 144"/>
          <p:cNvCxnSpPr>
            <a:stCxn id="17" idx="3"/>
            <a:endCxn id="9" idx="1"/>
          </p:cNvCxnSpPr>
          <p:nvPr/>
        </p:nvCxnSpPr>
        <p:spPr>
          <a:xfrm>
            <a:off x="5370754" y="2302362"/>
            <a:ext cx="492921" cy="542657"/>
          </a:xfrm>
          <a:prstGeom prst="curvedConnector3">
            <a:avLst>
              <a:gd name="adj1" fmla="val 50000"/>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Скругленная соединительная линия 147"/>
          <p:cNvCxnSpPr>
            <a:stCxn id="38" idx="3"/>
            <a:endCxn id="9" idx="1"/>
          </p:cNvCxnSpPr>
          <p:nvPr/>
        </p:nvCxnSpPr>
        <p:spPr>
          <a:xfrm flipV="1">
            <a:off x="5370754" y="2845019"/>
            <a:ext cx="492921" cy="528821"/>
          </a:xfrm>
          <a:prstGeom prst="curvedConnector3">
            <a:avLst>
              <a:gd name="adj1" fmla="val 5000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Скругленная соединительная линия 153"/>
          <p:cNvCxnSpPr>
            <a:stCxn id="17" idx="3"/>
            <a:endCxn id="10" idx="1"/>
          </p:cNvCxnSpPr>
          <p:nvPr/>
        </p:nvCxnSpPr>
        <p:spPr>
          <a:xfrm>
            <a:off x="5370754" y="2302362"/>
            <a:ext cx="492921" cy="1624359"/>
          </a:xfrm>
          <a:prstGeom prst="curvedConnector3">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Скругленная соединительная линия 160"/>
          <p:cNvCxnSpPr>
            <a:stCxn id="78" idx="3"/>
            <a:endCxn id="11" idx="1"/>
          </p:cNvCxnSpPr>
          <p:nvPr/>
        </p:nvCxnSpPr>
        <p:spPr>
          <a:xfrm flipV="1">
            <a:off x="8568774" y="1728076"/>
            <a:ext cx="492922" cy="2739496"/>
          </a:xfrm>
          <a:prstGeom prst="curvedConnector3">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20" name="Скругленный прямоугольник 219"/>
          <p:cNvSpPr/>
          <p:nvPr/>
        </p:nvSpPr>
        <p:spPr>
          <a:xfrm>
            <a:off x="586824" y="3221440"/>
            <a:ext cx="1585906" cy="304800"/>
          </a:xfrm>
          <a:prstGeom prst="roundRect">
            <a:avLst>
              <a:gd name="adj" fmla="val 7292"/>
            </a:avLst>
          </a:prstGeom>
          <a:solidFill>
            <a:schemeClr val="accent4">
              <a:lumMod val="20000"/>
              <a:lumOff val="80000"/>
            </a:schemeClr>
          </a:solidFill>
          <a:ln w="12700">
            <a:solidFill>
              <a:srgbClr val="F39C0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r>
              <a:rPr lang="en-US" dirty="0" err="1" smtClean="0">
                <a:solidFill>
                  <a:schemeClr val="tx1"/>
                </a:solidFill>
              </a:rPr>
              <a:t>point_cloud</a:t>
            </a:r>
            <a:endParaRPr lang="ru-RU" dirty="0">
              <a:solidFill>
                <a:schemeClr val="tx1"/>
              </a:solidFill>
            </a:endParaRPr>
          </a:p>
        </p:txBody>
      </p:sp>
      <p:cxnSp>
        <p:nvCxnSpPr>
          <p:cNvPr id="237" name="Прямая со стрелкой 236"/>
          <p:cNvCxnSpPr>
            <a:stCxn id="12" idx="2"/>
            <a:endCxn id="15" idx="0"/>
          </p:cNvCxnSpPr>
          <p:nvPr/>
        </p:nvCxnSpPr>
        <p:spPr>
          <a:xfrm flipH="1">
            <a:off x="1379777" y="1913911"/>
            <a:ext cx="3" cy="243681"/>
          </a:xfrm>
          <a:prstGeom prst="straightConnector1">
            <a:avLst/>
          </a:prstGeom>
          <a:ln w="19050">
            <a:solidFill>
              <a:srgbClr val="E03623"/>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Прямая со стрелкой 238"/>
          <p:cNvCxnSpPr>
            <a:stCxn id="13" idx="2"/>
            <a:endCxn id="220" idx="0"/>
          </p:cNvCxnSpPr>
          <p:nvPr/>
        </p:nvCxnSpPr>
        <p:spPr>
          <a:xfrm flipH="1">
            <a:off x="1379777" y="3001273"/>
            <a:ext cx="3" cy="220167"/>
          </a:xfrm>
          <a:prstGeom prst="straightConnector1">
            <a:avLst/>
          </a:prstGeom>
          <a:ln w="19050">
            <a:solidFill>
              <a:srgbClr val="E03623"/>
            </a:solidFill>
            <a:tailEnd type="triangle"/>
          </a:ln>
        </p:spPr>
        <p:style>
          <a:lnRef idx="1">
            <a:schemeClr val="accent1"/>
          </a:lnRef>
          <a:fillRef idx="0">
            <a:schemeClr val="accent1"/>
          </a:fillRef>
          <a:effectRef idx="0">
            <a:schemeClr val="accent1"/>
          </a:effectRef>
          <a:fontRef idx="minor">
            <a:schemeClr val="tx1"/>
          </a:fontRef>
        </p:style>
      </p:cxnSp>
      <p:cxnSp>
        <p:nvCxnSpPr>
          <p:cNvPr id="241" name="Скругленная соединительная линия 240"/>
          <p:cNvCxnSpPr>
            <a:stCxn id="15" idx="3"/>
            <a:endCxn id="19" idx="1"/>
          </p:cNvCxnSpPr>
          <p:nvPr/>
        </p:nvCxnSpPr>
        <p:spPr>
          <a:xfrm flipV="1">
            <a:off x="2172730" y="1761511"/>
            <a:ext cx="492924" cy="548481"/>
          </a:xfrm>
          <a:prstGeom prst="curvedConnector3">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Скругленная соединительная линия 242"/>
          <p:cNvCxnSpPr>
            <a:stCxn id="220" idx="3"/>
            <a:endCxn id="31" idx="1"/>
          </p:cNvCxnSpPr>
          <p:nvPr/>
        </p:nvCxnSpPr>
        <p:spPr>
          <a:xfrm flipV="1">
            <a:off x="2172730" y="2848873"/>
            <a:ext cx="492924" cy="524967"/>
          </a:xfrm>
          <a:prstGeom prst="curvedConnector3">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44" name="Стрелка вправо 243"/>
          <p:cNvSpPr/>
          <p:nvPr/>
        </p:nvSpPr>
        <p:spPr>
          <a:xfrm rot="5400000">
            <a:off x="10064199" y="2293643"/>
            <a:ext cx="800101" cy="35242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UART</a:t>
            </a:r>
            <a:endParaRPr lang="ru-RU" sz="1600" dirty="0">
              <a:solidFill>
                <a:schemeClr val="tx1"/>
              </a:solidFill>
            </a:endParaRPr>
          </a:p>
        </p:txBody>
      </p:sp>
      <p:grpSp>
        <p:nvGrpSpPr>
          <p:cNvPr id="253" name="Группа 252"/>
          <p:cNvGrpSpPr/>
          <p:nvPr/>
        </p:nvGrpSpPr>
        <p:grpSpPr>
          <a:xfrm>
            <a:off x="8961678" y="2947852"/>
            <a:ext cx="2905125" cy="1305360"/>
            <a:chOff x="8956917" y="2868065"/>
            <a:chExt cx="2905125" cy="1305360"/>
          </a:xfrm>
        </p:grpSpPr>
        <p:sp>
          <p:nvSpPr>
            <p:cNvPr id="252" name="Скругленный прямоугольник 251"/>
            <p:cNvSpPr/>
            <p:nvPr/>
          </p:nvSpPr>
          <p:spPr>
            <a:xfrm>
              <a:off x="8956917" y="2868065"/>
              <a:ext cx="2905125" cy="1305360"/>
            </a:xfrm>
            <a:prstGeom prst="roundRect">
              <a:avLst>
                <a:gd name="adj" fmla="val 4388"/>
              </a:avLst>
            </a:prstGeom>
            <a:solidFill>
              <a:schemeClr val="bg1">
                <a:lumMod val="95000"/>
              </a:schemeClr>
            </a:solidFill>
            <a:ln w="19050">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400" dirty="0">
                <a:solidFill>
                  <a:schemeClr val="tx1"/>
                </a:solidFill>
              </a:endParaRPr>
            </a:p>
          </p:txBody>
        </p:sp>
        <p:sp>
          <p:nvSpPr>
            <p:cNvPr id="245" name="Скругленный прямоугольник 244"/>
            <p:cNvSpPr/>
            <p:nvPr/>
          </p:nvSpPr>
          <p:spPr>
            <a:xfrm>
              <a:off x="9061696" y="2962179"/>
              <a:ext cx="2705100" cy="304800"/>
            </a:xfrm>
            <a:prstGeom prst="roundRect">
              <a:avLst>
                <a:gd name="adj" fmla="val 7292"/>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STM32F103C8T6</a:t>
              </a:r>
              <a:endParaRPr lang="ru-RU" dirty="0">
                <a:solidFill>
                  <a:schemeClr val="tx1"/>
                </a:solidFill>
              </a:endParaRPr>
            </a:p>
          </p:txBody>
        </p:sp>
        <p:sp>
          <p:nvSpPr>
            <p:cNvPr id="246" name="Скругленный прямоугольник 245"/>
            <p:cNvSpPr/>
            <p:nvPr/>
          </p:nvSpPr>
          <p:spPr>
            <a:xfrm>
              <a:off x="9056930" y="3358306"/>
              <a:ext cx="2705100" cy="304800"/>
            </a:xfrm>
            <a:prstGeom prst="roundRect">
              <a:avLst>
                <a:gd name="adj" fmla="val 7292"/>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Драйвер двигателя</a:t>
              </a:r>
              <a:endParaRPr lang="ru-RU" dirty="0">
                <a:solidFill>
                  <a:schemeClr val="tx1"/>
                </a:solidFill>
              </a:endParaRPr>
            </a:p>
          </p:txBody>
        </p:sp>
        <p:sp>
          <p:nvSpPr>
            <p:cNvPr id="247" name="Скругленный прямоугольник 246"/>
            <p:cNvSpPr/>
            <p:nvPr/>
          </p:nvSpPr>
          <p:spPr>
            <a:xfrm>
              <a:off x="9056930" y="3769464"/>
              <a:ext cx="2705100" cy="304800"/>
            </a:xfrm>
            <a:prstGeom prst="roundRect">
              <a:avLst>
                <a:gd name="adj" fmla="val 7292"/>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2x3 DC </a:t>
              </a:r>
              <a:r>
                <a:rPr lang="ru-RU" dirty="0" smtClean="0">
                  <a:solidFill>
                    <a:schemeClr val="tx1"/>
                  </a:solidFill>
                </a:rPr>
                <a:t>двигатели</a:t>
              </a:r>
              <a:endParaRPr lang="ru-RU" dirty="0">
                <a:solidFill>
                  <a:schemeClr val="tx1"/>
                </a:solidFill>
              </a:endParaRPr>
            </a:p>
          </p:txBody>
        </p:sp>
      </p:grpSp>
    </p:spTree>
    <p:extLst>
      <p:ext uri="{BB962C8B-B14F-4D97-AF65-F5344CB8AC3E}">
        <p14:creationId xmlns:p14="http://schemas.microsoft.com/office/powerpoint/2010/main" val="1464632639"/>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Map server</a:t>
            </a:r>
            <a:endParaRPr lang="ru-RU" dirty="0"/>
          </a:p>
        </p:txBody>
      </p:sp>
      <p:sp>
        <p:nvSpPr>
          <p:cNvPr id="3" name="Объект 2"/>
          <p:cNvSpPr>
            <a:spLocks noGrp="1"/>
          </p:cNvSpPr>
          <p:nvPr>
            <p:ph idx="1"/>
          </p:nvPr>
        </p:nvSpPr>
        <p:spPr>
          <a:xfrm>
            <a:off x="838200" y="1165860"/>
            <a:ext cx="6029739" cy="5011103"/>
          </a:xfrm>
        </p:spPr>
        <p:txBody>
          <a:bodyPr/>
          <a:lstStyle/>
          <a:p>
            <a:r>
              <a:rPr lang="ru-RU" dirty="0" smtClean="0"/>
              <a:t>Карта содержит большой объем данных</a:t>
            </a:r>
          </a:p>
          <a:p>
            <a:r>
              <a:rPr lang="ru-RU" dirty="0" smtClean="0"/>
              <a:t>Большое количество запросов к карте при планировании траектории</a:t>
            </a:r>
          </a:p>
          <a:p>
            <a:r>
              <a:rPr lang="ru-RU" dirty="0" smtClean="0"/>
              <a:t>Латентность </a:t>
            </a:r>
            <a:r>
              <a:rPr lang="ru-RU" dirty="0" err="1" smtClean="0"/>
              <a:t>топиков</a:t>
            </a:r>
            <a:r>
              <a:rPr lang="ru-RU" dirty="0" smtClean="0"/>
              <a:t>/сервисов </a:t>
            </a:r>
            <a:r>
              <a:rPr lang="en-US" dirty="0" smtClean="0"/>
              <a:t>ROS </a:t>
            </a:r>
            <a:r>
              <a:rPr lang="ru-RU" dirty="0" smtClean="0"/>
              <a:t>слишком большая</a:t>
            </a:r>
          </a:p>
          <a:p>
            <a:endParaRPr lang="ru-RU" dirty="0"/>
          </a:p>
          <a:p>
            <a:pPr marL="0" indent="0">
              <a:buNone/>
            </a:pPr>
            <a:r>
              <a:rPr lang="ru-RU" dirty="0" smtClean="0"/>
              <a:t>Решение: </a:t>
            </a:r>
            <a:r>
              <a:rPr lang="ru-RU" dirty="0" smtClean="0">
                <a:solidFill>
                  <a:srgbClr val="E03623"/>
                </a:solidFill>
              </a:rPr>
              <a:t>использование общей памяти (</a:t>
            </a:r>
            <a:r>
              <a:rPr lang="en-US" dirty="0" smtClean="0">
                <a:solidFill>
                  <a:srgbClr val="E03623"/>
                </a:solidFill>
              </a:rPr>
              <a:t>shared memory)</a:t>
            </a:r>
            <a:endParaRPr lang="ru-RU" dirty="0"/>
          </a:p>
        </p:txBody>
      </p:sp>
      <p:sp>
        <p:nvSpPr>
          <p:cNvPr id="4" name="Дата 3"/>
          <p:cNvSpPr>
            <a:spLocks noGrp="1"/>
          </p:cNvSpPr>
          <p:nvPr>
            <p:ph type="dt" sz="half" idx="10"/>
          </p:nvPr>
        </p:nvSpPr>
        <p:spPr/>
        <p:txBody>
          <a:bodyPr/>
          <a:lstStyle/>
          <a:p>
            <a:r>
              <a:rPr lang="ru-RU" smtClean="0"/>
              <a:t>20.04.211019</a:t>
            </a:r>
            <a:endParaRPr lang="ru-RU" dirty="0"/>
          </a:p>
        </p:txBody>
      </p:sp>
      <p:sp>
        <p:nvSpPr>
          <p:cNvPr id="5" name="Номер слайда 4"/>
          <p:cNvSpPr>
            <a:spLocks noGrp="1"/>
          </p:cNvSpPr>
          <p:nvPr>
            <p:ph type="sldNum" sz="quarter" idx="12"/>
          </p:nvPr>
        </p:nvSpPr>
        <p:spPr/>
        <p:txBody>
          <a:bodyPr/>
          <a:lstStyle/>
          <a:p>
            <a:fld id="{8E9F0703-53D6-4E52-9BF2-0FD941F4ADDB}" type="slidenum">
              <a:rPr lang="ru-RU" smtClean="0"/>
              <a:pPr/>
              <a:t>37</a:t>
            </a:fld>
            <a:endParaRPr lang="ru-RU" dirty="0"/>
          </a:p>
        </p:txBody>
      </p:sp>
      <p:pic>
        <p:nvPicPr>
          <p:cNvPr id="10" name="Picture 4" descr="https://pp.userapi.com/c849524/v849524570/12bd8d/-LSgFsVJpW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495" y="128905"/>
            <a:ext cx="4103490" cy="310100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s://pp.userapi.com/c849524/v849524986/12b80d/-j41_k1AQDU.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0309" y="3229914"/>
            <a:ext cx="3889861" cy="3101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813597"/>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831850" y="1709738"/>
            <a:ext cx="7338115" cy="2852737"/>
          </a:xfrm>
        </p:spPr>
        <p:txBody>
          <a:bodyPr/>
          <a:lstStyle/>
          <a:p>
            <a:r>
              <a:rPr lang="en-US" dirty="0" smtClean="0"/>
              <a:t>4. </a:t>
            </a:r>
            <a:r>
              <a:rPr lang="ru-RU" dirty="0" smtClean="0"/>
              <a:t>Результаты</a:t>
            </a:r>
            <a:endParaRPr lang="ru-RU" dirty="0"/>
          </a:p>
        </p:txBody>
      </p:sp>
      <p:sp>
        <p:nvSpPr>
          <p:cNvPr id="7" name="Текст 6"/>
          <p:cNvSpPr>
            <a:spLocks noGrp="1"/>
          </p:cNvSpPr>
          <p:nvPr>
            <p:ph type="body" idx="1"/>
          </p:nvPr>
        </p:nvSpPr>
        <p:spPr>
          <a:xfrm>
            <a:off x="831850" y="4589463"/>
            <a:ext cx="7338115" cy="1500187"/>
          </a:xfrm>
        </p:spPr>
        <p:txBody>
          <a:bodyPr/>
          <a:lstStyle/>
          <a:p>
            <a:endParaRPr lang="ru-RU" dirty="0"/>
          </a:p>
        </p:txBody>
      </p:sp>
      <p:sp>
        <p:nvSpPr>
          <p:cNvPr id="4" name="Дата 3"/>
          <p:cNvSpPr>
            <a:spLocks noGrp="1"/>
          </p:cNvSpPr>
          <p:nvPr>
            <p:ph type="dt" sz="half" idx="10"/>
          </p:nvPr>
        </p:nvSpPr>
        <p:spPr/>
        <p:txBody>
          <a:bodyPr/>
          <a:lstStyle/>
          <a:p>
            <a:r>
              <a:rPr lang="ru-RU" smtClean="0"/>
              <a:t>20.04.211019</a:t>
            </a:r>
            <a:endParaRPr lang="ru-RU" dirty="0"/>
          </a:p>
        </p:txBody>
      </p:sp>
      <p:sp>
        <p:nvSpPr>
          <p:cNvPr id="5" name="Номер слайда 4"/>
          <p:cNvSpPr>
            <a:spLocks noGrp="1"/>
          </p:cNvSpPr>
          <p:nvPr>
            <p:ph type="sldNum" sz="quarter" idx="12"/>
          </p:nvPr>
        </p:nvSpPr>
        <p:spPr/>
        <p:txBody>
          <a:bodyPr/>
          <a:lstStyle/>
          <a:p>
            <a:fld id="{8E9F0703-53D6-4E52-9BF2-0FD941F4ADDB}" type="slidenum">
              <a:rPr lang="ru-RU" smtClean="0"/>
              <a:pPr/>
              <a:t>38</a:t>
            </a:fld>
            <a:endParaRPr lang="ru-RU" dirty="0"/>
          </a:p>
        </p:txBody>
      </p:sp>
    </p:spTree>
    <p:extLst>
      <p:ext uri="{BB962C8B-B14F-4D97-AF65-F5344CB8AC3E}">
        <p14:creationId xmlns:p14="http://schemas.microsoft.com/office/powerpoint/2010/main" val="3129522968"/>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ru-RU" dirty="0" smtClean="0"/>
              <a:t>Планирование траектории</a:t>
            </a:r>
            <a:endParaRPr lang="ru-RU" dirty="0"/>
          </a:p>
        </p:txBody>
      </p:sp>
      <p:sp>
        <p:nvSpPr>
          <p:cNvPr id="4" name="Дата 3"/>
          <p:cNvSpPr>
            <a:spLocks noGrp="1"/>
          </p:cNvSpPr>
          <p:nvPr>
            <p:ph type="dt" sz="half" idx="10"/>
          </p:nvPr>
        </p:nvSpPr>
        <p:spPr/>
        <p:txBody>
          <a:bodyPr/>
          <a:lstStyle/>
          <a:p>
            <a:r>
              <a:rPr lang="ru-RU" smtClean="0"/>
              <a:t>20.04.211019</a:t>
            </a:r>
            <a:endParaRPr lang="ru-RU" dirty="0"/>
          </a:p>
        </p:txBody>
      </p:sp>
      <p:sp>
        <p:nvSpPr>
          <p:cNvPr id="5" name="Номер слайда 4"/>
          <p:cNvSpPr>
            <a:spLocks noGrp="1"/>
          </p:cNvSpPr>
          <p:nvPr>
            <p:ph type="sldNum" sz="quarter" idx="12"/>
          </p:nvPr>
        </p:nvSpPr>
        <p:spPr/>
        <p:txBody>
          <a:bodyPr/>
          <a:lstStyle/>
          <a:p>
            <a:fld id="{8E9F0703-53D6-4E52-9BF2-0FD941F4ADDB}" type="slidenum">
              <a:rPr lang="ru-RU" smtClean="0"/>
              <a:pPr/>
              <a:t>39</a:t>
            </a:fld>
            <a:endParaRPr lang="ru-RU" dirty="0"/>
          </a:p>
        </p:txBody>
      </p:sp>
      <p:pic>
        <p:nvPicPr>
          <p:cNvPr id="2056" name="Picture 8" descr="https://pp.userapi.com/c852224/v852224850/90682/blMcyuTwVE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899" y="1654530"/>
            <a:ext cx="3676323" cy="371475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pp.userapi.com/c845122/v845122796/1de7cd/_tVluqlHX3U.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8675" y="1654530"/>
            <a:ext cx="6829425" cy="3714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704123"/>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Новизна</a:t>
            </a:r>
            <a:endParaRPr lang="ru-RU" dirty="0"/>
          </a:p>
        </p:txBody>
      </p:sp>
      <p:sp>
        <p:nvSpPr>
          <p:cNvPr id="4" name="Дата 3"/>
          <p:cNvSpPr>
            <a:spLocks noGrp="1"/>
          </p:cNvSpPr>
          <p:nvPr>
            <p:ph type="dt" sz="half" idx="10"/>
          </p:nvPr>
        </p:nvSpPr>
        <p:spPr/>
        <p:txBody>
          <a:bodyPr/>
          <a:lstStyle/>
          <a:p>
            <a:r>
              <a:rPr lang="ru-RU" smtClean="0"/>
              <a:t>20.04.211019</a:t>
            </a:r>
            <a:endParaRPr lang="ru-RU" dirty="0"/>
          </a:p>
        </p:txBody>
      </p:sp>
      <p:sp>
        <p:nvSpPr>
          <p:cNvPr id="5" name="Номер слайда 4"/>
          <p:cNvSpPr>
            <a:spLocks noGrp="1"/>
          </p:cNvSpPr>
          <p:nvPr>
            <p:ph type="sldNum" sz="quarter" idx="12"/>
          </p:nvPr>
        </p:nvSpPr>
        <p:spPr/>
        <p:txBody>
          <a:bodyPr/>
          <a:lstStyle/>
          <a:p>
            <a:fld id="{8E9F0703-53D6-4E52-9BF2-0FD941F4ADDB}" type="slidenum">
              <a:rPr lang="ru-RU" smtClean="0"/>
              <a:pPr/>
              <a:t>4</a:t>
            </a:fld>
            <a:endParaRPr lang="ru-RU" dirty="0"/>
          </a:p>
        </p:txBody>
      </p:sp>
      <p:sp>
        <p:nvSpPr>
          <p:cNvPr id="3" name="Объект 2"/>
          <p:cNvSpPr>
            <a:spLocks noGrp="1"/>
          </p:cNvSpPr>
          <p:nvPr>
            <p:ph idx="1"/>
          </p:nvPr>
        </p:nvSpPr>
        <p:spPr/>
        <p:txBody>
          <a:bodyPr/>
          <a:lstStyle/>
          <a:p>
            <a:pPr marL="0" indent="0">
              <a:buNone/>
            </a:pPr>
            <a:r>
              <a:rPr lang="ru-RU" dirty="0" smtClean="0">
                <a:solidFill>
                  <a:srgbClr val="FFC000"/>
                </a:solidFill>
              </a:rPr>
              <a:t>Следует придумать новизну</a:t>
            </a:r>
            <a:endParaRPr lang="ru-RU" dirty="0">
              <a:solidFill>
                <a:srgbClr val="FFC000"/>
              </a:solidFill>
            </a:endParaRPr>
          </a:p>
        </p:txBody>
      </p:sp>
    </p:spTree>
    <p:extLst>
      <p:ext uri="{BB962C8B-B14F-4D97-AF65-F5344CB8AC3E}">
        <p14:creationId xmlns:p14="http://schemas.microsoft.com/office/powerpoint/2010/main" val="3918976008"/>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Следование по траектории</a:t>
            </a:r>
            <a:endParaRPr lang="ru-RU" dirty="0"/>
          </a:p>
        </p:txBody>
      </p:sp>
      <p:sp>
        <p:nvSpPr>
          <p:cNvPr id="4" name="Дата 3"/>
          <p:cNvSpPr>
            <a:spLocks noGrp="1"/>
          </p:cNvSpPr>
          <p:nvPr>
            <p:ph type="dt" sz="half" idx="10"/>
          </p:nvPr>
        </p:nvSpPr>
        <p:spPr/>
        <p:txBody>
          <a:bodyPr/>
          <a:lstStyle/>
          <a:p>
            <a:r>
              <a:rPr lang="ru-RU" smtClean="0"/>
              <a:t>20.04.211019</a:t>
            </a:r>
            <a:endParaRPr lang="ru-RU" dirty="0"/>
          </a:p>
        </p:txBody>
      </p:sp>
      <p:sp>
        <p:nvSpPr>
          <p:cNvPr id="5" name="Номер слайда 4"/>
          <p:cNvSpPr>
            <a:spLocks noGrp="1"/>
          </p:cNvSpPr>
          <p:nvPr>
            <p:ph type="sldNum" sz="quarter" idx="12"/>
          </p:nvPr>
        </p:nvSpPr>
        <p:spPr/>
        <p:txBody>
          <a:bodyPr/>
          <a:lstStyle/>
          <a:p>
            <a:fld id="{8E9F0703-53D6-4E52-9BF2-0FD941F4ADDB}" type="slidenum">
              <a:rPr lang="ru-RU" smtClean="0"/>
              <a:pPr/>
              <a:t>40</a:t>
            </a:fld>
            <a:endParaRPr lang="ru-RU" dirty="0"/>
          </a:p>
        </p:txBody>
      </p:sp>
      <p:pic>
        <p:nvPicPr>
          <p:cNvPr id="6" name="Объект 5" descr="D:\GoogleDrive\_PROJECTS\Беспилотный автомобиль\exps\trajectory_plot.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43438" y="1165225"/>
            <a:ext cx="5105124" cy="5011738"/>
          </a:xfrm>
          <a:prstGeom prst="rect">
            <a:avLst/>
          </a:prstGeom>
          <a:noFill/>
          <a:ln>
            <a:noFill/>
          </a:ln>
        </p:spPr>
      </p:pic>
    </p:spTree>
    <p:extLst>
      <p:ext uri="{BB962C8B-B14F-4D97-AF65-F5344CB8AC3E}">
        <p14:creationId xmlns:p14="http://schemas.microsoft.com/office/powerpoint/2010/main" val="2030617099"/>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ru-RU" dirty="0" smtClean="0"/>
              <a:t>Спасибо за внимание!</a:t>
            </a:r>
            <a:endParaRPr lang="ru-RU" dirty="0"/>
          </a:p>
        </p:txBody>
      </p:sp>
      <p:sp>
        <p:nvSpPr>
          <p:cNvPr id="7" name="Текст 6"/>
          <p:cNvSpPr>
            <a:spLocks noGrp="1"/>
          </p:cNvSpPr>
          <p:nvPr>
            <p:ph type="body" idx="1"/>
          </p:nvPr>
        </p:nvSpPr>
        <p:spPr/>
        <p:txBody>
          <a:bodyPr/>
          <a:lstStyle/>
          <a:p>
            <a:endParaRPr lang="ru-RU"/>
          </a:p>
        </p:txBody>
      </p:sp>
      <p:sp>
        <p:nvSpPr>
          <p:cNvPr id="4" name="Дата 3"/>
          <p:cNvSpPr>
            <a:spLocks noGrp="1"/>
          </p:cNvSpPr>
          <p:nvPr>
            <p:ph type="dt" sz="half" idx="10"/>
          </p:nvPr>
        </p:nvSpPr>
        <p:spPr/>
        <p:txBody>
          <a:bodyPr/>
          <a:lstStyle/>
          <a:p>
            <a:r>
              <a:rPr lang="ru-RU" smtClean="0"/>
              <a:t>20.04.211019</a:t>
            </a:r>
            <a:endParaRPr lang="ru-RU" dirty="0"/>
          </a:p>
        </p:txBody>
      </p:sp>
      <p:sp>
        <p:nvSpPr>
          <p:cNvPr id="5" name="Номер слайда 4"/>
          <p:cNvSpPr>
            <a:spLocks noGrp="1"/>
          </p:cNvSpPr>
          <p:nvPr>
            <p:ph type="sldNum" sz="quarter" idx="12"/>
          </p:nvPr>
        </p:nvSpPr>
        <p:spPr/>
        <p:txBody>
          <a:bodyPr/>
          <a:lstStyle/>
          <a:p>
            <a:fld id="{8E9F0703-53D6-4E52-9BF2-0FD941F4ADDB}" type="slidenum">
              <a:rPr lang="ru-RU" smtClean="0"/>
              <a:pPr/>
              <a:t>41</a:t>
            </a:fld>
            <a:endParaRPr lang="ru-RU" dirty="0"/>
          </a:p>
        </p:txBody>
      </p:sp>
    </p:spTree>
    <p:extLst>
      <p:ext uri="{BB962C8B-B14F-4D97-AF65-F5344CB8AC3E}">
        <p14:creationId xmlns:p14="http://schemas.microsoft.com/office/powerpoint/2010/main" val="3375007855"/>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Цель</a:t>
            </a:r>
            <a:endParaRPr lang="ru-RU" dirty="0"/>
          </a:p>
        </p:txBody>
      </p:sp>
      <p:sp>
        <p:nvSpPr>
          <p:cNvPr id="3" name="Объект 2"/>
          <p:cNvSpPr>
            <a:spLocks noGrp="1"/>
          </p:cNvSpPr>
          <p:nvPr>
            <p:ph idx="1"/>
          </p:nvPr>
        </p:nvSpPr>
        <p:spPr/>
        <p:txBody>
          <a:bodyPr/>
          <a:lstStyle/>
          <a:p>
            <a:pPr marL="0" indent="0">
              <a:buNone/>
            </a:pPr>
            <a:r>
              <a:rPr lang="ru-RU" dirty="0"/>
              <a:t>Разработать систему построения </a:t>
            </a:r>
            <a:r>
              <a:rPr lang="ru-RU" dirty="0">
                <a:solidFill>
                  <a:srgbClr val="FFC000"/>
                </a:solidFill>
              </a:rPr>
              <a:t>траектории и движения по ней для беспилотного </a:t>
            </a:r>
            <a:r>
              <a:rPr lang="ru-RU" dirty="0" smtClean="0">
                <a:solidFill>
                  <a:srgbClr val="FFC000"/>
                </a:solidFill>
              </a:rPr>
              <a:t>автомобиля</a:t>
            </a:r>
          </a:p>
          <a:p>
            <a:pPr marL="0" indent="0">
              <a:buNone/>
            </a:pPr>
            <a:r>
              <a:rPr lang="ru-RU" dirty="0" smtClean="0">
                <a:solidFill>
                  <a:srgbClr val="FFC000"/>
                </a:solidFill>
              </a:rPr>
              <a:t>УТОЧНИТЬ ТЕМУ!</a:t>
            </a:r>
            <a:endParaRPr lang="ru-RU" dirty="0">
              <a:solidFill>
                <a:srgbClr val="FFC000"/>
              </a:solidFill>
            </a:endParaRPr>
          </a:p>
        </p:txBody>
      </p:sp>
      <p:sp>
        <p:nvSpPr>
          <p:cNvPr id="4" name="Дата 3"/>
          <p:cNvSpPr>
            <a:spLocks noGrp="1"/>
          </p:cNvSpPr>
          <p:nvPr>
            <p:ph type="dt" sz="half" idx="10"/>
          </p:nvPr>
        </p:nvSpPr>
        <p:spPr/>
        <p:txBody>
          <a:bodyPr/>
          <a:lstStyle/>
          <a:p>
            <a:r>
              <a:rPr lang="ru-RU" smtClean="0"/>
              <a:t>20.04.211019</a:t>
            </a:r>
            <a:endParaRPr lang="ru-RU" dirty="0"/>
          </a:p>
        </p:txBody>
      </p:sp>
      <p:sp>
        <p:nvSpPr>
          <p:cNvPr id="5" name="Номер слайда 4"/>
          <p:cNvSpPr>
            <a:spLocks noGrp="1"/>
          </p:cNvSpPr>
          <p:nvPr>
            <p:ph type="sldNum" sz="quarter" idx="12"/>
          </p:nvPr>
        </p:nvSpPr>
        <p:spPr/>
        <p:txBody>
          <a:bodyPr/>
          <a:lstStyle/>
          <a:p>
            <a:fld id="{8E9F0703-53D6-4E52-9BF2-0FD941F4ADDB}" type="slidenum">
              <a:rPr lang="ru-RU" smtClean="0"/>
              <a:pPr/>
              <a:t>5</a:t>
            </a:fld>
            <a:endParaRPr lang="ru-RU" dirty="0"/>
          </a:p>
        </p:txBody>
      </p:sp>
    </p:spTree>
    <p:extLst>
      <p:ext uri="{BB962C8B-B14F-4D97-AF65-F5344CB8AC3E}">
        <p14:creationId xmlns:p14="http://schemas.microsoft.com/office/powerpoint/2010/main" val="3887374339"/>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Задачи</a:t>
            </a:r>
            <a:endParaRPr lang="ru-RU" dirty="0"/>
          </a:p>
        </p:txBody>
      </p:sp>
      <p:sp>
        <p:nvSpPr>
          <p:cNvPr id="3" name="Объект 2"/>
          <p:cNvSpPr>
            <a:spLocks noGrp="1"/>
          </p:cNvSpPr>
          <p:nvPr>
            <p:ph idx="1"/>
          </p:nvPr>
        </p:nvSpPr>
        <p:spPr/>
        <p:txBody>
          <a:bodyPr/>
          <a:lstStyle/>
          <a:p>
            <a:r>
              <a:rPr lang="ru-RU" dirty="0" smtClean="0"/>
              <a:t>Анализ предметной области и существующих подходов</a:t>
            </a:r>
          </a:p>
          <a:p>
            <a:r>
              <a:rPr lang="ru-RU" dirty="0" smtClean="0"/>
              <a:t>Проектирование системы</a:t>
            </a:r>
          </a:p>
          <a:p>
            <a:r>
              <a:rPr lang="ru-RU" dirty="0" smtClean="0"/>
              <a:t>Реализация системы</a:t>
            </a:r>
          </a:p>
          <a:p>
            <a:r>
              <a:rPr lang="ru-RU" dirty="0" smtClean="0"/>
              <a:t>Экспериментальное исследование, анализ результатов работы</a:t>
            </a:r>
          </a:p>
        </p:txBody>
      </p:sp>
      <p:sp>
        <p:nvSpPr>
          <p:cNvPr id="4" name="Дата 3"/>
          <p:cNvSpPr>
            <a:spLocks noGrp="1"/>
          </p:cNvSpPr>
          <p:nvPr>
            <p:ph type="dt" sz="half" idx="10"/>
          </p:nvPr>
        </p:nvSpPr>
        <p:spPr/>
        <p:txBody>
          <a:bodyPr/>
          <a:lstStyle/>
          <a:p>
            <a:r>
              <a:rPr lang="ru-RU" smtClean="0"/>
              <a:t>20.04.211019</a:t>
            </a:r>
            <a:endParaRPr lang="ru-RU" dirty="0"/>
          </a:p>
        </p:txBody>
      </p:sp>
      <p:sp>
        <p:nvSpPr>
          <p:cNvPr id="5" name="Номер слайда 4"/>
          <p:cNvSpPr>
            <a:spLocks noGrp="1"/>
          </p:cNvSpPr>
          <p:nvPr>
            <p:ph type="sldNum" sz="quarter" idx="12"/>
          </p:nvPr>
        </p:nvSpPr>
        <p:spPr/>
        <p:txBody>
          <a:bodyPr/>
          <a:lstStyle/>
          <a:p>
            <a:fld id="{8E9F0703-53D6-4E52-9BF2-0FD941F4ADDB}" type="slidenum">
              <a:rPr lang="ru-RU" smtClean="0"/>
              <a:pPr/>
              <a:t>6</a:t>
            </a:fld>
            <a:endParaRPr lang="ru-RU" dirty="0"/>
          </a:p>
        </p:txBody>
      </p:sp>
    </p:spTree>
    <p:extLst>
      <p:ext uri="{BB962C8B-B14F-4D97-AF65-F5344CB8AC3E}">
        <p14:creationId xmlns:p14="http://schemas.microsoft.com/office/powerpoint/2010/main" val="2588455720"/>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ru-RU" dirty="0" smtClean="0"/>
              <a:t>1. Обзор предметной области</a:t>
            </a:r>
            <a:endParaRPr lang="ru-RU" dirty="0"/>
          </a:p>
        </p:txBody>
      </p:sp>
      <p:sp>
        <p:nvSpPr>
          <p:cNvPr id="7" name="Текст 6"/>
          <p:cNvSpPr>
            <a:spLocks noGrp="1"/>
          </p:cNvSpPr>
          <p:nvPr>
            <p:ph type="body" idx="1"/>
          </p:nvPr>
        </p:nvSpPr>
        <p:spPr/>
        <p:txBody>
          <a:bodyPr/>
          <a:lstStyle/>
          <a:p>
            <a:endParaRPr lang="ru-RU"/>
          </a:p>
        </p:txBody>
      </p:sp>
      <p:sp>
        <p:nvSpPr>
          <p:cNvPr id="4" name="Дата 3"/>
          <p:cNvSpPr>
            <a:spLocks noGrp="1"/>
          </p:cNvSpPr>
          <p:nvPr>
            <p:ph type="dt" sz="half" idx="10"/>
          </p:nvPr>
        </p:nvSpPr>
        <p:spPr/>
        <p:txBody>
          <a:bodyPr/>
          <a:lstStyle/>
          <a:p>
            <a:r>
              <a:rPr lang="ru-RU" smtClean="0"/>
              <a:t>20.04.211019</a:t>
            </a:r>
            <a:endParaRPr lang="ru-RU" dirty="0"/>
          </a:p>
        </p:txBody>
      </p:sp>
      <p:sp>
        <p:nvSpPr>
          <p:cNvPr id="5" name="Номер слайда 4"/>
          <p:cNvSpPr>
            <a:spLocks noGrp="1"/>
          </p:cNvSpPr>
          <p:nvPr>
            <p:ph type="sldNum" sz="quarter" idx="12"/>
          </p:nvPr>
        </p:nvSpPr>
        <p:spPr/>
        <p:txBody>
          <a:bodyPr/>
          <a:lstStyle/>
          <a:p>
            <a:fld id="{8E9F0703-53D6-4E52-9BF2-0FD941F4ADDB}" type="slidenum">
              <a:rPr lang="ru-RU" smtClean="0"/>
              <a:pPr/>
              <a:t>7</a:t>
            </a:fld>
            <a:endParaRPr lang="ru-RU" dirty="0"/>
          </a:p>
        </p:txBody>
      </p:sp>
    </p:spTree>
    <p:extLst>
      <p:ext uri="{BB962C8B-B14F-4D97-AF65-F5344CB8AC3E}">
        <p14:creationId xmlns:p14="http://schemas.microsoft.com/office/powerpoint/2010/main" val="3666856450"/>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p:txBody>
          <a:bodyPr/>
          <a:lstStyle/>
          <a:p>
            <a:r>
              <a:rPr lang="en-US" dirty="0" smtClean="0"/>
              <a:t>DARPA Urban Challenge (2007)</a:t>
            </a:r>
            <a:endParaRPr lang="ru-RU" dirty="0"/>
          </a:p>
        </p:txBody>
      </p:sp>
      <p:sp>
        <p:nvSpPr>
          <p:cNvPr id="4" name="Дата 3"/>
          <p:cNvSpPr>
            <a:spLocks noGrp="1"/>
          </p:cNvSpPr>
          <p:nvPr>
            <p:ph type="dt" sz="half" idx="10"/>
          </p:nvPr>
        </p:nvSpPr>
        <p:spPr/>
        <p:txBody>
          <a:bodyPr/>
          <a:lstStyle/>
          <a:p>
            <a:r>
              <a:rPr lang="ru-RU" smtClean="0"/>
              <a:t>20.04.211019</a:t>
            </a:r>
            <a:endParaRPr lang="ru-RU" dirty="0"/>
          </a:p>
        </p:txBody>
      </p:sp>
      <p:sp>
        <p:nvSpPr>
          <p:cNvPr id="5" name="Номер слайда 4"/>
          <p:cNvSpPr>
            <a:spLocks noGrp="1"/>
          </p:cNvSpPr>
          <p:nvPr>
            <p:ph type="sldNum" sz="quarter" idx="12"/>
          </p:nvPr>
        </p:nvSpPr>
        <p:spPr/>
        <p:txBody>
          <a:bodyPr/>
          <a:lstStyle/>
          <a:p>
            <a:fld id="{8E9F0703-53D6-4E52-9BF2-0FD941F4ADDB}" type="slidenum">
              <a:rPr lang="ru-RU" smtClean="0"/>
              <a:pPr/>
              <a:t>8</a:t>
            </a:fld>
            <a:endParaRPr lang="ru-RU" dirty="0"/>
          </a:p>
        </p:txBody>
      </p:sp>
      <p:pic>
        <p:nvPicPr>
          <p:cNvPr id="1026" name="Picture 2" descr="ÐÐ°ÑÑÐ¸Ð½ÐºÐ¸ Ð¿Ð¾ Ð·Ð°Ð¿ÑÐ¾ÑÑ darpa urban challen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6672" y="899160"/>
            <a:ext cx="3810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ÐÐ°ÑÑÐ¸Ð½ÐºÐ¸ Ð¿Ð¾ Ð·Ð°Ð¿ÑÐ¾ÑÑ darpa urban challenge boss"/>
          <p:cNvPicPr>
            <a:picLocks noChangeAspect="1" noChangeArrowheads="1"/>
          </p:cNvPicPr>
          <p:nvPr/>
        </p:nvPicPr>
        <p:blipFill rotWithShape="1">
          <a:blip r:embed="rId4">
            <a:extLst>
              <a:ext uri="{28A0092B-C50C-407E-A947-70E740481C1C}">
                <a14:useLocalDpi xmlns:a14="http://schemas.microsoft.com/office/drawing/2010/main" val="0"/>
              </a:ext>
            </a:extLst>
          </a:blip>
          <a:srcRect b="6583"/>
          <a:stretch/>
        </p:blipFill>
        <p:spPr bwMode="auto">
          <a:xfrm>
            <a:off x="1939413" y="899160"/>
            <a:ext cx="3815707" cy="23812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056672" y="3280410"/>
            <a:ext cx="3810000" cy="369332"/>
          </a:xfrm>
          <a:prstGeom prst="rect">
            <a:avLst/>
          </a:prstGeom>
          <a:noFill/>
        </p:spPr>
        <p:txBody>
          <a:bodyPr wrap="square" rtlCol="0">
            <a:spAutoFit/>
          </a:bodyPr>
          <a:lstStyle/>
          <a:p>
            <a:pPr algn="ctr"/>
            <a:r>
              <a:rPr lang="en-US" dirty="0" smtClean="0"/>
              <a:t>Junior (</a:t>
            </a:r>
            <a:r>
              <a:rPr lang="ru-RU" dirty="0" err="1" smtClean="0"/>
              <a:t>Стэнфордский</a:t>
            </a:r>
            <a:r>
              <a:rPr lang="ru-RU" dirty="0" smtClean="0"/>
              <a:t> университет)</a:t>
            </a:r>
            <a:endParaRPr lang="ru-RU" dirty="0"/>
          </a:p>
        </p:txBody>
      </p:sp>
      <p:sp>
        <p:nvSpPr>
          <p:cNvPr id="13" name="TextBox 12"/>
          <p:cNvSpPr txBox="1"/>
          <p:nvPr/>
        </p:nvSpPr>
        <p:spPr>
          <a:xfrm>
            <a:off x="1939413" y="3280410"/>
            <a:ext cx="3810000" cy="369332"/>
          </a:xfrm>
          <a:prstGeom prst="rect">
            <a:avLst/>
          </a:prstGeom>
          <a:noFill/>
        </p:spPr>
        <p:txBody>
          <a:bodyPr wrap="square" rtlCol="0">
            <a:spAutoFit/>
          </a:bodyPr>
          <a:lstStyle/>
          <a:p>
            <a:pPr algn="ctr"/>
            <a:r>
              <a:rPr lang="en-US" dirty="0" smtClean="0"/>
              <a:t>BOSS (</a:t>
            </a:r>
            <a:r>
              <a:rPr lang="ru-RU" dirty="0" err="1" smtClean="0"/>
              <a:t>Каргнеги-Меллон</a:t>
            </a:r>
            <a:r>
              <a:rPr lang="ru-RU" dirty="0" smtClean="0"/>
              <a:t>, </a:t>
            </a:r>
            <a:r>
              <a:rPr lang="en-US" dirty="0" smtClean="0"/>
              <a:t>GM, CAT, …</a:t>
            </a:r>
            <a:r>
              <a:rPr lang="ru-RU" dirty="0" smtClean="0"/>
              <a:t>)</a:t>
            </a:r>
            <a:endParaRPr lang="ru-RU" dirty="0"/>
          </a:p>
        </p:txBody>
      </p:sp>
      <p:pic>
        <p:nvPicPr>
          <p:cNvPr id="1030" name="Picture 6" descr="ÐÐ°ÑÑÐ¸Ð½ÐºÐ¸ Ð¿Ð¾ Ð·Ð°Ð¿ÑÐ¾ÑÑ darpa urban challenge mit"/>
          <p:cNvPicPr>
            <a:picLocks noChangeAspect="1" noChangeArrowheads="1"/>
          </p:cNvPicPr>
          <p:nvPr/>
        </p:nvPicPr>
        <p:blipFill rotWithShape="1">
          <a:blip r:embed="rId5">
            <a:extLst>
              <a:ext uri="{28A0092B-C50C-407E-A947-70E740481C1C}">
                <a14:useLocalDpi xmlns:a14="http://schemas.microsoft.com/office/drawing/2010/main" val="0"/>
              </a:ext>
            </a:extLst>
          </a:blip>
          <a:srcRect t="5901" b="9180"/>
          <a:stretch/>
        </p:blipFill>
        <p:spPr bwMode="auto">
          <a:xfrm>
            <a:off x="1942267" y="3649435"/>
            <a:ext cx="3810000" cy="238186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942267" y="6030992"/>
            <a:ext cx="3810000" cy="369332"/>
          </a:xfrm>
          <a:prstGeom prst="rect">
            <a:avLst/>
          </a:prstGeom>
          <a:noFill/>
        </p:spPr>
        <p:txBody>
          <a:bodyPr wrap="square" rtlCol="0">
            <a:spAutoFit/>
          </a:bodyPr>
          <a:lstStyle/>
          <a:p>
            <a:pPr algn="ctr"/>
            <a:r>
              <a:rPr lang="en-US" dirty="0" err="1" smtClean="0"/>
              <a:t>Talos</a:t>
            </a:r>
            <a:r>
              <a:rPr lang="en-US" dirty="0" smtClean="0"/>
              <a:t> (MIT</a:t>
            </a:r>
            <a:r>
              <a:rPr lang="ru-RU" dirty="0" smtClean="0"/>
              <a:t>)</a:t>
            </a:r>
            <a:endParaRPr lang="ru-RU" dirty="0"/>
          </a:p>
        </p:txBody>
      </p:sp>
      <p:pic>
        <p:nvPicPr>
          <p:cNvPr id="1032" name="Picture 8" descr="ÐÐ°ÑÑÐ¸Ð½ÐºÐ¸ Ð¿Ð¾ Ð·Ð°Ð¿ÑÐ¾ÑÑ darpa urban challenge Annieway"/>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b="11294"/>
          <a:stretch/>
        </p:blipFill>
        <p:spPr bwMode="auto">
          <a:xfrm>
            <a:off x="6059526" y="3649435"/>
            <a:ext cx="3815707" cy="239655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6056672" y="6045680"/>
            <a:ext cx="3810000" cy="646331"/>
          </a:xfrm>
          <a:prstGeom prst="rect">
            <a:avLst/>
          </a:prstGeom>
          <a:noFill/>
        </p:spPr>
        <p:txBody>
          <a:bodyPr wrap="square" rtlCol="0">
            <a:spAutoFit/>
          </a:bodyPr>
          <a:lstStyle/>
          <a:p>
            <a:pPr algn="ctr"/>
            <a:r>
              <a:rPr lang="en-US" dirty="0" err="1" smtClean="0"/>
              <a:t>AnnieWAY</a:t>
            </a:r>
            <a:r>
              <a:rPr lang="en-US" dirty="0" smtClean="0"/>
              <a:t>(</a:t>
            </a:r>
            <a:r>
              <a:rPr lang="ru-RU" dirty="0" smtClean="0"/>
              <a:t>технологический </a:t>
            </a:r>
            <a:r>
              <a:rPr lang="ru-RU" dirty="0" err="1" smtClean="0"/>
              <a:t>универсистет</a:t>
            </a:r>
            <a:r>
              <a:rPr lang="ru-RU" dirty="0" smtClean="0"/>
              <a:t> Карлсруэ)</a:t>
            </a:r>
            <a:endParaRPr lang="ru-RU" dirty="0"/>
          </a:p>
        </p:txBody>
      </p:sp>
    </p:spTree>
    <p:extLst>
      <p:ext uri="{BB962C8B-B14F-4D97-AF65-F5344CB8AC3E}">
        <p14:creationId xmlns:p14="http://schemas.microsoft.com/office/powerpoint/2010/main" val="1949958700"/>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Основное аппаратное обеспечение</a:t>
            </a:r>
            <a:endParaRPr lang="ru-RU" dirty="0"/>
          </a:p>
        </p:txBody>
      </p:sp>
      <p:sp>
        <p:nvSpPr>
          <p:cNvPr id="3" name="Объект 2"/>
          <p:cNvSpPr>
            <a:spLocks noGrp="1"/>
          </p:cNvSpPr>
          <p:nvPr>
            <p:ph idx="1"/>
          </p:nvPr>
        </p:nvSpPr>
        <p:spPr/>
        <p:txBody>
          <a:bodyPr/>
          <a:lstStyle/>
          <a:p>
            <a:endParaRPr lang="ru-RU"/>
          </a:p>
        </p:txBody>
      </p:sp>
      <p:sp>
        <p:nvSpPr>
          <p:cNvPr id="4" name="Дата 3"/>
          <p:cNvSpPr>
            <a:spLocks noGrp="1"/>
          </p:cNvSpPr>
          <p:nvPr>
            <p:ph type="dt" sz="half" idx="10"/>
          </p:nvPr>
        </p:nvSpPr>
        <p:spPr/>
        <p:txBody>
          <a:bodyPr/>
          <a:lstStyle/>
          <a:p>
            <a:r>
              <a:rPr lang="ru-RU" smtClean="0"/>
              <a:t>20.04.211019</a:t>
            </a:r>
            <a:endParaRPr lang="ru-RU" dirty="0"/>
          </a:p>
        </p:txBody>
      </p:sp>
      <p:sp>
        <p:nvSpPr>
          <p:cNvPr id="5" name="Номер слайда 4"/>
          <p:cNvSpPr>
            <a:spLocks noGrp="1"/>
          </p:cNvSpPr>
          <p:nvPr>
            <p:ph type="sldNum" sz="quarter" idx="12"/>
          </p:nvPr>
        </p:nvSpPr>
        <p:spPr/>
        <p:txBody>
          <a:bodyPr/>
          <a:lstStyle/>
          <a:p>
            <a:fld id="{8E9F0703-53D6-4E52-9BF2-0FD941F4ADDB}" type="slidenum">
              <a:rPr lang="ru-RU" smtClean="0"/>
              <a:pPr/>
              <a:t>9</a:t>
            </a:fld>
            <a:endParaRPr lang="ru-RU" dirty="0"/>
          </a:p>
        </p:txBody>
      </p:sp>
    </p:spTree>
    <p:extLst>
      <p:ext uri="{BB962C8B-B14F-4D97-AF65-F5344CB8AC3E}">
        <p14:creationId xmlns:p14="http://schemas.microsoft.com/office/powerpoint/2010/main" val="229093315"/>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1744</TotalTime>
  <Words>3659</Words>
  <Application>Microsoft Office PowerPoint</Application>
  <PresentationFormat>Широкоэкранный</PresentationFormat>
  <Paragraphs>450</Paragraphs>
  <Slides>41</Slides>
  <Notes>37</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41</vt:i4>
      </vt:variant>
    </vt:vector>
  </HeadingPairs>
  <TitlesOfParts>
    <vt:vector size="46" baseType="lpstr">
      <vt:lpstr>Arial</vt:lpstr>
      <vt:lpstr>Calibri</vt:lpstr>
      <vt:lpstr>Calibri Light</vt:lpstr>
      <vt:lpstr>Cambria Math</vt:lpstr>
      <vt:lpstr>Тема Office</vt:lpstr>
      <vt:lpstr>Следует уточнить точную формулировку темы</vt:lpstr>
      <vt:lpstr>Постановка задачи</vt:lpstr>
      <vt:lpstr>Актуальность</vt:lpstr>
      <vt:lpstr>Новизна</vt:lpstr>
      <vt:lpstr>Цель</vt:lpstr>
      <vt:lpstr>Задачи</vt:lpstr>
      <vt:lpstr>1. Обзор предметной области</vt:lpstr>
      <vt:lpstr>DARPA Urban Challenge (2007)</vt:lpstr>
      <vt:lpstr>Основное аппаратное обеспечение</vt:lpstr>
      <vt:lpstr>Общая структура системы управления</vt:lpstr>
      <vt:lpstr>Общая структура системы управления</vt:lpstr>
      <vt:lpstr>Общая структура системы управления</vt:lpstr>
      <vt:lpstr>Общая структура системы управления</vt:lpstr>
      <vt:lpstr>Общая структура системы управления</vt:lpstr>
      <vt:lpstr>Общая структура системы управления</vt:lpstr>
      <vt:lpstr>Общая структура системы управления</vt:lpstr>
      <vt:lpstr>Планирование траектории</vt:lpstr>
      <vt:lpstr>Планирование траектории</vt:lpstr>
      <vt:lpstr>Планирование траектории</vt:lpstr>
      <vt:lpstr>Планирование траектории</vt:lpstr>
      <vt:lpstr>Планирование траектории</vt:lpstr>
      <vt:lpstr>Планирование траектории</vt:lpstr>
      <vt:lpstr>2. Проектирование системы управления</vt:lpstr>
      <vt:lpstr>Выбор метода построения траектории</vt:lpstr>
      <vt:lpstr>Frenet Frame (перевести!)</vt:lpstr>
      <vt:lpstr>Функция стоимости</vt:lpstr>
      <vt:lpstr>Полиномы пятого порядка</vt:lpstr>
      <vt:lpstr>Поперечное движение</vt:lpstr>
      <vt:lpstr>Продольное движение</vt:lpstr>
      <vt:lpstr>Оптимизация</vt:lpstr>
      <vt:lpstr>Регулятор с обратной связью</vt:lpstr>
      <vt:lpstr>Регулятор с обратной связью</vt:lpstr>
      <vt:lpstr>3. Реализация системы управления</vt:lpstr>
      <vt:lpstr>Экспериментальная платформа</vt:lpstr>
      <vt:lpstr>ROS</vt:lpstr>
      <vt:lpstr>Структура программы управления</vt:lpstr>
      <vt:lpstr>Map server</vt:lpstr>
      <vt:lpstr>4. Результаты</vt:lpstr>
      <vt:lpstr>Планирование траектории</vt:lpstr>
      <vt:lpstr>Следование по траектории</vt:lpstr>
      <vt:lpstr>Спасибо за внимание!</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Garrus</dc:creator>
  <cp:lastModifiedBy>Garrus</cp:lastModifiedBy>
  <cp:revision>255</cp:revision>
  <dcterms:created xsi:type="dcterms:W3CDTF">2019-04-20T11:41:25Z</dcterms:created>
  <dcterms:modified xsi:type="dcterms:W3CDTF">2019-04-25T21:16:27Z</dcterms:modified>
</cp:coreProperties>
</file>