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50"/>
  </p:notesMasterIdLst>
  <p:handoutMasterIdLst>
    <p:handoutMasterId r:id="rId51"/>
  </p:handoutMasterIdLst>
  <p:sldIdLst>
    <p:sldId id="257" r:id="rId5"/>
    <p:sldId id="260" r:id="rId6"/>
    <p:sldId id="286" r:id="rId7"/>
    <p:sldId id="287" r:id="rId8"/>
    <p:sldId id="263" r:id="rId9"/>
    <p:sldId id="264" r:id="rId10"/>
    <p:sldId id="289" r:id="rId11"/>
    <p:sldId id="261" r:id="rId12"/>
    <p:sldId id="290" r:id="rId13"/>
    <p:sldId id="265" r:id="rId14"/>
    <p:sldId id="293" r:id="rId15"/>
    <p:sldId id="268" r:id="rId16"/>
    <p:sldId id="297" r:id="rId17"/>
    <p:sldId id="267" r:id="rId18"/>
    <p:sldId id="270" r:id="rId19"/>
    <p:sldId id="294" r:id="rId20"/>
    <p:sldId id="262" r:id="rId21"/>
    <p:sldId id="278" r:id="rId22"/>
    <p:sldId id="279" r:id="rId23"/>
    <p:sldId id="280" r:id="rId24"/>
    <p:sldId id="283" r:id="rId25"/>
    <p:sldId id="301" r:id="rId26"/>
    <p:sldId id="302" r:id="rId27"/>
    <p:sldId id="299" r:id="rId28"/>
    <p:sldId id="303" r:id="rId29"/>
    <p:sldId id="292" r:id="rId30"/>
    <p:sldId id="304" r:id="rId31"/>
    <p:sldId id="272" r:id="rId32"/>
    <p:sldId id="295" r:id="rId33"/>
    <p:sldId id="296" r:id="rId34"/>
    <p:sldId id="271" r:id="rId35"/>
    <p:sldId id="305" r:id="rId36"/>
    <p:sldId id="276" r:id="rId37"/>
    <p:sldId id="307" r:id="rId38"/>
    <p:sldId id="306" r:id="rId39"/>
    <p:sldId id="274" r:id="rId40"/>
    <p:sldId id="275" r:id="rId41"/>
    <p:sldId id="277" r:id="rId42"/>
    <p:sldId id="281" r:id="rId43"/>
    <p:sldId id="282" r:id="rId44"/>
    <p:sldId id="285" r:id="rId45"/>
    <p:sldId id="288" r:id="rId46"/>
    <p:sldId id="258" r:id="rId47"/>
    <p:sldId id="259" r:id="rId48"/>
    <p:sldId id="25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khailo Roman" initials="MR" lastIdx="1" clrIdx="0">
    <p:extLst>
      <p:ext uri="{19B8F6BF-5375-455C-9EA6-DF929625EA0E}">
        <p15:presenceInfo xmlns:p15="http://schemas.microsoft.com/office/powerpoint/2012/main" userId="S::mykhailo.roman@justanswer.com::41ea34e3-02bb-4eb6-b634-73c6f9d25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4E8"/>
    <a:srgbClr val="333333"/>
    <a:srgbClr val="38B2F9"/>
    <a:srgbClr val="000000"/>
    <a:srgbClr val="EBEBEB"/>
    <a:srgbClr val="FFFFFF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  <a:r>
              <a:rPr lang="en-US" dirty="0" err="1"/>
              <a:t>LocalVarDeclarations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expression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should be meaningful !!!</a:t>
            </a:r>
          </a:p>
          <a:p>
            <a:r>
              <a:rPr lang="en-US" dirty="0"/>
              <a:t>Compiler will show errors if there are problems with naming.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5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scope variables for static.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7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values 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EXAMPLES!!! </a:t>
            </a:r>
            <a:r>
              <a:rPr lang="en-US" dirty="0" err="1"/>
              <a:t>DeclareImplicitVars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StringBuilder for multiple concatenations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9CE8B-BEBD-0A45-AE03-3D1072DBCC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25ED3-DBB6-4E2D-AB48-E228B8CEF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EDA9BBC-A8DC-4982-AA57-806BA3CF7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C#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C# core programming constructs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 Studio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6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F19CB-3765-45DE-BCCF-CB2B4B45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0492F2A-F344-45F0-A5B5-1E447168A5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Is an identifier that denotes a storage location used to store data value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take different values at different times during program execution</a:t>
            </a:r>
          </a:p>
          <a:p>
            <a:r>
              <a:rPr lang="en-US" dirty="0"/>
              <a:t>Must be assigned a value before using it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1B24F-148D-4243-95FE-60054385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97" y="2617423"/>
            <a:ext cx="4819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4671-44D9-4955-93FC-6602B45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946A-2B1E-42E8-B1D6-71D7D981535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Variable names must be unique.</a:t>
            </a:r>
          </a:p>
          <a:p>
            <a:r>
              <a:rPr lang="en-US" dirty="0"/>
              <a:t>Variable names can contain letters, digits, and the underscore _ only.</a:t>
            </a:r>
          </a:p>
          <a:p>
            <a:r>
              <a:rPr lang="en-US" dirty="0"/>
              <a:t>Variable names must start with a letter or underscore.</a:t>
            </a:r>
          </a:p>
          <a:p>
            <a:r>
              <a:rPr lang="en-US" dirty="0"/>
              <a:t>Variable names are case-sensitive, </a:t>
            </a:r>
            <a:r>
              <a:rPr lang="en-US" b="1" dirty="0"/>
              <a:t>num</a:t>
            </a:r>
            <a:r>
              <a:rPr lang="en-US" dirty="0"/>
              <a:t> and </a:t>
            </a:r>
            <a:r>
              <a:rPr lang="en-US" b="1" dirty="0"/>
              <a:t>Num</a:t>
            </a:r>
            <a:r>
              <a:rPr lang="en-US" dirty="0"/>
              <a:t> are considered different names.</a:t>
            </a:r>
          </a:p>
          <a:p>
            <a:r>
              <a:rPr lang="en-US" dirty="0"/>
              <a:t>Variable names cannot contain reserved keywords. Must prefix @ before keyword if want reserve keywords as identifiers.</a:t>
            </a:r>
          </a:p>
        </p:txBody>
      </p:sp>
    </p:spTree>
    <p:extLst>
      <p:ext uri="{BB962C8B-B14F-4D97-AF65-F5344CB8AC3E}">
        <p14:creationId xmlns:p14="http://schemas.microsoft.com/office/powerpoint/2010/main" val="227391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22C1E-282D-4069-A936-1D90C44D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BDAA0C-7652-4443-A7B1-38060154B1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It is region of code within which the variable can be accessed</a:t>
            </a:r>
          </a:p>
          <a:p>
            <a:r>
              <a:rPr lang="en-US" dirty="0"/>
              <a:t>Variable's scope is always the full extent of the code block it is declared within.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Short introduction to Variable Scope in C# - Follow the white rabbit Follow  the white rabbit">
            <a:extLst>
              <a:ext uri="{FF2B5EF4-FFF2-40B4-BE49-F238E27FC236}">
                <a16:creationId xmlns:a16="http://schemas.microsoft.com/office/drawing/2014/main" id="{53718AAF-153C-4A24-B75A-432F802E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85" y="3292422"/>
            <a:ext cx="3935345" cy="244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hort introduction to Variable Scope in C# - Follow the white rabbit Follow  the white rabbit">
            <a:extLst>
              <a:ext uri="{FF2B5EF4-FFF2-40B4-BE49-F238E27FC236}">
                <a16:creationId xmlns:a16="http://schemas.microsoft.com/office/drawing/2014/main" id="{753984D7-362F-400C-BF00-48FA2ACC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4" y="2762655"/>
            <a:ext cx="3110924" cy="34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4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FB0-52C4-4752-965E-3A827BA2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7E6AA7-7A89-46AE-9E34-5A7E0551618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FF26E1-39C7-4475-A96E-2B32D61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75" y="2104780"/>
            <a:ext cx="3924524" cy="38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D38F8-E23B-4374-A8BD-9D8791EF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61E7978-8122-400B-961F-4E29A5D1F9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C# is a strongly-typed language</a:t>
            </a:r>
          </a:p>
          <a:p>
            <a:r>
              <a:rPr lang="en-US" dirty="0"/>
              <a:t>Every variable in C# is associated with a data type</a:t>
            </a:r>
          </a:p>
          <a:p>
            <a:r>
              <a:rPr lang="en-US" dirty="0"/>
              <a:t>Specifies the size and type of values that can be stored</a:t>
            </a:r>
          </a:p>
          <a:p>
            <a:r>
              <a:rPr lang="en-US" dirty="0"/>
              <a:t>Types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	Value types(int, float, bool, enum, struct)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	Reference types(class, interface, delegate, array)</a:t>
            </a:r>
          </a:p>
        </p:txBody>
      </p:sp>
    </p:spTree>
    <p:extLst>
      <p:ext uri="{BB962C8B-B14F-4D97-AF65-F5344CB8AC3E}">
        <p14:creationId xmlns:p14="http://schemas.microsoft.com/office/powerpoint/2010/main" val="359812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8640A-4702-4A47-A482-68225F7F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C# data types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F7D8439-3BA7-43D5-9056-5E66F1AE2A4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07464" y="1628775"/>
            <a:ext cx="8575484" cy="4321175"/>
          </a:xfrm>
        </p:spPr>
      </p:pic>
    </p:spTree>
    <p:extLst>
      <p:ext uri="{BB962C8B-B14F-4D97-AF65-F5344CB8AC3E}">
        <p14:creationId xmlns:p14="http://schemas.microsoft.com/office/powerpoint/2010/main" val="336657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81F-109E-4484-83E1-4D557E24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32638-B9A4-4C10-9FB9-1150C3BDD03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95325" y="1628775"/>
            <a:ext cx="6135825" cy="4321175"/>
          </a:xfrm>
        </p:spPr>
      </p:pic>
    </p:spTree>
    <p:extLst>
      <p:ext uri="{BB962C8B-B14F-4D97-AF65-F5344CB8AC3E}">
        <p14:creationId xmlns:p14="http://schemas.microsoft.com/office/powerpoint/2010/main" val="8695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27799-580A-457D-B5C2-FE01FD1C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Implicitly-typed variable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6D0D40E-7AC7-4DD6-A55B-4D50A67724C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D94E8"/>
                </a:solidFill>
              </a:rPr>
              <a:t>var</a:t>
            </a:r>
            <a:r>
              <a:rPr lang="en-US" dirty="0"/>
              <a:t> keyword is used to declare method level variables without specifying a data type explicitly</a:t>
            </a:r>
          </a:p>
          <a:p>
            <a:endParaRPr lang="en-US" dirty="0"/>
          </a:p>
          <a:p>
            <a:r>
              <a:rPr lang="en-US" dirty="0"/>
              <a:t>must be initialized at the time of declaration</a:t>
            </a:r>
          </a:p>
          <a:p>
            <a:r>
              <a:rPr lang="en-US" dirty="0"/>
              <a:t>cannot be assigned by </a:t>
            </a:r>
            <a:r>
              <a:rPr lang="en-US" dirty="0">
                <a:solidFill>
                  <a:srgbClr val="0D94E8"/>
                </a:solidFill>
              </a:rPr>
              <a:t>null</a:t>
            </a:r>
          </a:p>
          <a:p>
            <a:r>
              <a:rPr lang="en-US" dirty="0"/>
              <a:t>can be used to declare any built-in data type or a user-defined type or an anonymous type variable</a:t>
            </a:r>
          </a:p>
          <a:p>
            <a:r>
              <a:rPr lang="en-US" dirty="0"/>
              <a:t>cannot be used for function parameters.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80E2F-EE0A-477A-904E-016F248B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7" y="2694516"/>
            <a:ext cx="3657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3483-8A61-45CA-9AE7-EA358B42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EC3D-E671-40C0-AD38-A61895C9ED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 anonymous type is a type (class) without any name</a:t>
            </a:r>
          </a:p>
          <a:p>
            <a:r>
              <a:rPr lang="en-US" dirty="0"/>
              <a:t>Properties of anonymous types are read-only and cannot be initialized with a </a:t>
            </a:r>
            <a:r>
              <a:rPr lang="en-US" dirty="0">
                <a:solidFill>
                  <a:srgbClr val="0D94E8"/>
                </a:solidFill>
              </a:rPr>
              <a:t>null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02B6D-6989-428A-A2B4-99B98A96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6" y="3556000"/>
            <a:ext cx="4829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054A-220F-4761-AADB-C6D0CAB6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ED2E-DD3E-4598-B3DC-F91F638EAF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D94E8"/>
                </a:solidFill>
              </a:rPr>
              <a:t>enum</a:t>
            </a:r>
            <a:r>
              <a:rPr lang="en-US" dirty="0"/>
              <a:t> (or enumeration type) is used to assign constant names to a group of numeric integer values.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EF0A4-887E-4CE1-A44F-D7F5DC9A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53" y="2637367"/>
            <a:ext cx="225742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05188-088B-449C-B027-B6DEDADE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75" y="2746904"/>
            <a:ext cx="2533650" cy="1685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3194F-1E49-4604-A6BA-2665CAD85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422" y="2727854"/>
            <a:ext cx="2181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F8F21-FA03-45B3-8961-734184C3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C# Program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FC3983B-7A69-4E10-A283-DE21C197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9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3576-6BB2-4507-A1E6-D5B1DD4D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9742-F5D9-4BCD-B235-2863180A4D2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the value of </a:t>
            </a:r>
            <a:r>
              <a:rPr lang="en-US" b="1" dirty="0"/>
              <a:t>Season.Summer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value of </a:t>
            </a:r>
            <a:r>
              <a:rPr lang="en-US" b="1" dirty="0"/>
              <a:t>Day.Sunday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A26D1-7BF9-4F19-ACBB-E195425F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30" y="2184938"/>
            <a:ext cx="2754785" cy="1171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1363DA-0891-4EF0-9091-63684976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30" y="4325615"/>
            <a:ext cx="2754785" cy="13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054A-220F-4761-AADB-C6D0CAB6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ED2E-DD3E-4598-B3DC-F91F638EAF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series of characters that is used to represent 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includes escaping character \ (backslash) before special characters to include in a string (\`, \”, \n, \t, \t)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is immutable in C#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2AA3C-4049-485E-A58A-DEBAF400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20" y="2271712"/>
            <a:ext cx="34004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1FEA9-FE56-4B0B-A6F9-F9FA6ECD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32" y="2271712"/>
            <a:ext cx="275272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6B653-65F8-4B55-89C6-6015C4FC6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20" y="4362450"/>
            <a:ext cx="31432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9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92F1-48AF-49D7-8317-9BBCD367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ABFD-71D9-47E3-BF10-970C450BCF1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strings can be concatenated with +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6 includes a special character $ to identify an interpolated string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792C0-0061-4887-BD23-C189E594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66" y="2225145"/>
            <a:ext cx="4953000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BBA1B-3EC2-4DAD-A09C-5D808FC1F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66" y="4868862"/>
            <a:ext cx="4581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ADD-8F9C-42C9-9BFD-51819BCC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901C-54C3-45A2-8BA2-FB9EFF4C20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ToUpper</a:t>
            </a:r>
            <a:r>
              <a:rPr lang="en-US" dirty="0"/>
              <a:t>(), </a:t>
            </a:r>
            <a:r>
              <a:rPr lang="en-US" dirty="0" err="1"/>
              <a:t>ToLower</a:t>
            </a:r>
            <a:r>
              <a:rPr lang="en-US" dirty="0"/>
              <a:t>()</a:t>
            </a:r>
          </a:p>
          <a:p>
            <a:r>
              <a:rPr lang="en-US" dirty="0"/>
              <a:t>Contains()</a:t>
            </a:r>
          </a:p>
          <a:p>
            <a:r>
              <a:rPr lang="en-US" dirty="0" err="1"/>
              <a:t>StartsWith</a:t>
            </a:r>
            <a:r>
              <a:rPr lang="en-US" dirty="0"/>
              <a:t>(), </a:t>
            </a:r>
            <a:r>
              <a:rPr lang="en-US" dirty="0" err="1"/>
              <a:t>EndsWith</a:t>
            </a:r>
            <a:r>
              <a:rPr lang="en-US" dirty="0"/>
              <a:t>()</a:t>
            </a:r>
          </a:p>
          <a:p>
            <a:r>
              <a:rPr lang="en-US" dirty="0"/>
              <a:t>Substring()</a:t>
            </a:r>
          </a:p>
          <a:p>
            <a:r>
              <a:rPr lang="en-US" dirty="0"/>
              <a:t>Replace()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/>
              <a:t>Equals()</a:t>
            </a:r>
          </a:p>
          <a:p>
            <a:r>
              <a:rPr lang="en-US" dirty="0"/>
              <a:t>Split()</a:t>
            </a:r>
          </a:p>
          <a:p>
            <a:r>
              <a:rPr lang="en-US" dirty="0" err="1"/>
              <a:t>string.IsNullOrEmpty</a:t>
            </a:r>
            <a:r>
              <a:rPr lang="en-US" dirty="0"/>
              <a:t>(), </a:t>
            </a:r>
            <a:r>
              <a:rPr lang="en-US" dirty="0" err="1"/>
              <a:t>string.IsNullOrWhiteSpace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9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5278-BA9A-4489-A95F-1A58F2F1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from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4622-3F6C-41B4-9E18-6D0B5E8373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int.Parse</a:t>
            </a:r>
            <a:r>
              <a:rPr lang="en-US" dirty="0"/>
              <a:t>(), </a:t>
            </a:r>
            <a:r>
              <a:rPr lang="en-US" dirty="0" err="1"/>
              <a:t>int.TryParse</a:t>
            </a:r>
            <a:r>
              <a:rPr lang="en-US" dirty="0"/>
              <a:t>()</a:t>
            </a:r>
          </a:p>
          <a:p>
            <a:r>
              <a:rPr lang="en-US" dirty="0" err="1"/>
              <a:t>double.Parse</a:t>
            </a:r>
            <a:r>
              <a:rPr lang="en-US" dirty="0"/>
              <a:t>(), </a:t>
            </a:r>
            <a:r>
              <a:rPr lang="en-US" dirty="0" err="1"/>
              <a:t>double.TryParse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533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F57E-21C1-4870-AA40-64C4763F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FE18-2263-4AE5-9EF2-28F05A38EC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difference between </a:t>
            </a:r>
            <a:r>
              <a:rPr lang="en-US" dirty="0" err="1"/>
              <a:t>int.Parse</a:t>
            </a:r>
            <a:r>
              <a:rPr lang="en-US" dirty="0"/>
              <a:t>() and Convert.ToInt32() methods?</a:t>
            </a:r>
          </a:p>
        </p:txBody>
      </p:sp>
    </p:spTree>
    <p:extLst>
      <p:ext uri="{BB962C8B-B14F-4D97-AF65-F5344CB8AC3E}">
        <p14:creationId xmlns:p14="http://schemas.microsoft.com/office/powerpoint/2010/main" val="68843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3ED4-FDF5-4A95-A467-B76A51AF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758E-4612-4A4F-A837-9F02F1E5BD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special symbols that perform some action on operands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arithmetic operators(+, -, *, /, %, ++, --)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assignment operators(=, op=, ??=)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comparison operators(&gt;, &lt;, &lt;=, &gt;=)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equality operators(==, !=)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boolean logical operators(!, &amp;&amp;, ||)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more information </a:t>
            </a:r>
            <a:r>
              <a:rPr lang="en-US" dirty="0">
                <a:hlinkClick r:id="rId2"/>
              </a:rPr>
              <a:t>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79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9F46-80E9-4CDE-9DBC-53CE7F28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FBDA-6C65-4CA7-AD7E-23B79CA197F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the difference between prefix and postfix ++ operator?</a:t>
            </a:r>
          </a:p>
        </p:txBody>
      </p:sp>
    </p:spTree>
    <p:extLst>
      <p:ext uri="{BB962C8B-B14F-4D97-AF65-F5344CB8AC3E}">
        <p14:creationId xmlns:p14="http://schemas.microsoft.com/office/powerpoint/2010/main" val="4239112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021AD-11DA-4976-8679-7B751837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9E4459-9AA2-4D10-B96B-8239F04C98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Is a powerful decision-making statement</a:t>
            </a:r>
          </a:p>
          <a:p>
            <a:r>
              <a:rPr lang="en-US" dirty="0"/>
              <a:t>Used to control the flow of executions of statements</a:t>
            </a:r>
          </a:p>
          <a:p>
            <a:r>
              <a:rPr lang="en-US" dirty="0"/>
              <a:t>if, else if, else, switch</a:t>
            </a:r>
          </a:p>
        </p:txBody>
      </p:sp>
    </p:spTree>
    <p:extLst>
      <p:ext uri="{BB962C8B-B14F-4D97-AF65-F5344CB8AC3E}">
        <p14:creationId xmlns:p14="http://schemas.microsoft.com/office/powerpoint/2010/main" val="299939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2AA-AE4C-4DFD-9B3E-405FBE8B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pic>
        <p:nvPicPr>
          <p:cNvPr id="5122" name="Picture 2" descr="C# if, if...else, if...else if and Nested if Statement (With Examples)">
            <a:extLst>
              <a:ext uri="{FF2B5EF4-FFF2-40B4-BE49-F238E27FC236}">
                <a16:creationId xmlns:a16="http://schemas.microsoft.com/office/drawing/2014/main" id="{FF603AEE-380A-4CA3-AC17-F5B20DAB18F1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129568"/>
            <a:ext cx="6572484" cy="23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729B-7739-4F35-8598-0E4CD337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E05E-A055-444F-9F7F-FDB416B1BA6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C# can be used to develop two categories of programs: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Executable application programs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Component libraries</a:t>
            </a:r>
          </a:p>
          <a:p>
            <a:r>
              <a:rPr lang="en-US" dirty="0"/>
              <a:t>Executable programs are written to carryout certain tasks and require </a:t>
            </a:r>
            <a:r>
              <a:rPr lang="en-US" b="1" dirty="0"/>
              <a:t>Main</a:t>
            </a:r>
            <a:r>
              <a:rPr lang="en-US" dirty="0"/>
              <a:t> method in one of the classes</a:t>
            </a:r>
          </a:p>
          <a:p>
            <a:r>
              <a:rPr lang="en-US" dirty="0"/>
              <a:t>Component libraries do not require </a:t>
            </a:r>
            <a:r>
              <a:rPr lang="en-US" b="1" dirty="0"/>
              <a:t>Main </a:t>
            </a:r>
            <a:r>
              <a:rPr lang="en-US" dirty="0"/>
              <a:t>declaration because they are not standalone application programs. They are written for use by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644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2019-9F76-44CB-A5DF-BE5B90BE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pic>
        <p:nvPicPr>
          <p:cNvPr id="6146" name="Picture 2" descr="C# if, if...else, if...else if and Nested if Statement (With Examples)">
            <a:extLst>
              <a:ext uri="{FF2B5EF4-FFF2-40B4-BE49-F238E27FC236}">
                <a16:creationId xmlns:a16="http://schemas.microsoft.com/office/drawing/2014/main" id="{B669CA6D-0497-4734-AA16-7A1C15C98FD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59363"/>
            <a:ext cx="6111418" cy="29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7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ECE00-176A-4F24-BF32-12B6CAE5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F692E8-A324-4E9F-8B8D-01E9EFB6B28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b="1" dirty="0"/>
              <a:t>condition? statement 1 : statement 2</a:t>
            </a:r>
          </a:p>
          <a:p>
            <a:r>
              <a:rPr lang="en-US" dirty="0"/>
              <a:t>Can be rewritten using </a:t>
            </a:r>
            <a:r>
              <a:rPr lang="en-US" b="1" dirty="0"/>
              <a:t>if-else</a:t>
            </a:r>
            <a:r>
              <a:rPr lang="en-US" dirty="0"/>
              <a:t> statement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05376-FC78-4EF3-BF36-86BB4CDB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03" y="3561042"/>
            <a:ext cx="9963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9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C580C-7161-4F17-BB99-3118ED9D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97439C-3DE3-4B2A-A503-F03AB60596B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switch</a:t>
            </a:r>
            <a:r>
              <a:rPr lang="en-US" dirty="0"/>
              <a:t> statement allows a variable to be tested for equality against a list of values.</a:t>
            </a:r>
          </a:p>
        </p:txBody>
      </p:sp>
      <p:pic>
        <p:nvPicPr>
          <p:cNvPr id="4" name="Picture 2" descr="Switch Statement in C# - GeeksforGeeks">
            <a:extLst>
              <a:ext uri="{FF2B5EF4-FFF2-40B4-BE49-F238E27FC236}">
                <a16:creationId xmlns:a16="http://schemas.microsoft.com/office/drawing/2014/main" id="{3EA7F016-E6AD-4DEB-B1BD-036097C3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41" y="2345112"/>
            <a:ext cx="2732415" cy="377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9D212-FF81-455D-883A-9C8B9D6C2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140" y="2345112"/>
            <a:ext cx="3315928" cy="37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91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C580C-7161-4F17-BB99-3118ED9D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97439C-3DE3-4B2A-A503-F03AB60596B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technique where you test an expression to determine if it has certain characteristics.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19AC1-CA61-4C33-96B9-8278723C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41" y="3058053"/>
            <a:ext cx="7724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0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C812-B739-4F5A-9FDA-F02CD638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93EC-7D80-42EC-9004-9AEC2338F98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loop statement allows us to execute a statement or a group of statements multiple times</a:t>
            </a:r>
          </a:p>
          <a:p>
            <a:r>
              <a:rPr lang="en-US" dirty="0"/>
              <a:t>C# provides following types of loop: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 while</a:t>
            </a:r>
          </a:p>
        </p:txBody>
      </p:sp>
    </p:spTree>
    <p:extLst>
      <p:ext uri="{BB962C8B-B14F-4D97-AF65-F5344CB8AC3E}">
        <p14:creationId xmlns:p14="http://schemas.microsoft.com/office/powerpoint/2010/main" val="270441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BB6F-6635-4364-8E39-929FC73B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E75D-9987-43CD-8403-A280FA961F0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Executes a block of statements repeatedly until the specified condition returns false.</a:t>
            </a:r>
          </a:p>
        </p:txBody>
      </p:sp>
      <p:pic>
        <p:nvPicPr>
          <p:cNvPr id="13314" name="Picture 2" descr="Part 15 – C# Tutorial – for and foreach loops in c# – C# Rescue">
            <a:extLst>
              <a:ext uri="{FF2B5EF4-FFF2-40B4-BE49-F238E27FC236}">
                <a16:creationId xmlns:a16="http://schemas.microsoft.com/office/drawing/2014/main" id="{67EF2B57-9A08-4013-80A8-E154E3EE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6" y="3041285"/>
            <a:ext cx="46482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47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C2E65-D43D-412B-9A76-6FC25DDD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CB8A644-41C9-4680-8DF4-D7DB59A957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It repeats a statement or a group of statements while a given condition is true. It tests the condition before executing the loop body.</a:t>
            </a:r>
          </a:p>
        </p:txBody>
      </p:sp>
      <p:pic>
        <p:nvPicPr>
          <p:cNvPr id="11268" name="Picture 4" descr="C# While Loop - javatpoint">
            <a:extLst>
              <a:ext uri="{FF2B5EF4-FFF2-40B4-BE49-F238E27FC236}">
                <a16:creationId xmlns:a16="http://schemas.microsoft.com/office/drawing/2014/main" id="{41A7EDC9-5966-48B4-ACCE-548F29BF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47" y="2861294"/>
            <a:ext cx="3054991" cy="30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0A0FD-26A3-4191-885E-9F58BC04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75" y="3302539"/>
            <a:ext cx="4567006" cy="202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70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D9AEB-3DBF-4A24-8B67-19ED8538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9A809D6-3910-48F7-931E-A2E4ADAAD94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Same as while loop, but executes at least once</a:t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C# Do While Loop with Examples - Tutlane">
            <a:extLst>
              <a:ext uri="{FF2B5EF4-FFF2-40B4-BE49-F238E27FC236}">
                <a16:creationId xmlns:a16="http://schemas.microsoft.com/office/drawing/2014/main" id="{BDCA7BAB-7BA2-4937-8895-BB287DA6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22" y="2322141"/>
            <a:ext cx="17240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A6FA2-7902-45F3-A6EF-EA058E6C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09" y="3053842"/>
            <a:ext cx="4610337" cy="20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1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CCCA-A3CB-42FD-B55F-45CDEDD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Loop control </a:t>
            </a:r>
            <a:r>
              <a:rPr lang="en-US" b="0" dirty="0"/>
              <a:t>s</a:t>
            </a:r>
            <a:r>
              <a:rPr lang="en-US" b="0" i="0" dirty="0">
                <a:effectLst/>
                <a:latin typeface="Arial" panose="020B0604020202020204" pitchFamily="34" charset="0"/>
              </a:rPr>
              <a:t>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7D4E-3489-45D5-8C62-008D96A6E45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changes execution from its normal sequence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D94E8"/>
                </a:solidFill>
              </a:rPr>
              <a:t>break</a:t>
            </a:r>
            <a:r>
              <a:rPr lang="en-US" dirty="0"/>
              <a:t> statement (terminates the loop and transfers execution to the statement immediately following the loop)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D94E8"/>
                </a:solidFill>
              </a:rPr>
              <a:t>continue</a:t>
            </a:r>
            <a:r>
              <a:rPr lang="en-US" dirty="0"/>
              <a:t> statement (causes the loop to skip the remainder of its body and immediately retest its condition prior to reiterating)</a:t>
            </a:r>
          </a:p>
        </p:txBody>
      </p:sp>
    </p:spTree>
    <p:extLst>
      <p:ext uri="{BB962C8B-B14F-4D97-AF65-F5344CB8AC3E}">
        <p14:creationId xmlns:p14="http://schemas.microsoft.com/office/powerpoint/2010/main" val="4593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38B4-505D-4035-B71B-0D0024F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DB4D-0C38-4126-8193-8068C5C700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many times will loop execute?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times will </a:t>
            </a:r>
            <a:r>
              <a:rPr lang="en-US" b="1" dirty="0"/>
              <a:t>j = j – 1 </a:t>
            </a:r>
            <a:r>
              <a:rPr lang="en-US" dirty="0"/>
              <a:t>execute?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79D6-82D2-47B8-B00F-7829A818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78" y="2163508"/>
            <a:ext cx="3781425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ADC1F-ECFE-4796-BE5C-A685169E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78" y="4365841"/>
            <a:ext cx="3845205" cy="15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8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62F-C3F2-47F2-85A6-C4BF904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C# Program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678C2C-4DE7-4847-82A1-65484B586EA7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51" y="1803146"/>
            <a:ext cx="7130375" cy="38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96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38B4-505D-4035-B71B-0D0024F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DB4D-0C38-4126-8193-8068C5C700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will be the output of the snippet?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do infinite loop?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A8BE9-4D22-4956-B422-E2495DF1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57" y="2348046"/>
            <a:ext cx="4303143" cy="157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BF30-1849-402A-A8BA-F440F9AC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6BC8-7860-4779-86AC-F23C4C8C87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nameof() </a:t>
            </a:r>
            <a:r>
              <a:rPr lang="en-US" dirty="0"/>
              <a:t>- produces the name of a variable, type, or member as the string constant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default</a:t>
            </a:r>
            <a:r>
              <a:rPr lang="en-US" dirty="0"/>
              <a:t> -  produce the default value of a type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5219C-F2B2-44BB-8B38-ADC17013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4" y="2589512"/>
            <a:ext cx="5577375" cy="952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155CE-1413-47C2-A826-787855BB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24" y="4563003"/>
            <a:ext cx="27146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7F4A-0556-405B-8750-6F74E995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B2A4-1E0C-4825-A830-08B96C05F73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Enhanced readability and understanding of the code</a:t>
            </a:r>
          </a:p>
          <a:p>
            <a:r>
              <a:rPr lang="en-US" dirty="0"/>
              <a:t>Types of comments: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Single-line comments (//)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Multiline comments (/* ……. ….. */)</a:t>
            </a:r>
          </a:p>
          <a:p>
            <a:r>
              <a:rPr lang="en-US" dirty="0"/>
              <a:t>Summary is a special type of comment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214CA-DE5E-4DA1-A72D-81DD4CB5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7" y="4137712"/>
            <a:ext cx="6457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9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4F5F8-CC88-4D7F-B9E8-AE408B75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overview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763780F-2EAA-4A01-970D-F196E17B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Solution explorer</a:t>
            </a:r>
          </a:p>
          <a:p>
            <a:r>
              <a:rPr lang="en-US" dirty="0"/>
              <a:t>Set us startup project</a:t>
            </a:r>
          </a:p>
          <a:p>
            <a:r>
              <a:rPr lang="en-US" dirty="0"/>
              <a:t>Error list</a:t>
            </a:r>
          </a:p>
          <a:p>
            <a:r>
              <a:rPr lang="en-US" dirty="0"/>
              <a:t>Bookmark window</a:t>
            </a:r>
          </a:p>
          <a:p>
            <a:r>
              <a:rPr lang="en-US"/>
              <a:t>Git Changes</a:t>
            </a:r>
            <a:endParaRPr lang="en-US" dirty="0"/>
          </a:p>
          <a:p>
            <a:r>
              <a:rPr lang="en-US" dirty="0"/>
              <a:t>Output</a:t>
            </a:r>
          </a:p>
          <a:p>
            <a:r>
              <a:rPr lang="en-US" dirty="0"/>
              <a:t>Call stack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Watch windows</a:t>
            </a:r>
          </a:p>
          <a:p>
            <a:r>
              <a:rPr lang="en-US" dirty="0"/>
              <a:t>Immediate</a:t>
            </a:r>
          </a:p>
          <a:p>
            <a:r>
              <a:rPr lang="en-US" dirty="0"/>
              <a:t>Locals</a:t>
            </a:r>
          </a:p>
          <a:p>
            <a:r>
              <a:rPr lang="en-US" dirty="0"/>
              <a:t>C# Interactive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67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DC729-22AD-492E-B621-2AA94294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99784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C5854-CD31-49BF-B329-9824768B9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1828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12A1C-2B02-4063-9583-E7E69E1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0472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FBBE-F514-44E3-880E-84299A4D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BF290C-5A8F-48B9-AA46-C96D4676B6E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.NET </a:t>
            </a:r>
            <a:r>
              <a:rPr lang="en-US" dirty="0"/>
              <a:t>uses namespaces to organize its many classes</a:t>
            </a:r>
          </a:p>
          <a:p>
            <a:r>
              <a:rPr lang="en-US" b="1" dirty="0">
                <a:solidFill>
                  <a:srgbClr val="0D94E8"/>
                </a:solidFill>
              </a:rPr>
              <a:t>Using</a:t>
            </a:r>
            <a:r>
              <a:rPr lang="en-US" dirty="0"/>
              <a:t> directive is used to import namespace into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5C49-C408-4979-8BF9-D1AA0C5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AB9A-90D6-4ED7-ADD8-4FAECF04BB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Can be used to take an input from a user</a:t>
            </a:r>
          </a:p>
          <a:p>
            <a:r>
              <a:rPr lang="en-US" dirty="0"/>
              <a:t>Are parameters supplied to the </a:t>
            </a:r>
            <a:r>
              <a:rPr lang="en-US" b="1" dirty="0"/>
              <a:t>Main </a:t>
            </a:r>
            <a:r>
              <a:rPr lang="en-US" dirty="0"/>
              <a:t>method at the time of invoking it for execution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set in Visual Studio for debug purpose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B83ED-290B-45F3-B393-5A972D79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3322403"/>
            <a:ext cx="9507255" cy="6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9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42A1C-C503-4A00-89EF-CA9AA36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Core programming structures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1508BB8-AA74-4F15-8331-83E691F0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0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0779-EC00-48CF-B215-4AF7F4CF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98FC-3B22-4C40-9389-6B77AA13C3D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Literals are the value constants assigned to variables in a program</a:t>
            </a:r>
          </a:p>
          <a:p>
            <a:r>
              <a:rPr lang="en-US" dirty="0"/>
              <a:t>C# supports next types of literals: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Integer literals (8, 23)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Floating-point literals (47.4392)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Character literals (‘a’)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String literals (“Net Fundamentals”)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Null literals (null)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Boolean literals (true/false)</a:t>
            </a:r>
          </a:p>
        </p:txBody>
      </p:sp>
    </p:spTree>
    <p:extLst>
      <p:ext uri="{BB962C8B-B14F-4D97-AF65-F5344CB8AC3E}">
        <p14:creationId xmlns:p14="http://schemas.microsoft.com/office/powerpoint/2010/main" val="34131291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FD378222-45FD-49DB-820A-49A73F2DE2F1}" vid="{72742525-58A2-49F7-891F-2D0BE2E0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333333"/>
    </a:dk1>
    <a:lt1>
      <a:srgbClr val="FFFFFF"/>
    </a:lt1>
    <a:dk2>
      <a:srgbClr val="2AA6F8"/>
    </a:dk2>
    <a:lt2>
      <a:srgbClr val="FFFFFF"/>
    </a:lt2>
    <a:accent1>
      <a:srgbClr val="2AA6F8"/>
    </a:accent1>
    <a:accent2>
      <a:srgbClr val="E85C41"/>
    </a:accent2>
    <a:accent3>
      <a:srgbClr val="00BF8F"/>
    </a:accent3>
    <a:accent4>
      <a:srgbClr val="FFB15D"/>
    </a:accent4>
    <a:accent5>
      <a:srgbClr val="51BAD5"/>
    </a:accent5>
    <a:accent6>
      <a:srgbClr val="00B676"/>
    </a:accent6>
    <a:hlink>
      <a:srgbClr val="38B2F9"/>
    </a:hlink>
    <a:folHlink>
      <a:srgbClr val="0D90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48E746CFD3A4AB7944F0DCA50FEB0" ma:contentTypeVersion="14" ma:contentTypeDescription="Create a new document." ma:contentTypeScope="" ma:versionID="c3a32543fedd43f251e20abbd2a46100">
  <xsd:schema xmlns:xsd="http://www.w3.org/2001/XMLSchema" xmlns:xs="http://www.w3.org/2001/XMLSchema" xmlns:p="http://schemas.microsoft.com/office/2006/metadata/properties" xmlns:ns1="http://schemas.microsoft.com/sharepoint/v3" xmlns:ns2="48f9b003-9815-4450-ae55-1d55440f7881" xmlns:ns3="bc1251dc-0a05-4a11-8c0b-86a1ef9b23b6" targetNamespace="http://schemas.microsoft.com/office/2006/metadata/properties" ma:root="true" ma:fieldsID="a1dd891d7fd24f7428ddf53fa1edc27f" ns1:_="" ns2:_="" ns3:_="">
    <xsd:import namespace="http://schemas.microsoft.com/sharepoint/v3"/>
    <xsd:import namespace="48f9b003-9815-4450-ae55-1d55440f7881"/>
    <xsd:import namespace="bc1251dc-0a05-4a11-8c0b-86a1ef9b23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b003-9815-4450-ae55-1d55440f78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251dc-0a05-4a11-8c0b-86a1ef9b2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36DEC-B99E-4B9F-94A7-AD1F55D4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f9b003-9815-4450-ae55-1d55440f7881"/>
    <ds:schemaRef ds:uri="bc1251dc-0a05-4a11-8c0b-86a1ef9b2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CDC4D5-82A8-4C65-AA1C-30406A2797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1135</Words>
  <Application>Microsoft Office PowerPoint</Application>
  <PresentationFormat>Widescreen</PresentationFormat>
  <Paragraphs>224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Calibri</vt:lpstr>
      <vt:lpstr>Courier New</vt:lpstr>
      <vt:lpstr>Proxima Nova</vt:lpstr>
      <vt:lpstr>Proxima Nova Extrabold</vt:lpstr>
      <vt:lpstr>Wingdings</vt:lpstr>
      <vt:lpstr>Custom Design</vt:lpstr>
      <vt:lpstr>Lecture 1</vt:lpstr>
      <vt:lpstr>First C# Program</vt:lpstr>
      <vt:lpstr>Introduction </vt:lpstr>
      <vt:lpstr>Simple C# Program</vt:lpstr>
      <vt:lpstr>Live Demo</vt:lpstr>
      <vt:lpstr>Namespaces</vt:lpstr>
      <vt:lpstr>Command Line Arguments</vt:lpstr>
      <vt:lpstr>C# Core programming structures</vt:lpstr>
      <vt:lpstr>Literals </vt:lpstr>
      <vt:lpstr>Variables</vt:lpstr>
      <vt:lpstr>Variable naming convention</vt:lpstr>
      <vt:lpstr>Scope of variables </vt:lpstr>
      <vt:lpstr>Variables Test</vt:lpstr>
      <vt:lpstr>Data types</vt:lpstr>
      <vt:lpstr>Taxonomy C# data types</vt:lpstr>
      <vt:lpstr>Predefined data types</vt:lpstr>
      <vt:lpstr>Implicitly-typed variable</vt:lpstr>
      <vt:lpstr>Anonymous Type</vt:lpstr>
      <vt:lpstr>Enum</vt:lpstr>
      <vt:lpstr>Enum Tests</vt:lpstr>
      <vt:lpstr>String</vt:lpstr>
      <vt:lpstr>String concatenation and interpolation</vt:lpstr>
      <vt:lpstr>String properties and methods</vt:lpstr>
      <vt:lpstr>Covert from string</vt:lpstr>
      <vt:lpstr>Test  </vt:lpstr>
      <vt:lpstr>Operators</vt:lpstr>
      <vt:lpstr>Test</vt:lpstr>
      <vt:lpstr>Conditional statements</vt:lpstr>
      <vt:lpstr>If statement</vt:lpstr>
      <vt:lpstr>If-else statement</vt:lpstr>
      <vt:lpstr>Ternary operator</vt:lpstr>
      <vt:lpstr>Switch statement</vt:lpstr>
      <vt:lpstr>Pattern matching</vt:lpstr>
      <vt:lpstr>Loops</vt:lpstr>
      <vt:lpstr>For loop</vt:lpstr>
      <vt:lpstr>While loop</vt:lpstr>
      <vt:lpstr>Do-while loop</vt:lpstr>
      <vt:lpstr>Loop control statements</vt:lpstr>
      <vt:lpstr>Loop Tests</vt:lpstr>
      <vt:lpstr>Loop Tests</vt:lpstr>
      <vt:lpstr>Other operators </vt:lpstr>
      <vt:lpstr>Comments</vt:lpstr>
      <vt:lpstr>Visual Studio overview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Questions?</dc:title>
  <dc:creator>Mykhailo Roman</dc:creator>
  <cp:lastModifiedBy>Mykhailo Roman</cp:lastModifiedBy>
  <cp:revision>23</cp:revision>
  <dcterms:created xsi:type="dcterms:W3CDTF">2021-09-23T20:15:44Z</dcterms:created>
  <dcterms:modified xsi:type="dcterms:W3CDTF">2021-09-25T21:16:48Z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0x01010053248E746CFD3A4AB7944F0DCA50FEB0</vt:lpwstr>
  </property>
</Properties>
</file>