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4"/>
  </p:sldMasterIdLst>
  <p:notesMasterIdLst>
    <p:notesMasterId r:id="rId44"/>
  </p:notesMasterIdLst>
  <p:handoutMasterIdLst>
    <p:handoutMasterId r:id="rId45"/>
  </p:handoutMasterIdLst>
  <p:sldIdLst>
    <p:sldId id="257" r:id="rId5"/>
    <p:sldId id="271" r:id="rId6"/>
    <p:sldId id="273" r:id="rId7"/>
    <p:sldId id="260" r:id="rId8"/>
    <p:sldId id="272" r:id="rId9"/>
    <p:sldId id="275" r:id="rId10"/>
    <p:sldId id="274" r:id="rId11"/>
    <p:sldId id="267" r:id="rId12"/>
    <p:sldId id="262" r:id="rId13"/>
    <p:sldId id="276" r:id="rId14"/>
    <p:sldId id="277" r:id="rId15"/>
    <p:sldId id="278" r:id="rId16"/>
    <p:sldId id="258" r:id="rId17"/>
    <p:sldId id="285" r:id="rId18"/>
    <p:sldId id="279" r:id="rId19"/>
    <p:sldId id="259" r:id="rId20"/>
    <p:sldId id="280" r:id="rId21"/>
    <p:sldId id="263" r:id="rId22"/>
    <p:sldId id="270" r:id="rId23"/>
    <p:sldId id="265" r:id="rId24"/>
    <p:sldId id="281" r:id="rId25"/>
    <p:sldId id="282" r:id="rId26"/>
    <p:sldId id="269" r:id="rId27"/>
    <p:sldId id="286" r:id="rId28"/>
    <p:sldId id="290" r:id="rId29"/>
    <p:sldId id="291" r:id="rId30"/>
    <p:sldId id="301" r:id="rId31"/>
    <p:sldId id="283" r:id="rId32"/>
    <p:sldId id="289" r:id="rId33"/>
    <p:sldId id="293" r:id="rId34"/>
    <p:sldId id="297" r:id="rId35"/>
    <p:sldId id="298" r:id="rId36"/>
    <p:sldId id="299" r:id="rId37"/>
    <p:sldId id="300" r:id="rId38"/>
    <p:sldId id="261" r:id="rId39"/>
    <p:sldId id="294" r:id="rId40"/>
    <p:sldId id="295" r:id="rId41"/>
    <p:sldId id="292" r:id="rId42"/>
    <p:sldId id="28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38B2F9"/>
    <a:srgbClr val="000000"/>
    <a:srgbClr val="EBEBEB"/>
    <a:srgbClr val="FFFFFF"/>
    <a:srgbClr val="0D94E8"/>
    <a:srgbClr val="0199EA"/>
    <a:srgbClr val="FD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94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78A4D-2C45-B148-86F2-1002D712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60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10665-D1C5-1C4B-B9B1-64254C18D46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9CE8B-BEBD-0A45-AE03-3D1072DBC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7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SimpleClassExample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9CE8B-BEBD-0A45-AE03-3D1072DBCC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71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OOP Example 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9CE8B-BEBD-0A45-AE03-3D1072DBCC6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4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9CE8B-BEBD-0A45-AE03-3D1072DBCC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78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output???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9CE8B-BEBD-0A45-AE03-3D1072DBCC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49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StaticDataAndMembers</a:t>
            </a:r>
            <a:r>
              <a:rPr lang="en-US" dirty="0"/>
              <a:t> example !!!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9CE8B-BEBD-0A45-AE03-3D1072DBCC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75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only property;</a:t>
            </a:r>
          </a:p>
          <a:p>
            <a:r>
              <a:rPr lang="en-US" dirty="0"/>
              <a:t>Property with default value;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9CE8B-BEBD-0A45-AE03-3D1072DBCC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06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ObjectInitializerExample</a:t>
            </a:r>
            <a:r>
              <a:rPr lang="en-US" dirty="0"/>
              <a:t> 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9CE8B-BEBD-0A45-AE03-3D1072DBCC6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75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 EXAMPLES 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9CE8B-BEBD-0A45-AE03-3D1072DBCC6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18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BasicInheritance</a:t>
            </a:r>
            <a:r>
              <a:rPr lang="en-US" dirty="0"/>
              <a:t> example 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9CE8B-BEBD-0A45-AE03-3D1072DBCC6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4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9CE8B-BEBD-0A45-AE03-3D1072DBCC6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1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 2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 hasCustomPrompt="1"/>
          </p:nvPr>
        </p:nvSpPr>
        <p:spPr>
          <a:xfrm>
            <a:off x="695325" y="1085849"/>
            <a:ext cx="10801350" cy="2881313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Presentation header slide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 hasCustomPrompt="1"/>
          </p:nvPr>
        </p:nvSpPr>
        <p:spPr>
          <a:xfrm>
            <a:off x="695325" y="4146550"/>
            <a:ext cx="10801351" cy="720639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Enter </a:t>
            </a:r>
            <a:r>
              <a:rPr lang="en-US" err="1"/>
              <a:t>subheader</a:t>
            </a:r>
            <a:r>
              <a:rPr lang="en-US"/>
              <a:t> here</a:t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163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387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 and content ligh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B0AE1C0-5DF0-3349-8E67-7B569BDE7E8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5373688"/>
            <a:ext cx="4500691" cy="932393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Image slide title</a:t>
            </a:r>
            <a:endParaRPr/>
          </a:p>
        </p:txBody>
      </p:sp>
      <p:sp>
        <p:nvSpPr>
          <p:cNvPr id="4" name="Google Shape;68;p9">
            <a:extLst>
              <a:ext uri="{FF2B5EF4-FFF2-40B4-BE49-F238E27FC236}">
                <a16:creationId xmlns:a16="http://schemas.microsoft.com/office/drawing/2014/main" id="{7D97C37C-E622-7143-9A01-37F6C438CB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5375275" y="5373689"/>
            <a:ext cx="6121400" cy="934138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 spc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A424AED-AF54-CD43-A07E-F070031E20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5233086"/>
          </a:xfrm>
          <a:prstGeom prst="rect">
            <a:avLst/>
          </a:prstGeom>
        </p:spPr>
        <p:txBody>
          <a:bodyPr lIns="612000" tIns="360000" rIns="360000" b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pic>
        <p:nvPicPr>
          <p:cNvPr id="8" name="Google Shape;12;p2">
            <a:extLst>
              <a:ext uri="{FF2B5EF4-FFF2-40B4-BE49-F238E27FC236}">
                <a16:creationId xmlns:a16="http://schemas.microsoft.com/office/drawing/2014/main" id="{DD27F888-0FFD-8142-A7BF-BF9358AD0916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5932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Simple Two-column slide title</a:t>
            </a:r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4F7040-F1BB-4044-BB98-47BFC4697EE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5325" y="1628775"/>
            <a:ext cx="5221288" cy="43211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0650A8-6F3E-3444-A90E-5EC11EF238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5388" y="1635214"/>
            <a:ext cx="5220612" cy="43211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0034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-column 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Simple Two-column slide with headers</a:t>
            </a:r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4F7040-F1BB-4044-BB98-47BFC4697EE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5325" y="2410691"/>
            <a:ext cx="5221288" cy="353925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0650A8-6F3E-3444-A90E-5EC11EF238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5388" y="2410691"/>
            <a:ext cx="5220612" cy="353925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01A6465-578F-CF4A-BB40-063F1FE9D4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5388" y="1635214"/>
            <a:ext cx="5221287" cy="6159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GB"/>
              <a:t>Header</a:t>
            </a:r>
            <a:endParaRPr lang="en-US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935B3F8-3876-3E4F-ACFF-38EB4CA74F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1636060"/>
            <a:ext cx="5221287" cy="6159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0" name="Google Shape;14;p2">
            <a:extLst>
              <a:ext uri="{FF2B5EF4-FFF2-40B4-BE49-F238E27FC236}">
                <a16:creationId xmlns:a16="http://schemas.microsoft.com/office/drawing/2014/main" id="{1C773C08-428E-5F40-BBDA-F79781C7F598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4890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title and pic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E3B6D75F-245C-394F-B94B-538F9BBBD57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9363"/>
            <a:ext cx="10798826" cy="71941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Three-column slide title</a:t>
            </a:r>
            <a:endParaRPr/>
          </a:p>
        </p:txBody>
      </p:sp>
      <p:pic>
        <p:nvPicPr>
          <p:cNvPr id="18" name="Google Shape;12;p2">
            <a:extLst>
              <a:ext uri="{FF2B5EF4-FFF2-40B4-BE49-F238E27FC236}">
                <a16:creationId xmlns:a16="http://schemas.microsoft.com/office/drawing/2014/main" id="{DE030F67-AB4B-0442-A934-3647EC37940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25E1D35-D132-1040-BE27-9AD1FFE8D1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325" y="1628774"/>
            <a:ext cx="5221288" cy="3833300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C5327470-A28F-744A-9D3E-865C260B25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5462074"/>
            <a:ext cx="5221288" cy="48787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53F1902-6A80-1740-BAB7-0611AEABB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389" y="1628774"/>
            <a:ext cx="5221288" cy="3833300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27761767-61A8-1548-9A93-D5DDAD7568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5389" y="5462074"/>
            <a:ext cx="5221288" cy="48787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10" name="Google Shape;14;p2">
            <a:extLst>
              <a:ext uri="{FF2B5EF4-FFF2-40B4-BE49-F238E27FC236}">
                <a16:creationId xmlns:a16="http://schemas.microsoft.com/office/drawing/2014/main" id="{D3957DE9-4BD9-4A47-AA7C-4D3C79548BB8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964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and White side title and body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8;p11">
            <a:extLst>
              <a:ext uri="{FF2B5EF4-FFF2-40B4-BE49-F238E27FC236}">
                <a16:creationId xmlns:a16="http://schemas.microsoft.com/office/drawing/2014/main" id="{5E9AF514-CCDF-E642-959C-1921726422DE}"/>
              </a:ext>
            </a:extLst>
          </p:cNvPr>
          <p:cNvSpPr/>
          <p:nvPr userDrawn="1"/>
        </p:nvSpPr>
        <p:spPr>
          <a:xfrm>
            <a:off x="-1" y="-5800"/>
            <a:ext cx="5916614" cy="686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79;p11">
            <a:extLst>
              <a:ext uri="{FF2B5EF4-FFF2-40B4-BE49-F238E27FC236}">
                <a16:creationId xmlns:a16="http://schemas.microsoft.com/office/drawing/2014/main" id="{905EF525-0A34-304B-B282-AFA9231BF4F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8499" y="908050"/>
            <a:ext cx="4676776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Extrabold"/>
              <a:buNone/>
              <a:defRPr sz="40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 dirty="0"/>
              <a:t>Dark</a:t>
            </a:r>
            <a:endParaRPr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5A36846-9170-214F-A3E2-8E587F0B24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498" y="1628775"/>
            <a:ext cx="4676777" cy="43211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Use when explaining two sides of a point.</a:t>
            </a:r>
          </a:p>
        </p:txBody>
      </p:sp>
      <p:pic>
        <p:nvPicPr>
          <p:cNvPr id="12" name="Google Shape;12;p2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90F390B-BB76-4D45-9643-778F0B55D6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5389" y="1593850"/>
            <a:ext cx="5218112" cy="43211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Can be used as pro/con, hypothesis/finding, etc.</a:t>
            </a:r>
          </a:p>
        </p:txBody>
      </p:sp>
      <p:sp>
        <p:nvSpPr>
          <p:cNvPr id="13" name="Google Shape;18;p3">
            <a:extLst>
              <a:ext uri="{FF2B5EF4-FFF2-40B4-BE49-F238E27FC236}">
                <a16:creationId xmlns:a16="http://schemas.microsoft.com/office/drawing/2014/main" id="{65A61BF8-8641-A14F-B86A-FBC64A3B7FB3}"/>
              </a:ext>
            </a:extLst>
          </p:cNvPr>
          <p:cNvSpPr txBox="1"/>
          <p:nvPr userDrawn="1"/>
        </p:nvSpPr>
        <p:spPr>
          <a:xfrm>
            <a:off x="6096000" y="6454998"/>
            <a:ext cx="5400675" cy="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© 20</a:t>
            </a:r>
            <a:r>
              <a:rPr lang="uk-UA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2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1</a:t>
            </a:r>
            <a:r>
              <a:rPr lang="en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, </a:t>
            </a:r>
            <a:r>
              <a:rPr lang="en" sz="1000" dirty="0" err="1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JustAnswer</a:t>
            </a:r>
            <a:r>
              <a:rPr lang="en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. All rights reserved.</a:t>
            </a:r>
            <a:endParaRPr sz="1000" dirty="0">
              <a:solidFill>
                <a:schemeClr val="bg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  <p:sp>
        <p:nvSpPr>
          <p:cNvPr id="14" name="Google Shape;14;p2">
            <a:extLst>
              <a:ext uri="{FF2B5EF4-FFF2-40B4-BE49-F238E27FC236}">
                <a16:creationId xmlns:a16="http://schemas.microsoft.com/office/drawing/2014/main" id="{BFC2B32A-D63F-EB44-9841-670FAF0CB475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0D180-F23E-744F-8326-C9F6AAE29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5388" y="908050"/>
            <a:ext cx="5218112" cy="685799"/>
          </a:xfrm>
        </p:spPr>
        <p:txBody>
          <a:bodyPr/>
          <a:lstStyle>
            <a:lvl1pPr>
              <a:buNone/>
              <a:defRPr sz="4000" b="1">
                <a:solidFill>
                  <a:srgbClr val="333333"/>
                </a:solidFill>
              </a:defRPr>
            </a:lvl1pPr>
            <a:lvl2pPr>
              <a:buNone/>
              <a:defRPr sz="4000" b="1">
                <a:solidFill>
                  <a:srgbClr val="333333"/>
                </a:solidFill>
              </a:defRPr>
            </a:lvl2pPr>
            <a:lvl3pPr>
              <a:buNone/>
              <a:defRPr sz="4000" b="1">
                <a:solidFill>
                  <a:srgbClr val="333333"/>
                </a:solidFill>
              </a:defRPr>
            </a:lvl3pPr>
            <a:lvl4pPr>
              <a:buNone/>
              <a:defRPr sz="4000" b="1">
                <a:solidFill>
                  <a:srgbClr val="333333"/>
                </a:solidFill>
              </a:defRPr>
            </a:lvl4pPr>
            <a:lvl5pPr>
              <a:buNone/>
              <a:defRPr sz="4000" b="1"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21308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 grey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86575BB-E69A-1849-B635-B3AD50AFAFE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Image slide title</a:t>
            </a:r>
            <a:endParaRPr/>
          </a:p>
        </p:txBody>
      </p:sp>
      <p:sp>
        <p:nvSpPr>
          <p:cNvPr id="4" name="Google Shape;68;p9">
            <a:extLst>
              <a:ext uri="{FF2B5EF4-FFF2-40B4-BE49-F238E27FC236}">
                <a16:creationId xmlns:a16="http://schemas.microsoft.com/office/drawing/2014/main" id="{86CDA7FC-1358-BA48-876F-0296F3B2767B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257676" cy="432117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spcFirstLastPara="1" wrap="square" lIns="144000" tIns="144000" rIns="144000" bIns="144000" anchor="t" anchorCtr="0">
            <a:normAutofit/>
          </a:bodyPr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 b="1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8" name="Google Shape;68;p9">
            <a:extLst>
              <a:ext uri="{FF2B5EF4-FFF2-40B4-BE49-F238E27FC236}">
                <a16:creationId xmlns:a16="http://schemas.microsoft.com/office/drawing/2014/main" id="{52257475-919B-644C-880F-4589244EC794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5375275" y="1628774"/>
            <a:ext cx="6121400" cy="432117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6" name="Google Shape;82;p11">
            <a:extLst>
              <a:ext uri="{FF2B5EF4-FFF2-40B4-BE49-F238E27FC236}">
                <a16:creationId xmlns:a16="http://schemas.microsoft.com/office/drawing/2014/main" id="{CB740F39-427B-ED44-92D9-1FA56693E2E9}"/>
              </a:ext>
            </a:extLst>
          </p:cNvPr>
          <p:cNvSpPr/>
          <p:nvPr userDrawn="1"/>
        </p:nvSpPr>
        <p:spPr>
          <a:xfrm>
            <a:off x="695325" y="557644"/>
            <a:ext cx="1602800" cy="4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03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B4C3AE5-F132-7747-89A4-45D1EC7D95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75274" y="0"/>
            <a:ext cx="681672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86575BB-E69A-1849-B635-B3AD50AFAFE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4281789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Image slide title</a:t>
            </a:r>
            <a:endParaRPr/>
          </a:p>
        </p:txBody>
      </p:sp>
      <p:sp>
        <p:nvSpPr>
          <p:cNvPr id="4" name="Google Shape;68;p9">
            <a:extLst>
              <a:ext uri="{FF2B5EF4-FFF2-40B4-BE49-F238E27FC236}">
                <a16:creationId xmlns:a16="http://schemas.microsoft.com/office/drawing/2014/main" id="{86CDA7FC-1358-BA48-876F-0296F3B2767B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8499" y="1628774"/>
            <a:ext cx="4278615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7" name="Google Shape;19;p3">
            <a:extLst>
              <a:ext uri="{FF2B5EF4-FFF2-40B4-BE49-F238E27FC236}">
                <a16:creationId xmlns:a16="http://schemas.microsoft.com/office/drawing/2014/main" id="{996F4185-BEE2-5B42-A093-075B83FE4612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459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7;p9">
            <a:extLst>
              <a:ext uri="{FF2B5EF4-FFF2-40B4-BE49-F238E27FC236}">
                <a16:creationId xmlns:a16="http://schemas.microsoft.com/office/drawing/2014/main" id="{5C0B6910-E678-394A-B99B-0A99119BBEF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5221288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Chart slide title</a:t>
            </a:r>
            <a:endParaRPr/>
          </a:p>
        </p:txBody>
      </p:sp>
      <p:sp>
        <p:nvSpPr>
          <p:cNvPr id="5" name="Google Shape;68;p9">
            <a:extLst>
              <a:ext uri="{FF2B5EF4-FFF2-40B4-BE49-F238E27FC236}">
                <a16:creationId xmlns:a16="http://schemas.microsoft.com/office/drawing/2014/main" id="{D309B528-D6EA-8641-BD90-6B4348E7A724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8499" y="1628774"/>
            <a:ext cx="5221289" cy="4321175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BDD656F3-D5F4-AC43-8A0A-326773241C6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275388" y="908050"/>
            <a:ext cx="5221288" cy="50418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oogle Shape;12;p2">
            <a:extLst>
              <a:ext uri="{FF2B5EF4-FFF2-40B4-BE49-F238E27FC236}">
                <a16:creationId xmlns:a16="http://schemas.microsoft.com/office/drawing/2014/main" id="{DE1049B4-9F10-FB40-96A1-B8727F4768F7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35907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86575BB-E69A-1849-B635-B3AD50AFAFE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Code sample </a:t>
            </a:r>
            <a:endParaRPr/>
          </a:p>
        </p:txBody>
      </p:sp>
      <p:sp>
        <p:nvSpPr>
          <p:cNvPr id="4" name="Google Shape;68;p9">
            <a:extLst>
              <a:ext uri="{FF2B5EF4-FFF2-40B4-BE49-F238E27FC236}">
                <a16:creationId xmlns:a16="http://schemas.microsoft.com/office/drawing/2014/main" id="{86CDA7FC-1358-BA48-876F-0296F3B2767B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257676" cy="4321175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8" name="Google Shape;68;p9">
            <a:extLst>
              <a:ext uri="{FF2B5EF4-FFF2-40B4-BE49-F238E27FC236}">
                <a16:creationId xmlns:a16="http://schemas.microsoft.com/office/drawing/2014/main" id="{52257475-919B-644C-880F-4589244EC794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5375275" y="1628774"/>
            <a:ext cx="6121400" cy="43211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lang="en-US" sz="1800" b="1" smtClean="0">
                <a:effectLst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contentBylineItems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": 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[</a:t>
            </a:r>
            <a:endParaRPr lang="en-US">
              <a:solidFill>
                <a:srgbClr val="6BF2B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133C73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>
              <a:solidFill>
                <a:srgbClr val="133C7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"context"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"addon"</a:t>
            </a:r>
            <a:r>
              <a:rPr lang="en-US" b="1">
                <a:solidFill>
                  <a:srgbClr val="133C73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>
              <a:solidFill>
                <a:srgbClr val="FC7A6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"target"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{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 "type"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: "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inlinedialog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 },</a:t>
            </a:r>
            <a:endParaRPr lang="en-US">
              <a:solidFill>
                <a:srgbClr val="FC7A6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"tooltip"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{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 "value"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"Approvals"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 },</a:t>
            </a:r>
            <a:endParaRPr lang="en-US">
              <a:solidFill>
                <a:srgbClr val="FC7A6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"icon"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{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 "</a:t>
            </a:r>
            <a:r>
              <a:rPr lang="en-US" b="1" err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"/images/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approval.png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 },</a:t>
            </a:r>
            <a:endParaRPr lang="en-US">
              <a:solidFill>
                <a:srgbClr val="6BF2B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"name"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{ 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"value"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"Page Approvals"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 },</a:t>
            </a:r>
            <a:endParaRPr lang="en-US">
              <a:solidFill>
                <a:srgbClr val="FC7A6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"key"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"byline-item"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>
              <a:solidFill>
                <a:srgbClr val="6BF2B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</a:t>
            </a:r>
            <a:r>
              <a:rPr lang="en-US" b="1" err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"/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approvals?contentId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={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content.id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}"</a:t>
            </a:r>
            <a:endParaRPr lang="en-US">
              <a:solidFill>
                <a:srgbClr val="6BF2B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  }</a:t>
            </a:r>
            <a:endParaRPr lang="en-US">
              <a:solidFill>
                <a:srgbClr val="3E83F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>
              <a:solidFill>
                <a:srgbClr val="3E83FF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Google Shape;82;p11">
            <a:extLst>
              <a:ext uri="{FF2B5EF4-FFF2-40B4-BE49-F238E27FC236}">
                <a16:creationId xmlns:a16="http://schemas.microsoft.com/office/drawing/2014/main" id="{FD1FFBBE-0F0C-914A-9B03-61E3B9E2066E}"/>
              </a:ext>
            </a:extLst>
          </p:cNvPr>
          <p:cNvSpPr/>
          <p:nvPr userDrawn="1"/>
        </p:nvSpPr>
        <p:spPr>
          <a:xfrm>
            <a:off x="695325" y="557644"/>
            <a:ext cx="1602800" cy="4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160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title, body and pics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E3B6D75F-245C-394F-B94B-538F9BBBD57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9363"/>
            <a:ext cx="10798826" cy="71941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Three-column slide title</a:t>
            </a:r>
            <a:endParaRPr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325" y="1774615"/>
            <a:ext cx="3420000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15" hasCustomPrompt="1"/>
          </p:nvPr>
        </p:nvSpPr>
        <p:spPr>
          <a:xfrm>
            <a:off x="695325" y="3789363"/>
            <a:ext cx="3420000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069363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5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76675" y="1775202"/>
            <a:ext cx="3420000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8076675" y="3789950"/>
            <a:ext cx="3420000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76675" y="3069950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386000" y="1774615"/>
            <a:ext cx="3420000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7" hasCustomPrompt="1"/>
          </p:nvPr>
        </p:nvSpPr>
        <p:spPr>
          <a:xfrm>
            <a:off x="4386000" y="3789363"/>
            <a:ext cx="3420000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86000" y="3069363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pic>
        <p:nvPicPr>
          <p:cNvPr id="18" name="Google Shape;12;p2">
            <a:extLst>
              <a:ext uri="{FF2B5EF4-FFF2-40B4-BE49-F238E27FC236}">
                <a16:creationId xmlns:a16="http://schemas.microsoft.com/office/drawing/2014/main" id="{DE030F67-AB4B-0442-A934-3647EC37940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32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Ca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;p3">
            <a:extLst>
              <a:ext uri="{FF2B5EF4-FFF2-40B4-BE49-F238E27FC236}">
                <a16:creationId xmlns:a16="http://schemas.microsoft.com/office/drawing/2014/main" id="{077F18A5-59D9-F943-928C-5E9B31746811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10;p2">
            <a:extLst>
              <a:ext uri="{FF2B5EF4-FFF2-40B4-BE49-F238E27FC236}">
                <a16:creationId xmlns:a16="http://schemas.microsoft.com/office/drawing/2014/main" id="{240F8AEC-ED2F-A546-A0FE-ADCF16534762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98500" y="1085849"/>
            <a:ext cx="10801350" cy="2881313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Add “Demo Cat” title</a:t>
            </a:r>
            <a:endParaRPr/>
          </a:p>
        </p:txBody>
      </p:sp>
      <p:sp>
        <p:nvSpPr>
          <p:cNvPr id="5" name="Google Shape;11;p2">
            <a:extLst>
              <a:ext uri="{FF2B5EF4-FFF2-40B4-BE49-F238E27FC236}">
                <a16:creationId xmlns:a16="http://schemas.microsoft.com/office/drawing/2014/main" id="{A57AA2C7-5630-BC4A-AB94-BD311D1278F4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695325" y="4146550"/>
            <a:ext cx="10801351" cy="720639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Add date</a:t>
            </a:r>
          </a:p>
        </p:txBody>
      </p:sp>
      <p:pic>
        <p:nvPicPr>
          <p:cNvPr id="7" name="Picture 6" descr="A close up of a bird&#10;&#10;Description automatically generated">
            <a:extLst>
              <a:ext uri="{FF2B5EF4-FFF2-40B4-BE49-F238E27FC236}">
                <a16:creationId xmlns:a16="http://schemas.microsoft.com/office/drawing/2014/main" id="{0D3F0C1C-B43E-0C4E-89BC-162F61A798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43432" y="3021980"/>
            <a:ext cx="1448567" cy="383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345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title and pic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E3B6D75F-245C-394F-B94B-538F9BBBD57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9363"/>
            <a:ext cx="10798826" cy="71941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Three-column slide title</a:t>
            </a:r>
            <a:endParaRPr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325" y="1775202"/>
            <a:ext cx="3420000" cy="3454687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5228637"/>
            <a:ext cx="3420000" cy="7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5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74151" y="1773950"/>
            <a:ext cx="3420000" cy="3454687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74151" y="5227385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386000" y="1775202"/>
            <a:ext cx="3420000" cy="3454687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86000" y="5228637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pic>
        <p:nvPicPr>
          <p:cNvPr id="18" name="Google Shape;12;p2">
            <a:extLst>
              <a:ext uri="{FF2B5EF4-FFF2-40B4-BE49-F238E27FC236}">
                <a16:creationId xmlns:a16="http://schemas.microsoft.com/office/drawing/2014/main" id="{DE030F67-AB4B-0442-A934-3647EC37940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2581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iment Overview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;p4">
            <a:extLst>
              <a:ext uri="{FF2B5EF4-FFF2-40B4-BE49-F238E27FC236}">
                <a16:creationId xmlns:a16="http://schemas.microsoft.com/office/drawing/2014/main" id="{B24D0CDC-3A76-0540-BEF0-638ED8E3899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19998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Experiment Overview​</a:t>
            </a:r>
            <a:endParaRPr/>
          </a:p>
        </p:txBody>
      </p:sp>
      <p:sp>
        <p:nvSpPr>
          <p:cNvPr id="5" name="Google Shape;38;p6">
            <a:extLst>
              <a:ext uri="{FF2B5EF4-FFF2-40B4-BE49-F238E27FC236}">
                <a16:creationId xmlns:a16="http://schemas.microsoft.com/office/drawing/2014/main" id="{8D83575E-3ABE-5840-92D4-5F4887E72568}"/>
              </a:ext>
            </a:extLst>
          </p:cNvPr>
          <p:cNvSpPr txBox="1">
            <a:spLocks noGrp="1"/>
          </p:cNvSpPr>
          <p:nvPr>
            <p:ph type="body" idx="15" hasCustomPrompt="1"/>
          </p:nvPr>
        </p:nvSpPr>
        <p:spPr>
          <a:xfrm>
            <a:off x="1236663" y="2145862"/>
            <a:ext cx="4679950" cy="16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9D0F5300-8172-1C4A-BD84-3A895D024D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36663" y="1785861"/>
            <a:ext cx="467995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9" name="Google Shape;38;p6">
            <a:extLst>
              <a:ext uri="{FF2B5EF4-FFF2-40B4-BE49-F238E27FC236}">
                <a16:creationId xmlns:a16="http://schemas.microsoft.com/office/drawing/2014/main" id="{B4EF3C1C-0D8E-8A4E-B9AF-90D937FA4641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1236663" y="4295818"/>
            <a:ext cx="4679950" cy="16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0C8CE9FE-7D6F-EF4E-AB16-FBB220DC293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36663" y="3935817"/>
            <a:ext cx="467995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11" name="Google Shape;38;p6">
            <a:extLst>
              <a:ext uri="{FF2B5EF4-FFF2-40B4-BE49-F238E27FC236}">
                <a16:creationId xmlns:a16="http://schemas.microsoft.com/office/drawing/2014/main" id="{70097F3C-DEA9-D242-AAC0-11C2625AAA11}"/>
              </a:ext>
            </a:extLst>
          </p:cNvPr>
          <p:cNvSpPr txBox="1">
            <a:spLocks noGrp="1"/>
          </p:cNvSpPr>
          <p:nvPr>
            <p:ph type="body" idx="22" hasCustomPrompt="1"/>
          </p:nvPr>
        </p:nvSpPr>
        <p:spPr>
          <a:xfrm>
            <a:off x="6816049" y="2145862"/>
            <a:ext cx="4679950" cy="16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4052ADF7-FE5F-B64B-9277-67A78880687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16049" y="1785861"/>
            <a:ext cx="467995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13" name="Google Shape;38;p6">
            <a:extLst>
              <a:ext uri="{FF2B5EF4-FFF2-40B4-BE49-F238E27FC236}">
                <a16:creationId xmlns:a16="http://schemas.microsoft.com/office/drawing/2014/main" id="{7A050778-A077-B349-B226-D1D7ACF16CEA}"/>
              </a:ext>
            </a:extLst>
          </p:cNvPr>
          <p:cNvSpPr txBox="1">
            <a:spLocks noGrp="1"/>
          </p:cNvSpPr>
          <p:nvPr>
            <p:ph type="body" idx="24" hasCustomPrompt="1"/>
          </p:nvPr>
        </p:nvSpPr>
        <p:spPr>
          <a:xfrm>
            <a:off x="6816049" y="4295818"/>
            <a:ext cx="4679950" cy="16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27B6E837-50B8-3A47-9BB9-CFB2C23D9EA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816049" y="3935817"/>
            <a:ext cx="467995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C06F23-1D2E-7146-A04E-2433CC351030}"/>
              </a:ext>
            </a:extLst>
          </p:cNvPr>
          <p:cNvSpPr/>
          <p:nvPr userDrawn="1"/>
        </p:nvSpPr>
        <p:spPr>
          <a:xfrm>
            <a:off x="695792" y="1700241"/>
            <a:ext cx="469474" cy="466886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oogle Shape;11;p2">
            <a:extLst>
              <a:ext uri="{FF2B5EF4-FFF2-40B4-BE49-F238E27FC236}">
                <a16:creationId xmlns:a16="http://schemas.microsoft.com/office/drawing/2014/main" id="{76701710-9EB6-D440-AC1E-B6816620788C}"/>
              </a:ext>
            </a:extLst>
          </p:cNvPr>
          <p:cNvSpPr txBox="1">
            <a:spLocks/>
          </p:cNvSpPr>
          <p:nvPr userDrawn="1"/>
        </p:nvSpPr>
        <p:spPr>
          <a:xfrm>
            <a:off x="779843" y="1773500"/>
            <a:ext cx="301371" cy="393627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800" kern="12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D3EEF3-68D7-7545-AF91-8BFA1A8E0ACF}"/>
              </a:ext>
            </a:extLst>
          </p:cNvPr>
          <p:cNvSpPr/>
          <p:nvPr userDrawn="1"/>
        </p:nvSpPr>
        <p:spPr>
          <a:xfrm>
            <a:off x="695792" y="3860830"/>
            <a:ext cx="469474" cy="466886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oogle Shape;11;p2">
            <a:extLst>
              <a:ext uri="{FF2B5EF4-FFF2-40B4-BE49-F238E27FC236}">
                <a16:creationId xmlns:a16="http://schemas.microsoft.com/office/drawing/2014/main" id="{DEAB680B-D278-8642-9A18-65CC9AF9B71C}"/>
              </a:ext>
            </a:extLst>
          </p:cNvPr>
          <p:cNvSpPr txBox="1">
            <a:spLocks/>
          </p:cNvSpPr>
          <p:nvPr userDrawn="1"/>
        </p:nvSpPr>
        <p:spPr>
          <a:xfrm>
            <a:off x="779843" y="3934089"/>
            <a:ext cx="301371" cy="393627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800" kern="12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834390-AB06-2540-A943-8510B12ACE30}"/>
              </a:ext>
            </a:extLst>
          </p:cNvPr>
          <p:cNvSpPr/>
          <p:nvPr userDrawn="1"/>
        </p:nvSpPr>
        <p:spPr>
          <a:xfrm>
            <a:off x="6262833" y="1700241"/>
            <a:ext cx="469474" cy="466886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oogle Shape;11;p2">
            <a:extLst>
              <a:ext uri="{FF2B5EF4-FFF2-40B4-BE49-F238E27FC236}">
                <a16:creationId xmlns:a16="http://schemas.microsoft.com/office/drawing/2014/main" id="{F3F7A2FA-AF63-8748-9F54-B4579F1D4F93}"/>
              </a:ext>
            </a:extLst>
          </p:cNvPr>
          <p:cNvSpPr txBox="1">
            <a:spLocks/>
          </p:cNvSpPr>
          <p:nvPr userDrawn="1"/>
        </p:nvSpPr>
        <p:spPr>
          <a:xfrm>
            <a:off x="6346884" y="1773500"/>
            <a:ext cx="301371" cy="393627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800" kern="12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E401364-F15A-3F49-A76B-7FA637B3ED27}"/>
              </a:ext>
            </a:extLst>
          </p:cNvPr>
          <p:cNvSpPr/>
          <p:nvPr userDrawn="1"/>
        </p:nvSpPr>
        <p:spPr>
          <a:xfrm>
            <a:off x="6262523" y="3860830"/>
            <a:ext cx="469474" cy="466886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oogle Shape;11;p2">
            <a:extLst>
              <a:ext uri="{FF2B5EF4-FFF2-40B4-BE49-F238E27FC236}">
                <a16:creationId xmlns:a16="http://schemas.microsoft.com/office/drawing/2014/main" id="{0A2FDB1C-0D4C-2A4A-93EB-177AD2B40CCD}"/>
              </a:ext>
            </a:extLst>
          </p:cNvPr>
          <p:cNvSpPr txBox="1">
            <a:spLocks/>
          </p:cNvSpPr>
          <p:nvPr userDrawn="1"/>
        </p:nvSpPr>
        <p:spPr>
          <a:xfrm>
            <a:off x="6346574" y="3934089"/>
            <a:ext cx="301371" cy="393627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800" kern="12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Google Shape;14;p2">
            <a:extLst>
              <a:ext uri="{FF2B5EF4-FFF2-40B4-BE49-F238E27FC236}">
                <a16:creationId xmlns:a16="http://schemas.microsoft.com/office/drawing/2014/main" id="{67488E77-B05F-4446-A049-4B5D6424C3BC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14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title and pic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4D6D2526-998C-334D-8A40-3088A6125E6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Four-column slide title</a:t>
            </a:r>
            <a:endParaRPr/>
          </a:p>
        </p:txBody>
      </p:sp>
      <p:sp>
        <p:nvSpPr>
          <p:cNvPr id="24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Google Shape;12;p2">
            <a:extLst>
              <a:ext uri="{FF2B5EF4-FFF2-40B4-BE49-F238E27FC236}">
                <a16:creationId xmlns:a16="http://schemas.microsoft.com/office/drawing/2014/main" id="{CA4CF54B-866E-7849-BD04-3784ECAF720E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87F5CF8D-1EF9-D544-8D75-2CFD82DC37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325" y="1628774"/>
            <a:ext cx="5221288" cy="1556288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09D65B82-F615-4847-BAEA-42E722D67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185062"/>
            <a:ext cx="5221288" cy="4878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39CBED0B-2140-144D-B262-241F4B7E456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2863" y="1628774"/>
            <a:ext cx="5221288" cy="1556288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26FCD25F-8D2A-F944-B7B0-06B3CC9E34C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2863" y="3185062"/>
            <a:ext cx="5221288" cy="4878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2246F9E8-448A-0246-A29F-CED48D50156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7849" y="3910912"/>
            <a:ext cx="5221288" cy="1556288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0A318142-BF59-E742-9501-A5A049D224C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7849" y="5467200"/>
            <a:ext cx="5221288" cy="48787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53737F69-64F3-8445-8B41-3D40C8878BE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75387" y="3910912"/>
            <a:ext cx="5221288" cy="1556288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49656783-96E2-1E40-B786-AD7D6024111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5387" y="5467200"/>
            <a:ext cx="5221288" cy="4878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4</a:t>
            </a:r>
          </a:p>
        </p:txBody>
      </p:sp>
    </p:spTree>
    <p:extLst>
      <p:ext uri="{BB962C8B-B14F-4D97-AF65-F5344CB8AC3E}">
        <p14:creationId xmlns:p14="http://schemas.microsoft.com/office/powerpoint/2010/main" val="2218948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title and pics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4D6D2526-998C-334D-8A40-3088A6125E6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Four-column slide title</a:t>
            </a:r>
            <a:endParaRPr/>
          </a:p>
        </p:txBody>
      </p:sp>
      <p:sp>
        <p:nvSpPr>
          <p:cNvPr id="24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1503" y="1775202"/>
            <a:ext cx="2522143" cy="345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503" y="522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456461" y="1775202"/>
            <a:ext cx="2522143" cy="345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56461" y="522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11420" y="1775202"/>
            <a:ext cx="2522143" cy="345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11420" y="522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966378" y="1773950"/>
            <a:ext cx="2522143" cy="345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66378" y="5228698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4</a:t>
            </a:r>
          </a:p>
        </p:txBody>
      </p:sp>
      <p:pic>
        <p:nvPicPr>
          <p:cNvPr id="31" name="Google Shape;12;p2">
            <a:extLst>
              <a:ext uri="{FF2B5EF4-FFF2-40B4-BE49-F238E27FC236}">
                <a16:creationId xmlns:a16="http://schemas.microsoft.com/office/drawing/2014/main" id="{CA4CF54B-866E-7849-BD04-3784ECAF720E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6443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title, body and pic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4D6D2526-998C-334D-8A40-3088A6125E6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Four-column slide title</a:t>
            </a:r>
            <a:endParaRPr/>
          </a:p>
        </p:txBody>
      </p:sp>
      <p:sp>
        <p:nvSpPr>
          <p:cNvPr id="24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1503" y="1775202"/>
            <a:ext cx="2522143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6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701503" y="3789950"/>
            <a:ext cx="2522144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503" y="306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456462" y="1775202"/>
            <a:ext cx="2522143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4" hasCustomPrompt="1"/>
          </p:nvPr>
        </p:nvSpPr>
        <p:spPr>
          <a:xfrm>
            <a:off x="3456462" y="3789950"/>
            <a:ext cx="2522144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56462" y="306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11421" y="1775202"/>
            <a:ext cx="2522143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7" hasCustomPrompt="1"/>
          </p:nvPr>
        </p:nvSpPr>
        <p:spPr>
          <a:xfrm>
            <a:off x="6211421" y="3789950"/>
            <a:ext cx="2522144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11421" y="306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966380" y="1775202"/>
            <a:ext cx="2522143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8966380" y="3789950"/>
            <a:ext cx="2522144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66380" y="306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4</a:t>
            </a:r>
          </a:p>
        </p:txBody>
      </p:sp>
      <p:pic>
        <p:nvPicPr>
          <p:cNvPr id="31" name="Google Shape;12;p2">
            <a:extLst>
              <a:ext uri="{FF2B5EF4-FFF2-40B4-BE49-F238E27FC236}">
                <a16:creationId xmlns:a16="http://schemas.microsoft.com/office/drawing/2014/main" id="{CA4CF54B-866E-7849-BD04-3784ECAF720E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12181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-column title, body and pic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;p7">
            <a:extLst>
              <a:ext uri="{FF2B5EF4-FFF2-40B4-BE49-F238E27FC236}">
                <a16:creationId xmlns:a16="http://schemas.microsoft.com/office/drawing/2014/main" id="{97C157A7-D275-C143-B9BA-6D32FD698B5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Five-column slide with images</a:t>
            </a:r>
            <a:endParaRPr/>
          </a:p>
        </p:txBody>
      </p:sp>
      <p:sp>
        <p:nvSpPr>
          <p:cNvPr id="7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5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28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2900514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00514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95325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900514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6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34" hasCustomPrompt="1"/>
          </p:nvPr>
        </p:nvSpPr>
        <p:spPr>
          <a:xfrm>
            <a:off x="5105703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47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05703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105703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9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37" hasCustomPrompt="1"/>
          </p:nvPr>
        </p:nvSpPr>
        <p:spPr>
          <a:xfrm>
            <a:off x="7310892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60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10892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62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7310892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3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40" hasCustomPrompt="1"/>
          </p:nvPr>
        </p:nvSpPr>
        <p:spPr>
          <a:xfrm>
            <a:off x="9516081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64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516081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65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516081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24" name="Google Shape;12;p2">
            <a:extLst>
              <a:ext uri="{FF2B5EF4-FFF2-40B4-BE49-F238E27FC236}">
                <a16:creationId xmlns:a16="http://schemas.microsoft.com/office/drawing/2014/main" id="{245C121B-D282-084B-A1D8-89A0B89BF72A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48290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 slid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;p7">
            <a:extLst>
              <a:ext uri="{FF2B5EF4-FFF2-40B4-BE49-F238E27FC236}">
                <a16:creationId xmlns:a16="http://schemas.microsoft.com/office/drawing/2014/main" id="{97C157A7-D275-C143-B9BA-6D32FD698B5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7495" y="908050"/>
            <a:ext cx="10792829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Team member slide</a:t>
            </a:r>
            <a:endParaRPr/>
          </a:p>
        </p:txBody>
      </p:sp>
      <p:sp>
        <p:nvSpPr>
          <p:cNvPr id="38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3127" y="19383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0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255720"/>
            <a:ext cx="1980000" cy="460618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260567" y="19383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2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92765" y="3255719"/>
            <a:ext cx="1980000" cy="46061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58007" y="19383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4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90205" y="3255720"/>
            <a:ext cx="1980000" cy="460618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655447" y="19376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6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87645" y="3247524"/>
            <a:ext cx="1980000" cy="4688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7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852887" y="19383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8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85085" y="3255720"/>
            <a:ext cx="1980000" cy="460618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71647" y="4190001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0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03845" y="5507347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269087" y="4190001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2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901285" y="5507347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53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466527" y="4190001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4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098725" y="5507347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663967" y="4181806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6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296165" y="5506646"/>
            <a:ext cx="1980000" cy="450001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57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861407" y="4190001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8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493605" y="5507347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pic>
        <p:nvPicPr>
          <p:cNvPr id="26" name="Google Shape;12;p2">
            <a:extLst>
              <a:ext uri="{FF2B5EF4-FFF2-40B4-BE49-F238E27FC236}">
                <a16:creationId xmlns:a16="http://schemas.microsoft.com/office/drawing/2014/main" id="{910CF50D-0EAF-1C41-8895-5AB82B4A27AB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2817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gradFill>
            <a:gsLst>
              <a:gs pos="0">
                <a:srgbClr val="55BAFE"/>
              </a:gs>
              <a:gs pos="100000">
                <a:srgbClr val="0D94E8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23;p4">
            <a:extLst>
              <a:ext uri="{FF2B5EF4-FFF2-40B4-BE49-F238E27FC236}">
                <a16:creationId xmlns:a16="http://schemas.microsoft.com/office/drawing/2014/main" id="{FFF0F7A7-F931-ED4E-B042-6BC4B6622051}"/>
              </a:ext>
            </a:extLst>
          </p:cNvPr>
          <p:cNvPicPr preferRelativeResize="0"/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0"/>
          <a:stretch/>
        </p:blipFill>
        <p:spPr>
          <a:xfrm>
            <a:off x="695325" y="6345371"/>
            <a:ext cx="1030297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8;p3">
            <a:extLst>
              <a:ext uri="{FF2B5EF4-FFF2-40B4-BE49-F238E27FC236}">
                <a16:creationId xmlns:a16="http://schemas.microsoft.com/office/drawing/2014/main" id="{BB105A72-67E3-564D-B050-FC3CFBB89410}"/>
              </a:ext>
            </a:extLst>
          </p:cNvPr>
          <p:cNvSpPr txBox="1"/>
          <p:nvPr userDrawn="1"/>
        </p:nvSpPr>
        <p:spPr>
          <a:xfrm>
            <a:off x="6096000" y="6454998"/>
            <a:ext cx="5400675" cy="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© 2019, </a:t>
            </a:r>
            <a:r>
              <a:rPr lang="en" sz="1000" err="1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JustAnswer</a:t>
            </a:r>
            <a:r>
              <a:rPr lang="en" sz="1000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. All rights reserved.</a:t>
            </a:r>
            <a:endParaRPr sz="1000">
              <a:solidFill>
                <a:srgbClr val="333333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89CC9-E84E-4F4B-9182-1BE4BD1308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39066"/>
            <a:ext cx="12192000" cy="6720099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E092011-3CD5-6442-84AF-1442F1E713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0745" y="849022"/>
            <a:ext cx="11033185" cy="601014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134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half of screen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7403646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sp>
        <p:nvSpPr>
          <p:cNvPr id="11" name="Google Shape;18;p3">
            <a:extLst>
              <a:ext uri="{FF2B5EF4-FFF2-40B4-BE49-F238E27FC236}">
                <a16:creationId xmlns:a16="http://schemas.microsoft.com/office/drawing/2014/main" id="{BB105A72-67E3-564D-B050-FC3CFBB89410}"/>
              </a:ext>
            </a:extLst>
          </p:cNvPr>
          <p:cNvSpPr txBox="1"/>
          <p:nvPr userDrawn="1"/>
        </p:nvSpPr>
        <p:spPr>
          <a:xfrm>
            <a:off x="6096000" y="6454998"/>
            <a:ext cx="5400675" cy="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© 2019, </a:t>
            </a:r>
            <a:r>
              <a:rPr lang="en" sz="1000" err="1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JustAnswer</a:t>
            </a:r>
            <a:r>
              <a:rPr lang="en" sz="1000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. All rights reserved.</a:t>
            </a:r>
            <a:endParaRPr sz="1000">
              <a:solidFill>
                <a:srgbClr val="333333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C0C7A3-E6ED-B240-BF23-8A8A08CD1B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7510" y="1402245"/>
            <a:ext cx="9884951" cy="5455755"/>
          </a:xfrm>
          <a:prstGeom prst="rect">
            <a:avLst/>
          </a:prstGeom>
        </p:spPr>
      </p:pic>
      <p:sp>
        <p:nvSpPr>
          <p:cNvPr id="10" name="Google Shape;68;p9">
            <a:extLst>
              <a:ext uri="{FF2B5EF4-FFF2-40B4-BE49-F238E27FC236}">
                <a16:creationId xmlns:a16="http://schemas.microsoft.com/office/drawing/2014/main" id="{7C0340C1-B3E5-5F4D-9016-3201080F6CA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357123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E092011-3CD5-6442-84AF-1442F1E713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85631" y="1973766"/>
            <a:ext cx="8948707" cy="620542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C06630DF-3691-4B4D-9AA6-7A92D89A33FE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3103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nd imag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sp>
        <p:nvSpPr>
          <p:cNvPr id="10" name="Google Shape;68;p9">
            <a:extLst>
              <a:ext uri="{FF2B5EF4-FFF2-40B4-BE49-F238E27FC236}">
                <a16:creationId xmlns:a16="http://schemas.microsoft.com/office/drawing/2014/main" id="{7C0340C1-B3E5-5F4D-9016-3201080F6CA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357123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C06630DF-3691-4B4D-9AA6-7A92D89A33FE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4136D3F4-977B-1E43-9C91-6A72351D43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4284" y="1523329"/>
            <a:ext cx="6502793" cy="4685385"/>
          </a:xfrm>
          <a:prstGeom prst="rect">
            <a:avLst/>
          </a:prstGeom>
        </p:spPr>
      </p:pic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C55E1213-4736-7A4A-A677-C6B7ADAE5B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87975" y="1781175"/>
            <a:ext cx="6108700" cy="4163637"/>
          </a:xfrm>
          <a:prstGeom prst="rect">
            <a:avLst/>
          </a:prstGeom>
        </p:spPr>
        <p:txBody>
          <a:bodyPr lIns="612000" tIns="360000" rIns="360000" bIns="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6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;p3">
            <a:extLst>
              <a:ext uri="{FF2B5EF4-FFF2-40B4-BE49-F238E27FC236}">
                <a16:creationId xmlns:a16="http://schemas.microsoft.com/office/drawing/2014/main" id="{0382F975-3105-DB4B-A3FA-02FCFCADE7F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2833129"/>
            <a:ext cx="10801350" cy="10800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Extrabold"/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Enter Section title here</a:t>
            </a:r>
            <a:endParaRPr/>
          </a:p>
        </p:txBody>
      </p:sp>
      <p:sp>
        <p:nvSpPr>
          <p:cNvPr id="6" name="Google Shape;19;p3">
            <a:extLst>
              <a:ext uri="{FF2B5EF4-FFF2-40B4-BE49-F238E27FC236}">
                <a16:creationId xmlns:a16="http://schemas.microsoft.com/office/drawing/2014/main" id="{077F18A5-59D9-F943-928C-5E9B31746811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94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nd andro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4679950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</a:t>
            </a:r>
            <a:endParaRPr/>
          </a:p>
        </p:txBody>
      </p:sp>
      <p:sp>
        <p:nvSpPr>
          <p:cNvPr id="10" name="Google Shape;68;p9">
            <a:extLst>
              <a:ext uri="{FF2B5EF4-FFF2-40B4-BE49-F238E27FC236}">
                <a16:creationId xmlns:a16="http://schemas.microsoft.com/office/drawing/2014/main" id="{7C0340C1-B3E5-5F4D-9016-3201080F6CA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679951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pic>
        <p:nvPicPr>
          <p:cNvPr id="19" name="Picture 18" descr="A screen shot of a computer&#10;&#10;Description automatically generated">
            <a:extLst>
              <a:ext uri="{FF2B5EF4-FFF2-40B4-BE49-F238E27FC236}">
                <a16:creationId xmlns:a16="http://schemas.microsoft.com/office/drawing/2014/main" id="{99DE1980-F170-D545-93EF-33588D19CC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4822" y="303024"/>
            <a:ext cx="3061288" cy="6409570"/>
          </a:xfrm>
          <a:prstGeom prst="rect">
            <a:avLst/>
          </a:prstGeom>
        </p:spPr>
      </p:pic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07291D87-D40E-F747-8426-3250FE1200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56767" y="765667"/>
            <a:ext cx="2603849" cy="5455498"/>
          </a:xfrm>
          <a:prstGeom prst="roundRect">
            <a:avLst>
              <a:gd name="adj" fmla="val 9219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Insert android screen</a:t>
            </a:r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44FB03E9-354D-A14D-A2D3-0681ADB20AEC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04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phon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creen&#10;&#10;Description automatically generated">
            <a:extLst>
              <a:ext uri="{FF2B5EF4-FFF2-40B4-BE49-F238E27FC236}">
                <a16:creationId xmlns:a16="http://schemas.microsoft.com/office/drawing/2014/main" id="{1DC642A8-0187-0E40-B835-8F2804A203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5494" y="295435"/>
            <a:ext cx="3199050" cy="6231674"/>
          </a:xfrm>
          <a:prstGeom prst="rect">
            <a:avLst/>
          </a:prstGeom>
        </p:spPr>
      </p:pic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4679950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sp>
        <p:nvSpPr>
          <p:cNvPr id="10" name="Google Shape;68;p9">
            <a:extLst>
              <a:ext uri="{FF2B5EF4-FFF2-40B4-BE49-F238E27FC236}">
                <a16:creationId xmlns:a16="http://schemas.microsoft.com/office/drawing/2014/main" id="{7C0340C1-B3E5-5F4D-9016-3201080F6CA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679951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1A0A1452-6291-7146-9CA7-289416FEA6B3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icture Placeholder 22">
            <a:extLst>
              <a:ext uri="{FF2B5EF4-FFF2-40B4-BE49-F238E27FC236}">
                <a16:creationId xmlns:a16="http://schemas.microsoft.com/office/drawing/2014/main" id="{EDA77F2A-FCD9-EA46-BCDE-81B09EE446A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56767" y="593844"/>
            <a:ext cx="2603849" cy="5641200"/>
          </a:xfrm>
          <a:prstGeom prst="roundRect">
            <a:avLst>
              <a:gd name="adj" fmla="val 9219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Insert</a:t>
            </a:r>
            <a:r>
              <a:rPr lang="uk-UA"/>
              <a:t> </a:t>
            </a:r>
            <a:r>
              <a:rPr lang="en-US"/>
              <a:t>IOS iPhone XS screen</a:t>
            </a:r>
          </a:p>
        </p:txBody>
      </p:sp>
    </p:spTree>
    <p:extLst>
      <p:ext uri="{BB962C8B-B14F-4D97-AF65-F5344CB8AC3E}">
        <p14:creationId xmlns:p14="http://schemas.microsoft.com/office/powerpoint/2010/main" val="34529765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09BDAA7B-5B1B-DF4C-A143-F5487618CFC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6105" y="1628775"/>
            <a:ext cx="10800570" cy="2513734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1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Big number</a:t>
            </a:r>
            <a:endParaRPr/>
          </a:p>
        </p:txBody>
      </p:sp>
      <p:sp>
        <p:nvSpPr>
          <p:cNvPr id="14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9EB1A6A0-E9E5-AC43-A29D-414FD4B235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325" y="4142509"/>
            <a:ext cx="10800570" cy="180744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5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Enter description</a:t>
            </a:r>
          </a:p>
        </p:txBody>
      </p:sp>
      <p:pic>
        <p:nvPicPr>
          <p:cNvPr id="7" name="Google Shape;12;p2">
            <a:extLst>
              <a:ext uri="{FF2B5EF4-FFF2-40B4-BE49-F238E27FC236}">
                <a16:creationId xmlns:a16="http://schemas.microsoft.com/office/drawing/2014/main" id="{AB4E854F-C69B-7842-92C4-669881DDBC8A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418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3;p10">
            <a:extLst>
              <a:ext uri="{FF2B5EF4-FFF2-40B4-BE49-F238E27FC236}">
                <a16:creationId xmlns:a16="http://schemas.microsoft.com/office/drawing/2014/main" id="{360328FD-7266-D84C-9683-33C09BED8D5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1989438"/>
            <a:ext cx="10801350" cy="3204862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Big quote slide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E1ED3-C0CF-C540-8C53-8B97EE010E4B}"/>
              </a:ext>
            </a:extLst>
          </p:cNvPr>
          <p:cNvSpPr txBox="1"/>
          <p:nvPr userDrawn="1"/>
        </p:nvSpPr>
        <p:spPr>
          <a:xfrm>
            <a:off x="695325" y="908050"/>
            <a:ext cx="615553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600" b="1" i="0">
                <a:latin typeface="Arial Black" panose="020B0604020202020204" pitchFamily="34" charset="0"/>
                <a:cs typeface="Arial Black" panose="020B0604020202020204" pitchFamily="34" charset="0"/>
              </a:rPr>
              <a:t>”</a:t>
            </a:r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oogle Shape;12;p2">
            <a:extLst>
              <a:ext uri="{FF2B5EF4-FFF2-40B4-BE49-F238E27FC236}">
                <a16:creationId xmlns:a16="http://schemas.microsoft.com/office/drawing/2014/main" id="{9BD639D9-5D93-214C-9557-319F500AD38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07250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;p2">
            <a:extLst>
              <a:ext uri="{FF2B5EF4-FFF2-40B4-BE49-F238E27FC236}">
                <a16:creationId xmlns:a16="http://schemas.microsoft.com/office/drawing/2014/main" id="{CBAD9E3B-41F1-2E40-9B27-38CC92E20904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74949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blac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Timeline 1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61D95-E0A9-CD40-B4CD-7881D54CEDD6}"/>
              </a:ext>
            </a:extLst>
          </p:cNvPr>
          <p:cNvCxnSpPr>
            <a:cxnSpLocks/>
            <a:stCxn id="17" idx="2"/>
          </p:cNvCxnSpPr>
          <p:nvPr userDrawn="1"/>
        </p:nvCxnSpPr>
        <p:spPr>
          <a:xfrm flipV="1">
            <a:off x="5326690" y="3315847"/>
            <a:ext cx="6169985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2;p4">
            <a:extLst>
              <a:ext uri="{FF2B5EF4-FFF2-40B4-BE49-F238E27FC236}">
                <a16:creationId xmlns:a16="http://schemas.microsoft.com/office/drawing/2014/main" id="{0388782D-3D56-EA47-AEBB-0A78DF121A8E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475496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AE73C2E-BB4D-F24A-8C12-2031FCF7AD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26690" y="2522713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18" name="Google Shape;22;p4">
            <a:extLst>
              <a:ext uri="{FF2B5EF4-FFF2-40B4-BE49-F238E27FC236}">
                <a16:creationId xmlns:a16="http://schemas.microsoft.com/office/drawing/2014/main" id="{AAA6E767-4B8C-9544-B657-648498E9D5D3}"/>
              </a:ext>
            </a:extLst>
          </p:cNvPr>
          <p:cNvSpPr txBox="1">
            <a:spLocks noGrp="1"/>
          </p:cNvSpPr>
          <p:nvPr>
            <p:ph type="body" idx="12" hasCustomPrompt="1"/>
          </p:nvPr>
        </p:nvSpPr>
        <p:spPr>
          <a:xfrm>
            <a:off x="4475496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7BF8CB51-A606-EF42-BF54-76408DBA1F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16370" y="2522712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22" name="Google Shape;22;p4">
            <a:extLst>
              <a:ext uri="{FF2B5EF4-FFF2-40B4-BE49-F238E27FC236}">
                <a16:creationId xmlns:a16="http://schemas.microsoft.com/office/drawing/2014/main" id="{547D7F6B-A291-7447-A122-71F2CBC5B04E}"/>
              </a:ext>
            </a:extLst>
          </p:cNvPr>
          <p:cNvSpPr txBox="1">
            <a:spLocks noGrp="1"/>
          </p:cNvSpPr>
          <p:nvPr>
            <p:ph type="body" idx="16" hasCustomPrompt="1"/>
          </p:nvPr>
        </p:nvSpPr>
        <p:spPr>
          <a:xfrm>
            <a:off x="8255668" y="4108983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23" name="Google Shape;22;p4">
            <a:extLst>
              <a:ext uri="{FF2B5EF4-FFF2-40B4-BE49-F238E27FC236}">
                <a16:creationId xmlns:a16="http://schemas.microsoft.com/office/drawing/2014/main" id="{9B3AA182-5205-7D46-B098-F80503AA8134}"/>
              </a:ext>
            </a:extLst>
          </p:cNvPr>
          <p:cNvSpPr txBox="1">
            <a:spLocks noGrp="1"/>
          </p:cNvSpPr>
          <p:nvPr>
            <p:ph type="body" idx="17" hasCustomPrompt="1"/>
          </p:nvPr>
        </p:nvSpPr>
        <p:spPr>
          <a:xfrm>
            <a:off x="8255668" y="4659601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6" name="Google Shape;22;p4">
            <a:extLst>
              <a:ext uri="{FF2B5EF4-FFF2-40B4-BE49-F238E27FC236}">
                <a16:creationId xmlns:a16="http://schemas.microsoft.com/office/drawing/2014/main" id="{65266919-FE6E-1B4C-AB4E-9A8DB650BEBF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532669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27" name="Google Shape;22;p4">
            <a:extLst>
              <a:ext uri="{FF2B5EF4-FFF2-40B4-BE49-F238E27FC236}">
                <a16:creationId xmlns:a16="http://schemas.microsoft.com/office/drawing/2014/main" id="{EDB31EC4-071A-6B40-B939-FA738D6FCE76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911637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726635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Timeline 2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61D95-E0A9-CD40-B4CD-7881D54CEDD6}"/>
              </a:ext>
            </a:extLst>
          </p:cNvPr>
          <p:cNvCxnSpPr>
            <a:cxnSpLocks/>
          </p:cNvCxnSpPr>
          <p:nvPr userDrawn="1"/>
        </p:nvCxnSpPr>
        <p:spPr>
          <a:xfrm>
            <a:off x="695325" y="3315847"/>
            <a:ext cx="108013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2;p4">
            <a:extLst>
              <a:ext uri="{FF2B5EF4-FFF2-40B4-BE49-F238E27FC236}">
                <a16:creationId xmlns:a16="http://schemas.microsoft.com/office/drawing/2014/main" id="{0388782D-3D56-EA47-AEBB-0A78DF121A8E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475496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AE73C2E-BB4D-F24A-8C12-2031FCF7AD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26690" y="2522713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18" name="Google Shape;22;p4">
            <a:extLst>
              <a:ext uri="{FF2B5EF4-FFF2-40B4-BE49-F238E27FC236}">
                <a16:creationId xmlns:a16="http://schemas.microsoft.com/office/drawing/2014/main" id="{AAA6E767-4B8C-9544-B657-648498E9D5D3}"/>
              </a:ext>
            </a:extLst>
          </p:cNvPr>
          <p:cNvSpPr txBox="1">
            <a:spLocks noGrp="1"/>
          </p:cNvSpPr>
          <p:nvPr>
            <p:ph type="body" idx="12" hasCustomPrompt="1"/>
          </p:nvPr>
        </p:nvSpPr>
        <p:spPr>
          <a:xfrm>
            <a:off x="4475496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7BF8CB51-A606-EF42-BF54-76408DBA1F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16370" y="2522712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20" name="Google Shape;22;p4">
            <a:extLst>
              <a:ext uri="{FF2B5EF4-FFF2-40B4-BE49-F238E27FC236}">
                <a16:creationId xmlns:a16="http://schemas.microsoft.com/office/drawing/2014/main" id="{47D3D7A7-CB83-0B48-8240-A3453DC443EC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712795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21" name="Google Shape;22;p4">
            <a:extLst>
              <a:ext uri="{FF2B5EF4-FFF2-40B4-BE49-F238E27FC236}">
                <a16:creationId xmlns:a16="http://schemas.microsoft.com/office/drawing/2014/main" id="{8AFB9CDF-022C-974F-A368-E08DC37F7508}"/>
              </a:ext>
            </a:extLst>
          </p:cNvPr>
          <p:cNvSpPr txBox="1">
            <a:spLocks noGrp="1"/>
          </p:cNvSpPr>
          <p:nvPr>
            <p:ph type="body" idx="15" hasCustomPrompt="1"/>
          </p:nvPr>
        </p:nvSpPr>
        <p:spPr>
          <a:xfrm>
            <a:off x="712795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2" name="Google Shape;22;p4">
            <a:extLst>
              <a:ext uri="{FF2B5EF4-FFF2-40B4-BE49-F238E27FC236}">
                <a16:creationId xmlns:a16="http://schemas.microsoft.com/office/drawing/2014/main" id="{547D7F6B-A291-7447-A122-71F2CBC5B04E}"/>
              </a:ext>
            </a:extLst>
          </p:cNvPr>
          <p:cNvSpPr txBox="1">
            <a:spLocks noGrp="1"/>
          </p:cNvSpPr>
          <p:nvPr>
            <p:ph type="body" idx="16" hasCustomPrompt="1"/>
          </p:nvPr>
        </p:nvSpPr>
        <p:spPr>
          <a:xfrm>
            <a:off x="8255668" y="4108983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23" name="Google Shape;22;p4">
            <a:extLst>
              <a:ext uri="{FF2B5EF4-FFF2-40B4-BE49-F238E27FC236}">
                <a16:creationId xmlns:a16="http://schemas.microsoft.com/office/drawing/2014/main" id="{9B3AA182-5205-7D46-B098-F80503AA8134}"/>
              </a:ext>
            </a:extLst>
          </p:cNvPr>
          <p:cNvSpPr txBox="1">
            <a:spLocks noGrp="1"/>
          </p:cNvSpPr>
          <p:nvPr>
            <p:ph type="body" idx="17" hasCustomPrompt="1"/>
          </p:nvPr>
        </p:nvSpPr>
        <p:spPr>
          <a:xfrm>
            <a:off x="8255668" y="4659601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4D407309-9267-9F4A-B6EB-161761F15A0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63988" y="2505711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25" name="Google Shape;22;p4">
            <a:extLst>
              <a:ext uri="{FF2B5EF4-FFF2-40B4-BE49-F238E27FC236}">
                <a16:creationId xmlns:a16="http://schemas.microsoft.com/office/drawing/2014/main" id="{28DB28E4-F269-044D-9145-B2648D92BD21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1563988" y="3037963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26" name="Google Shape;22;p4">
            <a:extLst>
              <a:ext uri="{FF2B5EF4-FFF2-40B4-BE49-F238E27FC236}">
                <a16:creationId xmlns:a16="http://schemas.microsoft.com/office/drawing/2014/main" id="{65266919-FE6E-1B4C-AB4E-9A8DB650BEBF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532669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27" name="Google Shape;22;p4">
            <a:extLst>
              <a:ext uri="{FF2B5EF4-FFF2-40B4-BE49-F238E27FC236}">
                <a16:creationId xmlns:a16="http://schemas.microsoft.com/office/drawing/2014/main" id="{EDB31EC4-071A-6B40-B939-FA738D6FCE76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911637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275879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Timeline 3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61D95-E0A9-CD40-B4CD-7881D54CEDD6}"/>
              </a:ext>
            </a:extLst>
          </p:cNvPr>
          <p:cNvCxnSpPr>
            <a:cxnSpLocks/>
            <a:endCxn id="26" idx="1"/>
          </p:cNvCxnSpPr>
          <p:nvPr userDrawn="1"/>
        </p:nvCxnSpPr>
        <p:spPr>
          <a:xfrm>
            <a:off x="695325" y="3315847"/>
            <a:ext cx="46313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2;p4">
            <a:extLst>
              <a:ext uri="{FF2B5EF4-FFF2-40B4-BE49-F238E27FC236}">
                <a16:creationId xmlns:a16="http://schemas.microsoft.com/office/drawing/2014/main" id="{0388782D-3D56-EA47-AEBB-0A78DF121A8E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475496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AE73C2E-BB4D-F24A-8C12-2031FCF7AD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26690" y="2522713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18" name="Google Shape;22;p4">
            <a:extLst>
              <a:ext uri="{FF2B5EF4-FFF2-40B4-BE49-F238E27FC236}">
                <a16:creationId xmlns:a16="http://schemas.microsoft.com/office/drawing/2014/main" id="{AAA6E767-4B8C-9544-B657-648498E9D5D3}"/>
              </a:ext>
            </a:extLst>
          </p:cNvPr>
          <p:cNvSpPr txBox="1">
            <a:spLocks noGrp="1"/>
          </p:cNvSpPr>
          <p:nvPr>
            <p:ph type="body" idx="12" hasCustomPrompt="1"/>
          </p:nvPr>
        </p:nvSpPr>
        <p:spPr>
          <a:xfrm>
            <a:off x="4475496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0" name="Google Shape;22;p4">
            <a:extLst>
              <a:ext uri="{FF2B5EF4-FFF2-40B4-BE49-F238E27FC236}">
                <a16:creationId xmlns:a16="http://schemas.microsoft.com/office/drawing/2014/main" id="{47D3D7A7-CB83-0B48-8240-A3453DC443EC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712795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21" name="Google Shape;22;p4">
            <a:extLst>
              <a:ext uri="{FF2B5EF4-FFF2-40B4-BE49-F238E27FC236}">
                <a16:creationId xmlns:a16="http://schemas.microsoft.com/office/drawing/2014/main" id="{8AFB9CDF-022C-974F-A368-E08DC37F7508}"/>
              </a:ext>
            </a:extLst>
          </p:cNvPr>
          <p:cNvSpPr txBox="1">
            <a:spLocks noGrp="1"/>
          </p:cNvSpPr>
          <p:nvPr>
            <p:ph type="body" idx="15" hasCustomPrompt="1"/>
          </p:nvPr>
        </p:nvSpPr>
        <p:spPr>
          <a:xfrm>
            <a:off x="712795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4D407309-9267-9F4A-B6EB-161761F15A0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63988" y="2505711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25" name="Google Shape;22;p4">
            <a:extLst>
              <a:ext uri="{FF2B5EF4-FFF2-40B4-BE49-F238E27FC236}">
                <a16:creationId xmlns:a16="http://schemas.microsoft.com/office/drawing/2014/main" id="{28DB28E4-F269-044D-9145-B2648D92BD21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1563988" y="3037963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26" name="Google Shape;22;p4">
            <a:extLst>
              <a:ext uri="{FF2B5EF4-FFF2-40B4-BE49-F238E27FC236}">
                <a16:creationId xmlns:a16="http://schemas.microsoft.com/office/drawing/2014/main" id="{65266919-FE6E-1B4C-AB4E-9A8DB650BEBF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532669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751172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Dar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Special thanks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Google Shape;22;p4">
            <a:extLst>
              <a:ext uri="{FF2B5EF4-FFF2-40B4-BE49-F238E27FC236}">
                <a16:creationId xmlns:a16="http://schemas.microsoft.com/office/drawing/2014/main" id="{47766C7D-84DA-AC43-83B0-D1AB4E5AC4DC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496000" y="1989381"/>
            <a:ext cx="3779388" cy="7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Speaker’s name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CF4667A-01C4-8F4C-8BF0-C7FF71AC2BA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5325" y="1989380"/>
            <a:ext cx="1602800" cy="160279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Speaker’s photo</a:t>
            </a:r>
          </a:p>
        </p:txBody>
      </p:sp>
      <p:sp>
        <p:nvSpPr>
          <p:cNvPr id="13" name="Google Shape;22;p4">
            <a:extLst>
              <a:ext uri="{FF2B5EF4-FFF2-40B4-BE49-F238E27FC236}">
                <a16:creationId xmlns:a16="http://schemas.microsoft.com/office/drawing/2014/main" id="{298DA4C6-3D14-9145-BB6E-3C250FD1D37C}"/>
              </a:ext>
            </a:extLst>
          </p:cNvPr>
          <p:cNvSpPr txBox="1">
            <a:spLocks noGrp="1"/>
          </p:cNvSpPr>
          <p:nvPr>
            <p:ph type="body" idx="11" hasCustomPrompt="1"/>
          </p:nvPr>
        </p:nvSpPr>
        <p:spPr>
          <a:xfrm>
            <a:off x="2496000" y="2709381"/>
            <a:ext cx="3779388" cy="7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Speaker’s position</a:t>
            </a:r>
          </a:p>
        </p:txBody>
      </p:sp>
      <p:sp>
        <p:nvSpPr>
          <p:cNvPr id="14" name="Google Shape;22;p4">
            <a:extLst>
              <a:ext uri="{FF2B5EF4-FFF2-40B4-BE49-F238E27FC236}">
                <a16:creationId xmlns:a16="http://schemas.microsoft.com/office/drawing/2014/main" id="{3725F67B-E8C7-E343-B751-DE7CF492FCD0}"/>
              </a:ext>
            </a:extLst>
          </p:cNvPr>
          <p:cNvSpPr txBox="1">
            <a:spLocks noGrp="1"/>
          </p:cNvSpPr>
          <p:nvPr>
            <p:ph type="body" idx="12" hasCustomPrompt="1"/>
          </p:nvPr>
        </p:nvSpPr>
        <p:spPr>
          <a:xfrm>
            <a:off x="2496000" y="3429381"/>
            <a:ext cx="3779388" cy="252056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Speaker’s email</a:t>
            </a:r>
            <a:br>
              <a:rPr lang="en-US"/>
            </a:br>
            <a:r>
              <a:rPr lang="en-US"/>
              <a:t>Phone number</a:t>
            </a:r>
            <a:br>
              <a:rPr lang="en-US"/>
            </a:br>
            <a:r>
              <a:rPr lang="en-US"/>
              <a:t>other contacts</a:t>
            </a:r>
          </a:p>
        </p:txBody>
      </p:sp>
    </p:spTree>
    <p:extLst>
      <p:ext uri="{BB962C8B-B14F-4D97-AF65-F5344CB8AC3E}">
        <p14:creationId xmlns:p14="http://schemas.microsoft.com/office/powerpoint/2010/main" val="27809151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IMUA Dar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Google Shape;10;p2">
            <a:extLst>
              <a:ext uri="{FF2B5EF4-FFF2-40B4-BE49-F238E27FC236}">
                <a16:creationId xmlns:a16="http://schemas.microsoft.com/office/drawing/2014/main" id="{F605B571-8E05-4F41-8A24-73358601E4C0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98500" y="1118044"/>
            <a:ext cx="10801350" cy="2881313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IMUA</a:t>
            </a:r>
            <a:endParaRPr/>
          </a:p>
        </p:txBody>
      </p:sp>
      <p:sp>
        <p:nvSpPr>
          <p:cNvPr id="16" name="Google Shape;11;p2">
            <a:extLst>
              <a:ext uri="{FF2B5EF4-FFF2-40B4-BE49-F238E27FC236}">
                <a16:creationId xmlns:a16="http://schemas.microsoft.com/office/drawing/2014/main" id="{22789C7C-8B0C-5A45-97E8-F5037116CD8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695325" y="4146550"/>
            <a:ext cx="10801351" cy="720639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Move forward with purpose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7912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/pictur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;p4">
            <a:extLst>
              <a:ext uri="{FF2B5EF4-FFF2-40B4-BE49-F238E27FC236}">
                <a16:creationId xmlns:a16="http://schemas.microsoft.com/office/drawing/2014/main" id="{B24D0CDC-3A76-0540-BEF0-638ED8E3899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19998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Simple Text slide title</a:t>
            </a:r>
            <a:endParaRPr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DEB0D2-2067-CE4A-8134-3B12C66DDA2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5325" y="1628048"/>
            <a:ext cx="10800000" cy="43219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Google Shape;14;p2">
            <a:extLst>
              <a:ext uri="{FF2B5EF4-FFF2-40B4-BE49-F238E27FC236}">
                <a16:creationId xmlns:a16="http://schemas.microsoft.com/office/drawing/2014/main" id="{78F12A91-E227-4242-828B-B0724CD06ED8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102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and names Dar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0;p2">
            <a:extLst>
              <a:ext uri="{FF2B5EF4-FFF2-40B4-BE49-F238E27FC236}">
                <a16:creationId xmlns:a16="http://schemas.microsoft.com/office/drawing/2014/main" id="{5813A9AB-3D7B-3742-9E52-D0A5B4997D83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98500" y="1111605"/>
            <a:ext cx="5218113" cy="2881313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Thank You</a:t>
            </a:r>
            <a:endParaRPr/>
          </a:p>
        </p:txBody>
      </p:sp>
      <p:sp>
        <p:nvSpPr>
          <p:cNvPr id="16" name="Google Shape;11;p2">
            <a:extLst>
              <a:ext uri="{FF2B5EF4-FFF2-40B4-BE49-F238E27FC236}">
                <a16:creationId xmlns:a16="http://schemas.microsoft.com/office/drawing/2014/main" id="{230DCCBC-16DC-724D-8F9F-BC00F970C540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695326" y="4172306"/>
            <a:ext cx="5221288" cy="720639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Move forward with purpose</a:t>
            </a:r>
            <a:endParaRPr/>
          </a:p>
        </p:txBody>
      </p:sp>
      <p:pic>
        <p:nvPicPr>
          <p:cNvPr id="17" name="Picture 16" descr="A picture containing clipart&#10;&#10;Description automatically generated">
            <a:extLst>
              <a:ext uri="{FF2B5EF4-FFF2-40B4-BE49-F238E27FC236}">
                <a16:creationId xmlns:a16="http://schemas.microsoft.com/office/drawing/2014/main" id="{FAD43532-A50D-874A-A6F3-5A8AFBF7C7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4" y="410519"/>
            <a:ext cx="2182551" cy="675330"/>
          </a:xfrm>
          <a:prstGeom prst="rect">
            <a:avLst/>
          </a:prstGeom>
        </p:spPr>
      </p:pic>
      <p:sp>
        <p:nvSpPr>
          <p:cNvPr id="18" name="Google Shape;68;p9">
            <a:extLst>
              <a:ext uri="{FF2B5EF4-FFF2-40B4-BE49-F238E27FC236}">
                <a16:creationId xmlns:a16="http://schemas.microsoft.com/office/drawing/2014/main" id="{BD08DE53-667F-2E42-AF41-DDD3354D99B9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6275388" y="1111605"/>
            <a:ext cx="5400675" cy="523868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  <a:defRPr sz="32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Special thanks to …</a:t>
            </a:r>
          </a:p>
        </p:txBody>
      </p:sp>
    </p:spTree>
    <p:extLst>
      <p:ext uri="{BB962C8B-B14F-4D97-AF65-F5344CB8AC3E}">
        <p14:creationId xmlns:p14="http://schemas.microsoft.com/office/powerpoint/2010/main" val="2884231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general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ECA5DF28-6C68-6548-A486-A181396DE9C7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95325" y="2991714"/>
            <a:ext cx="10801350" cy="977036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Thank you slide</a:t>
            </a:r>
            <a:endParaRPr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43ADBEE8-1A91-5348-B4DD-0AA077EEC31A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2524788" y="4170293"/>
            <a:ext cx="3391825" cy="1779657"/>
          </a:xfrm>
          <a:prstGeom prst="rect">
            <a:avLst/>
          </a:prstGeom>
        </p:spPr>
        <p:txBody>
          <a:bodyPr spcFirstLastPara="1" wrap="square" lIns="90000" tIns="0" rIns="0" bIns="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Address</a:t>
            </a:r>
          </a:p>
          <a:p>
            <a:r>
              <a:rPr lang="en-US"/>
              <a:t>P.O. Box 29045, San Francisco, CA 94129</a:t>
            </a:r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5A357AE8-CACB-5C44-A4F8-40720D2BF5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8503" y="912465"/>
            <a:ext cx="2314994" cy="71631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40B56CB-97DB-F945-8E43-E8E807292A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37079" y="4171949"/>
            <a:ext cx="1440000" cy="1778001"/>
          </a:xfrm>
          <a:prstGeom prst="rect">
            <a:avLst/>
          </a:prstGeom>
        </p:spPr>
        <p:txBody>
          <a:bodyPr tIns="0" rIns="0" b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Phone</a:t>
            </a:r>
            <a:br>
              <a:rPr lang="en-US"/>
            </a:br>
            <a:r>
              <a:rPr lang="en-US"/>
              <a:t>415-366-5455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265344-4386-2B48-BB9C-620C0CB669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97545" y="4170293"/>
            <a:ext cx="1943589" cy="1779657"/>
          </a:xfrm>
          <a:prstGeom prst="rect">
            <a:avLst/>
          </a:prstGeom>
        </p:spPr>
        <p:txBody>
          <a:bodyPr tIns="0" rIns="0" b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Email</a:t>
            </a:r>
            <a:br>
              <a:rPr lang="en-US"/>
            </a:br>
            <a:r>
              <a:rPr lang="en-US" err="1"/>
              <a:t>press@justanswer.com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2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86575BB-E69A-1849-B635-B3AD50AFAFE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873125"/>
            <a:ext cx="4679950" cy="2492375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Image slide title</a:t>
            </a:r>
            <a:endParaRPr/>
          </a:p>
        </p:txBody>
      </p:sp>
      <p:sp>
        <p:nvSpPr>
          <p:cNvPr id="10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26CA22A-C9FD-F540-9140-20D0E3C3D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1" y="873125"/>
            <a:ext cx="5305424" cy="474522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3290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04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partm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E3B6D75F-245C-394F-B94B-538F9BBBD57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936275" y="2433902"/>
            <a:ext cx="7560400" cy="71941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Add department</a:t>
            </a:r>
            <a:endParaRPr/>
          </a:p>
        </p:txBody>
      </p:sp>
      <p:sp>
        <p:nvSpPr>
          <p:cNvPr id="25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7" hasCustomPrompt="1"/>
          </p:nvPr>
        </p:nvSpPr>
        <p:spPr>
          <a:xfrm>
            <a:off x="3936275" y="3179764"/>
            <a:ext cx="7557876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A7170F-4CC7-E940-928A-2B426325DC67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720567" y="2433901"/>
            <a:ext cx="2588690" cy="2588689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Team Name or Logo</a:t>
            </a:r>
            <a:endParaRPr 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70533DA3-8520-854E-9A37-C09C8EEE7D6F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96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pic>
        <p:nvPicPr>
          <p:cNvPr id="6" name="Google Shape;12;p2">
            <a:extLst>
              <a:ext uri="{FF2B5EF4-FFF2-40B4-BE49-F238E27FC236}">
                <a16:creationId xmlns:a16="http://schemas.microsoft.com/office/drawing/2014/main" id="{C63B7356-15EC-7243-BE55-117E896CCCBD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B306E065-ADA2-D043-AAC7-FFA69C7A1B43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52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B8ABC818-068C-4E43-BFFD-941A1191277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827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Table</a:t>
            </a:r>
            <a:endParaRPr/>
          </a:p>
        </p:txBody>
      </p:sp>
      <p:sp>
        <p:nvSpPr>
          <p:cNvPr id="7" name="Table Placeholder 2">
            <a:extLst>
              <a:ext uri="{FF2B5EF4-FFF2-40B4-BE49-F238E27FC236}">
                <a16:creationId xmlns:a16="http://schemas.microsoft.com/office/drawing/2014/main" id="{ECB9E599-DBDC-844A-B6B8-DD6AD676B08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95325" y="1644563"/>
            <a:ext cx="10801350" cy="43136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8" name="Google Shape;12;p2">
            <a:extLst>
              <a:ext uri="{FF2B5EF4-FFF2-40B4-BE49-F238E27FC236}">
                <a16:creationId xmlns:a16="http://schemas.microsoft.com/office/drawing/2014/main" id="{FF95FB9F-A260-C04D-BD79-83ABEF5AA1C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4;p2">
            <a:extLst>
              <a:ext uri="{FF2B5EF4-FFF2-40B4-BE49-F238E27FC236}">
                <a16:creationId xmlns:a16="http://schemas.microsoft.com/office/drawing/2014/main" id="{3870D0A7-5D69-8645-8830-FCAD2164F49F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92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hort 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2654450"/>
            <a:ext cx="10801350" cy="7200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7A6265-8D5E-CA4D-803A-7A5D5B39A58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5325" y="3437581"/>
            <a:ext cx="10801350" cy="2512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25000"/>
              </a:lnSpc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A959EAFB-35BC-E44F-84DB-4CA823E5C7B5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0318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8223DF5-AD0B-FD4D-A66A-CF16C8098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350403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8" name="Google Shape;12;p2">
            <a:extLst>
              <a:ext uri="{FF2B5EF4-FFF2-40B4-BE49-F238E27FC236}">
                <a16:creationId xmlns:a16="http://schemas.microsoft.com/office/drawing/2014/main" id="{A585C660-4A9C-6549-8455-13739D74B2F1}"/>
              </a:ext>
            </a:extLst>
          </p:cNvPr>
          <p:cNvPicPr preferRelativeResize="0"/>
          <p:nvPr userDrawn="1"/>
        </p:nvPicPr>
        <p:blipFill>
          <a:blip r:embed="rId4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8;p3">
            <a:extLst>
              <a:ext uri="{FF2B5EF4-FFF2-40B4-BE49-F238E27FC236}">
                <a16:creationId xmlns:a16="http://schemas.microsoft.com/office/drawing/2014/main" id="{BA18AFA5-EA8D-E842-95D8-5A636FEA9B75}"/>
              </a:ext>
            </a:extLst>
          </p:cNvPr>
          <p:cNvSpPr txBox="1"/>
          <p:nvPr userDrawn="1"/>
        </p:nvSpPr>
        <p:spPr>
          <a:xfrm>
            <a:off x="6096000" y="6454998"/>
            <a:ext cx="5400675" cy="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© 20</a:t>
            </a:r>
            <a:r>
              <a:rPr lang="uk-UA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2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1</a:t>
            </a:r>
            <a:r>
              <a:rPr lang="en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, </a:t>
            </a:r>
            <a:r>
              <a:rPr lang="en" sz="1000" dirty="0" err="1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JustAnswer</a:t>
            </a:r>
            <a:r>
              <a:rPr lang="en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. All rights reserved.</a:t>
            </a:r>
            <a:endParaRPr sz="1000" dirty="0">
              <a:solidFill>
                <a:schemeClr val="tx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127895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783" r:id="rId2"/>
    <p:sldLayoutId id="2147483695" r:id="rId3"/>
    <p:sldLayoutId id="2147483696" r:id="rId4"/>
    <p:sldLayoutId id="2147483699" r:id="rId5"/>
    <p:sldLayoutId id="2147483751" r:id="rId6"/>
    <p:sldLayoutId id="2147483701" r:id="rId7"/>
    <p:sldLayoutId id="2147483705" r:id="rId8"/>
    <p:sldLayoutId id="2147483700" r:id="rId9"/>
    <p:sldLayoutId id="2147483702" r:id="rId10"/>
    <p:sldLayoutId id="2147483697" r:id="rId11"/>
    <p:sldLayoutId id="2147483757" r:id="rId12"/>
    <p:sldLayoutId id="2147483708" r:id="rId13"/>
    <p:sldLayoutId id="2147483732" r:id="rId14"/>
    <p:sldLayoutId id="2147483731" r:id="rId15"/>
    <p:sldLayoutId id="2147483698" r:id="rId16"/>
    <p:sldLayoutId id="2147483703" r:id="rId17"/>
    <p:sldLayoutId id="2147483734" r:id="rId18"/>
    <p:sldLayoutId id="2147483768" r:id="rId19"/>
    <p:sldLayoutId id="2147483767" r:id="rId20"/>
    <p:sldLayoutId id="2147483752" r:id="rId21"/>
    <p:sldLayoutId id="2147483770" r:id="rId22"/>
    <p:sldLayoutId id="2147483769" r:id="rId23"/>
    <p:sldLayoutId id="2147483709" r:id="rId24"/>
    <p:sldLayoutId id="2147483710" r:id="rId25"/>
    <p:sldLayoutId id="2147483712" r:id="rId26"/>
    <p:sldLayoutId id="2147483735" r:id="rId27"/>
    <p:sldLayoutId id="2147483754" r:id="rId28"/>
    <p:sldLayoutId id="2147483766" r:id="rId29"/>
    <p:sldLayoutId id="2147483755" r:id="rId30"/>
    <p:sldLayoutId id="2147483756" r:id="rId31"/>
    <p:sldLayoutId id="2147483711" r:id="rId32"/>
    <p:sldLayoutId id="2147483706" r:id="rId33"/>
    <p:sldLayoutId id="2147483707" r:id="rId34"/>
    <p:sldLayoutId id="2147483777" r:id="rId35"/>
    <p:sldLayoutId id="2147483776" r:id="rId36"/>
    <p:sldLayoutId id="2147483778" r:id="rId37"/>
    <p:sldLayoutId id="2147483775" r:id="rId38"/>
    <p:sldLayoutId id="2147483785" r:id="rId39"/>
    <p:sldLayoutId id="2147483784" r:id="rId40"/>
    <p:sldLayoutId id="2147483714" r:id="rId4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7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86E2E-BE73-4568-832B-AE3A3620C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1D4FD52C-A229-478B-8BA7-3DB91DFDE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OOP in C#</a:t>
            </a:r>
          </a:p>
        </p:txBody>
      </p:sp>
    </p:spTree>
    <p:extLst>
      <p:ext uri="{BB962C8B-B14F-4D97-AF65-F5344CB8AC3E}">
        <p14:creationId xmlns:p14="http://schemas.microsoft.com/office/powerpoint/2010/main" val="201565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48C6-E336-4079-B87E-A4383FAE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27DD4F-29A5-4DDA-B86B-3C71DC0C0AD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801333" y="1628048"/>
            <a:ext cx="3492679" cy="4321175"/>
          </a:xfrm>
        </p:spPr>
      </p:pic>
    </p:spTree>
    <p:extLst>
      <p:ext uri="{BB962C8B-B14F-4D97-AF65-F5344CB8AC3E}">
        <p14:creationId xmlns:p14="http://schemas.microsoft.com/office/powerpoint/2010/main" val="3258484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C72A4-2F2C-4E47-8384-9770887B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D3009-C155-4978-A247-8D1C5827109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not creatable using </a:t>
            </a:r>
            <a:r>
              <a:rPr lang="en-US" dirty="0">
                <a:solidFill>
                  <a:schemeClr val="bg2"/>
                </a:solidFill>
              </a:rPr>
              <a:t>new</a:t>
            </a:r>
            <a:r>
              <a:rPr lang="en-US" dirty="0"/>
              <a:t> keyword</a:t>
            </a:r>
          </a:p>
          <a:p>
            <a:r>
              <a:rPr lang="en-US" dirty="0"/>
              <a:t>can contain only static members</a:t>
            </a:r>
          </a:p>
          <a:p>
            <a:r>
              <a:rPr lang="en-US" dirty="0"/>
              <a:t>mostly used for utils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D6122F-8166-400B-9014-35A0DBB1C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3531128"/>
            <a:ext cx="35242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65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BAC2-6D63-463C-8843-0050FB5C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2395C-63E0-4501-AD82-54EEFD74B35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How many static properties can class have?</a:t>
            </a:r>
          </a:p>
          <a:p>
            <a:endParaRPr lang="en-US" dirty="0"/>
          </a:p>
          <a:p>
            <a:r>
              <a:rPr lang="en-US" dirty="0"/>
              <a:t>Is it possible to derive from static class?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2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971D-08D2-4F7E-A1EA-7E218DC6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Pillars of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34B1-888A-4843-A778-FA5E83CA444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OOP is a computer programming model that organizes software design around data, or objects, rather than functions and logic.</a:t>
            </a:r>
          </a:p>
          <a:p>
            <a:endParaRPr lang="en-US" dirty="0"/>
          </a:p>
          <a:p>
            <a:r>
              <a:rPr lang="en-US" dirty="0"/>
              <a:t>Object oriented language employ 3 core principles: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Encapsulation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Inheritance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4081548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AD07-9519-4CA0-990C-B0CEF470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 in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1129D-436B-4779-9D43-029B0166726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2"/>
                </a:solidFill>
              </a:rPr>
              <a:t>Classes</a:t>
            </a:r>
            <a:r>
              <a:rPr lang="en-US" dirty="0"/>
              <a:t> are user-defined data types that act as the blueprint for individual objects, attributes and methods</a:t>
            </a:r>
          </a:p>
          <a:p>
            <a:r>
              <a:rPr lang="en-US" dirty="0">
                <a:solidFill>
                  <a:schemeClr val="bg2"/>
                </a:solidFill>
              </a:rPr>
              <a:t>Objects</a:t>
            </a:r>
            <a:r>
              <a:rPr lang="en-US" dirty="0"/>
              <a:t> are instances of a class created with specifically defined data. Objects can correspond to real-world objects or an abstract entity. When class is defined initially, the description is the only object that is defined</a:t>
            </a:r>
          </a:p>
          <a:p>
            <a:r>
              <a:rPr lang="en-US" dirty="0">
                <a:solidFill>
                  <a:schemeClr val="bg2"/>
                </a:solidFill>
              </a:rPr>
              <a:t>Methods</a:t>
            </a:r>
            <a:r>
              <a:rPr lang="en-US" dirty="0"/>
              <a:t> are functions that are defined inside a class that describe the behaviors of an object. Each method contained in class definitions starts with a reference to an instance object. Additionally, the subroutines contained in an object are called instance methods. Programmers use methods for reusability or keeping functionality encapsulated inside one object at a time</a:t>
            </a:r>
          </a:p>
          <a:p>
            <a:r>
              <a:rPr lang="en-US" dirty="0">
                <a:solidFill>
                  <a:schemeClr val="bg2"/>
                </a:solidFill>
              </a:rPr>
              <a:t>Attributes</a:t>
            </a:r>
            <a:r>
              <a:rPr lang="en-US" dirty="0"/>
              <a:t> are defined in the class template and represent the state of an object. Objects will have data stored in the attributes field. Class attributes belong to the class itself.</a:t>
            </a:r>
          </a:p>
        </p:txBody>
      </p:sp>
    </p:spTree>
    <p:extLst>
      <p:ext uri="{BB962C8B-B14F-4D97-AF65-F5344CB8AC3E}">
        <p14:creationId xmlns:p14="http://schemas.microsoft.com/office/powerpoint/2010/main" val="1321931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0CFE2-9582-4816-98C5-DE0F0364B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3613-662D-48E9-BC16-BA64E650EBE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states that all important information is contained inside an object and only selected information is exposed</a:t>
            </a:r>
          </a:p>
          <a:p>
            <a:r>
              <a:rPr lang="en-US" dirty="0"/>
              <a:t>object data should not be directly accessible from an object instance</a:t>
            </a:r>
          </a:p>
          <a:p>
            <a:r>
              <a:rPr lang="en-US" dirty="0"/>
              <a:t>other object are only able to call a list of public functions or methods</a:t>
            </a:r>
          </a:p>
        </p:txBody>
      </p:sp>
    </p:spTree>
    <p:extLst>
      <p:ext uri="{BB962C8B-B14F-4D97-AF65-F5344CB8AC3E}">
        <p14:creationId xmlns:p14="http://schemas.microsoft.com/office/powerpoint/2010/main" val="783408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EEA0-EF6C-4EA7-B94C-98091BAD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72A8B-9A79-4ADC-A09F-E650B0990CD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define the accessibility of the class and its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default, members are private and types internal</a:t>
            </a:r>
          </a:p>
          <a:p>
            <a:r>
              <a:rPr lang="en-US" dirty="0"/>
              <a:t>nested types can be private</a:t>
            </a:r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5D52BEA-E90B-48CE-84F6-4460E5B13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97" y="2098518"/>
            <a:ext cx="4699003" cy="266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1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BD4C3-7D52-4D14-9E5D-905BDA1C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CA396-CB3A-4B58-A9A0-2992390B42C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class-level variable that holds a value</a:t>
            </a:r>
          </a:p>
          <a:p>
            <a:r>
              <a:rPr lang="en-US" dirty="0"/>
              <a:t>generally, field members should have a private access modifier and used with property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B07447-DEF9-4AE5-BE75-8596B15DD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57" y="3437467"/>
            <a:ext cx="4323537" cy="120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33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0F88-E0D3-4D2E-A120-B02034BB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BB34F-6F61-4564-BED3-8DCB3E42CCB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encapsulates a private field</a:t>
            </a:r>
          </a:p>
          <a:p>
            <a:r>
              <a:rPr lang="en-US" dirty="0"/>
              <a:t>controls how the data is manipulated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77EA96-6247-48C8-B660-41E1B7D36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2780243"/>
            <a:ext cx="3228975" cy="1619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61DDAC-856E-4F2E-888A-C54C9BE9B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558" y="2780243"/>
            <a:ext cx="3714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45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ADEE0-510C-4164-9822-3FA663A9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properties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3E75BF-0784-4AA4-B905-E7ECE70CC66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used when there is no manipulation with backing field</a:t>
            </a:r>
          </a:p>
          <a:p>
            <a:r>
              <a:rPr lang="en-US" dirty="0"/>
              <a:t>backing field will be created automatically by the compiler</a:t>
            </a:r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497EA53-3345-493E-ABE8-B8F9C0C1B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08" y="2887386"/>
            <a:ext cx="4140492" cy="179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DC02-3FC4-4F4C-B567-8D3C4493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1B50-9AEA-46EB-8036-BCDD38802B7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most fundamental construct</a:t>
            </a:r>
          </a:p>
          <a:p>
            <a:r>
              <a:rPr lang="en-US" dirty="0"/>
              <a:t>defined using </a:t>
            </a:r>
            <a:r>
              <a:rPr lang="en-US" dirty="0">
                <a:solidFill>
                  <a:schemeClr val="bg2"/>
                </a:solidFill>
              </a:rPr>
              <a:t>class</a:t>
            </a:r>
            <a:r>
              <a:rPr lang="en-US" dirty="0"/>
              <a:t> keyword</a:t>
            </a:r>
          </a:p>
          <a:p>
            <a:r>
              <a:rPr lang="en-US" dirty="0"/>
              <a:t>defining a class means defining a blueprint for a data type</a:t>
            </a:r>
          </a:p>
          <a:p>
            <a:r>
              <a:rPr lang="en-US" dirty="0"/>
              <a:t>can contain constructors, fields, methods, properties</a:t>
            </a:r>
          </a:p>
          <a:p>
            <a:r>
              <a:rPr lang="en-US" dirty="0"/>
              <a:t>is a reference type</a:t>
            </a:r>
          </a:p>
          <a:p>
            <a:r>
              <a:rPr lang="en-US" dirty="0"/>
              <a:t>instantiated with a </a:t>
            </a:r>
            <a:r>
              <a:rPr lang="en-US" dirty="0">
                <a:solidFill>
                  <a:schemeClr val="bg2"/>
                </a:solidFill>
              </a:rPr>
              <a:t>new</a:t>
            </a:r>
            <a:r>
              <a:rPr lang="en-US" dirty="0"/>
              <a:t> keyword</a:t>
            </a:r>
          </a:p>
          <a:p>
            <a:r>
              <a:rPr lang="en-US" dirty="0"/>
              <a:t>can have a base class unlike structures</a:t>
            </a:r>
          </a:p>
          <a:p>
            <a:r>
              <a:rPr lang="en-US" dirty="0"/>
              <a:t>default value of class instance is </a:t>
            </a:r>
            <a:r>
              <a:rPr lang="en-US" dirty="0">
                <a:solidFill>
                  <a:schemeClr val="bg2"/>
                </a:solidFill>
              </a:rPr>
              <a:t>null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92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747F-8D74-4B79-ADEA-F5F6B528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initialization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D019-DC95-4D89-A7AA-D2B0944286D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possibility to initialize the value or the fields or properties of a class at the time of creating an object: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with call of constructor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without call of constructor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44C831-1910-40AC-8F39-8A6F391E1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425" y="3049058"/>
            <a:ext cx="4476750" cy="285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B13EFD-0693-4CF4-A612-218C63278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425" y="4054806"/>
            <a:ext cx="39338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86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99C7-C29A-42A5-A1F0-7F19067ED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065B2-BB36-4C21-97B2-724BF0CC8A7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can be achieved with use of </a:t>
            </a:r>
            <a:r>
              <a:rPr lang="en-US" dirty="0">
                <a:solidFill>
                  <a:schemeClr val="bg2"/>
                </a:solidFill>
              </a:rPr>
              <a:t>const</a:t>
            </a:r>
            <a:r>
              <a:rPr lang="en-US" dirty="0"/>
              <a:t> or </a:t>
            </a:r>
            <a:r>
              <a:rPr lang="en-US" dirty="0">
                <a:solidFill>
                  <a:schemeClr val="bg2"/>
                </a:solidFill>
              </a:rPr>
              <a:t>readonly</a:t>
            </a:r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const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implicitly static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should be initialized on declaration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must be compile-time constant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can be a local variable</a:t>
            </a:r>
          </a:p>
          <a:p>
            <a:r>
              <a:rPr lang="en-US" dirty="0">
                <a:solidFill>
                  <a:schemeClr val="bg2"/>
                </a:solidFill>
              </a:rPr>
              <a:t>readonly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can be initialized on declaration or in constructor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helpful when value is unknown until runtime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12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0EA-FB36-42D2-80F3-3D2A6A64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3382D-BD51-4693-9FEB-303E230B525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What is difference between static readonly and const?</a:t>
            </a:r>
          </a:p>
        </p:txBody>
      </p:sp>
    </p:spTree>
    <p:extLst>
      <p:ext uri="{BB962C8B-B14F-4D97-AF65-F5344CB8AC3E}">
        <p14:creationId xmlns:p14="http://schemas.microsoft.com/office/powerpoint/2010/main" val="742493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FBC7-4517-4486-B636-035607B6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D341F-282C-4F53-8DC4-5BEBB68BF42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one class can include the feature of another class by using the concept of inheritance</a:t>
            </a:r>
          </a:p>
          <a:p>
            <a:r>
              <a:rPr lang="en-US" dirty="0"/>
              <a:t>idea of inheritance implements the IS-A relationship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99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AAC3-C515-4ED6-9CD9-32E1B96B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inheritance</a:t>
            </a:r>
          </a:p>
        </p:txBody>
      </p:sp>
      <p:pic>
        <p:nvPicPr>
          <p:cNvPr id="4098" name="Picture 2" descr="CSharp - OOP">
            <a:extLst>
              <a:ext uri="{FF2B5EF4-FFF2-40B4-BE49-F238E27FC236}">
                <a16:creationId xmlns:a16="http://schemas.microsoft.com/office/drawing/2014/main" id="{ACBBDAD7-B454-4F7C-92F1-0F0998BFC791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58" y="1752296"/>
            <a:ext cx="6314286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035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B721-244C-4ABB-BF4F-AB44FCCA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418CE-C2DB-4077-8F3E-BF6848570BE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single inheritance</a:t>
            </a:r>
          </a:p>
          <a:p>
            <a:r>
              <a:rPr lang="en-US" dirty="0"/>
              <a:t>multilevel inheritance</a:t>
            </a:r>
          </a:p>
          <a:p>
            <a:r>
              <a:rPr lang="en-US" dirty="0"/>
              <a:t>hierarchical inheritance</a:t>
            </a:r>
          </a:p>
          <a:p>
            <a:r>
              <a:rPr lang="en-US" dirty="0"/>
              <a:t>multiple inheritance(not supported)</a:t>
            </a:r>
          </a:p>
          <a:p>
            <a:r>
              <a:rPr lang="en-US" dirty="0"/>
              <a:t>hybrid inheritance(not supported)</a:t>
            </a:r>
          </a:p>
        </p:txBody>
      </p:sp>
      <p:pic>
        <p:nvPicPr>
          <p:cNvPr id="3076" name="Picture 4" descr="TypeScript Inheritance - javatpoint">
            <a:extLst>
              <a:ext uri="{FF2B5EF4-FFF2-40B4-BE49-F238E27FC236}">
                <a16:creationId xmlns:a16="http://schemas.microsoft.com/office/drawing/2014/main" id="{6E9E5584-0D67-4C5B-85B2-436D37CAF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600" y="1474236"/>
            <a:ext cx="5001939" cy="351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124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150C-7863-4185-BECA-7CA8F564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71CC-E001-40C0-A0C4-093005410AA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Every class is implicitly subclass of Object class</a:t>
            </a:r>
          </a:p>
          <a:p>
            <a:r>
              <a:rPr lang="en-US" dirty="0"/>
              <a:t>Base call can only be one</a:t>
            </a:r>
          </a:p>
          <a:p>
            <a:r>
              <a:rPr lang="en-US" dirty="0"/>
              <a:t>Constructors are not inherited, but can be invoked</a:t>
            </a:r>
          </a:p>
          <a:p>
            <a:r>
              <a:rPr lang="en-US" dirty="0"/>
              <a:t>Subclass does not inherit private members</a:t>
            </a:r>
          </a:p>
          <a:p>
            <a:r>
              <a:rPr lang="en-US" dirty="0"/>
              <a:t>Subclass can be passed in any place where base class is expected</a:t>
            </a:r>
          </a:p>
        </p:txBody>
      </p:sp>
    </p:spTree>
    <p:extLst>
      <p:ext uri="{BB962C8B-B14F-4D97-AF65-F5344CB8AC3E}">
        <p14:creationId xmlns:p14="http://schemas.microsoft.com/office/powerpoint/2010/main" val="2545371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96A8-7F15-484E-9AA3-B79FBEBB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object reference</a:t>
            </a:r>
          </a:p>
        </p:txBody>
      </p:sp>
      <p:pic>
        <p:nvPicPr>
          <p:cNvPr id="10244" name="Picture 4" descr="C#. Access to class members from instances of classes that make up the  hierarchy. Features of using the reference to the base class. | BestProg">
            <a:extLst>
              <a:ext uri="{FF2B5EF4-FFF2-40B4-BE49-F238E27FC236}">
                <a16:creationId xmlns:a16="http://schemas.microsoft.com/office/drawing/2014/main" id="{6F2DE238-ABCF-4F42-AEC1-A6AA2A185CD8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8" y="1688042"/>
            <a:ext cx="8088776" cy="432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528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0559C-C03F-482A-BF55-D8A4D013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F2052-EFF4-40CE-8F48-4479A9BC9CF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prevents occurring of inheritance</a:t>
            </a:r>
          </a:p>
          <a:p>
            <a:r>
              <a:rPr lang="en-US" dirty="0"/>
              <a:t>structures are implicitly sealed</a:t>
            </a:r>
          </a:p>
          <a:p>
            <a:r>
              <a:rPr lang="en-US" dirty="0"/>
              <a:t>typically used when creating a framework</a:t>
            </a:r>
          </a:p>
        </p:txBody>
      </p:sp>
      <p:pic>
        <p:nvPicPr>
          <p:cNvPr id="6146" name="Picture 2" descr="C# - Sealed Class in C# (Explanation with example) - QA With Experts">
            <a:extLst>
              <a:ext uri="{FF2B5EF4-FFF2-40B4-BE49-F238E27FC236}">
                <a16:creationId xmlns:a16="http://schemas.microsoft.com/office/drawing/2014/main" id="{6345EF28-FC78-44A3-912A-BC05E9E1C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18" y="3369733"/>
            <a:ext cx="3533497" cy="258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82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6881-0B9C-461E-9F2B-2DA8550F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0D3B8-EF94-4A09-9EC7-2FF94436643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base</a:t>
            </a:r>
            <a:r>
              <a:rPr lang="en-US" dirty="0"/>
              <a:t> keyword is used to access parent class members within derived class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AE9BF-16B2-4669-8E9C-FA21A5A6F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16" y="2616199"/>
            <a:ext cx="5045717" cy="318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0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3CC5-57ED-44DC-B3AE-8E6AAB6E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9DF23C-E389-4F8B-A87E-A086C9EC894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775096" y="1628048"/>
            <a:ext cx="7736601" cy="4321175"/>
          </a:xfrm>
        </p:spPr>
      </p:pic>
    </p:spTree>
    <p:extLst>
      <p:ext uri="{BB962C8B-B14F-4D97-AF65-F5344CB8AC3E}">
        <p14:creationId xmlns:p14="http://schemas.microsoft.com/office/powerpoint/2010/main" val="2412888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BAAB6-4660-4C4A-86D6-1808B654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05EAF-0E1E-4C0E-BDC6-BE46BACD8C5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means having many forms</a:t>
            </a:r>
          </a:p>
          <a:p>
            <a:r>
              <a:rPr lang="en-US" dirty="0"/>
              <a:t>expressed as 'one interface, multiple functions'</a:t>
            </a:r>
          </a:p>
        </p:txBody>
      </p:sp>
    </p:spTree>
    <p:extLst>
      <p:ext uri="{BB962C8B-B14F-4D97-AF65-F5344CB8AC3E}">
        <p14:creationId xmlns:p14="http://schemas.microsoft.com/office/powerpoint/2010/main" val="3156802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CDEE-3FB5-42A7-BADA-E0A2AA08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polymorphism</a:t>
            </a:r>
          </a:p>
        </p:txBody>
      </p:sp>
      <p:pic>
        <p:nvPicPr>
          <p:cNvPr id="9218" name="Picture 2" descr="C# Static and Dynamic Polymorphism - Studytonight">
            <a:extLst>
              <a:ext uri="{FF2B5EF4-FFF2-40B4-BE49-F238E27FC236}">
                <a16:creationId xmlns:a16="http://schemas.microsoft.com/office/drawing/2014/main" id="{999D609F-6663-4A46-BF12-4EE4D454EBEE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79" y="2036233"/>
            <a:ext cx="7350388" cy="303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680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A105-FB24-4612-996D-4CBA4C3F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dynamic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B8B5-F709-46A0-825F-AAEED6BB89A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implemented using </a:t>
            </a:r>
            <a:r>
              <a:rPr lang="en-US" dirty="0">
                <a:solidFill>
                  <a:schemeClr val="bg2"/>
                </a:solidFill>
              </a:rPr>
              <a:t>virtual </a:t>
            </a:r>
            <a:r>
              <a:rPr lang="en-US" dirty="0"/>
              <a:t>or</a:t>
            </a:r>
            <a:r>
              <a:rPr lang="en-US" dirty="0">
                <a:solidFill>
                  <a:schemeClr val="bg2"/>
                </a:solidFill>
              </a:rPr>
              <a:t> abstract</a:t>
            </a:r>
            <a:r>
              <a:rPr lang="en-US" dirty="0"/>
              <a:t> and </a:t>
            </a:r>
            <a:r>
              <a:rPr lang="en-US" dirty="0">
                <a:solidFill>
                  <a:schemeClr val="bg2"/>
                </a:solidFill>
              </a:rPr>
              <a:t>override</a:t>
            </a:r>
            <a:r>
              <a:rPr lang="en-US" dirty="0"/>
              <a:t> keyword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B8230F-E0A0-4E78-8F68-55B616B8C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767" y="2201333"/>
            <a:ext cx="3043767" cy="407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11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F161-3C7D-46C8-B5E8-7441CA34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869697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3D43-37CB-4AD7-A8FC-E6FC55B7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D011F99-FA9E-4495-8C5E-0D1BF04EC34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95325" y="1628048"/>
            <a:ext cx="3428132" cy="432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93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4711-34BC-4B66-9443-307E8B17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41315-C623-47BF-8D3E-76ED5C658AF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declared with the help of </a:t>
            </a:r>
            <a:r>
              <a:rPr lang="en-US" dirty="0">
                <a:solidFill>
                  <a:schemeClr val="bg2"/>
                </a:solidFill>
              </a:rPr>
              <a:t>abstract</a:t>
            </a:r>
            <a:r>
              <a:rPr lang="en-US" dirty="0"/>
              <a:t> keyword</a:t>
            </a:r>
          </a:p>
          <a:p>
            <a:r>
              <a:rPr lang="en-US" dirty="0"/>
              <a:t>used to declare common members</a:t>
            </a:r>
          </a:p>
          <a:p>
            <a:r>
              <a:rPr lang="en-US" dirty="0"/>
              <a:t>it’s not allowed to create objects of the </a:t>
            </a:r>
            <a:r>
              <a:rPr lang="en-US" dirty="0">
                <a:solidFill>
                  <a:schemeClr val="bg2"/>
                </a:solidFill>
              </a:rPr>
              <a:t>abstract</a:t>
            </a:r>
            <a:r>
              <a:rPr lang="en-US" dirty="0"/>
              <a:t> class</a:t>
            </a:r>
          </a:p>
          <a:p>
            <a:r>
              <a:rPr lang="en-US" dirty="0"/>
              <a:t>it’s not allowed to declare the </a:t>
            </a:r>
            <a:r>
              <a:rPr lang="en-US" dirty="0">
                <a:solidFill>
                  <a:schemeClr val="bg2"/>
                </a:solidFill>
              </a:rPr>
              <a:t>abstract</a:t>
            </a:r>
            <a:r>
              <a:rPr lang="en-US" dirty="0"/>
              <a:t> methods outside the </a:t>
            </a:r>
            <a:r>
              <a:rPr lang="en-US" dirty="0">
                <a:solidFill>
                  <a:schemeClr val="bg2"/>
                </a:solidFill>
              </a:rPr>
              <a:t>abstract</a:t>
            </a:r>
            <a:r>
              <a:rPr lang="en-US" dirty="0"/>
              <a:t> class</a:t>
            </a:r>
          </a:p>
          <a:p>
            <a:r>
              <a:rPr lang="en-US" dirty="0"/>
              <a:t>all </a:t>
            </a:r>
            <a:r>
              <a:rPr lang="en-US" dirty="0">
                <a:solidFill>
                  <a:schemeClr val="bg2"/>
                </a:solidFill>
              </a:rPr>
              <a:t>abstract</a:t>
            </a:r>
            <a:r>
              <a:rPr lang="en-US" dirty="0"/>
              <a:t> methods should be overridden in derived class</a:t>
            </a:r>
          </a:p>
        </p:txBody>
      </p:sp>
    </p:spTree>
    <p:extLst>
      <p:ext uri="{BB962C8B-B14F-4D97-AF65-F5344CB8AC3E}">
        <p14:creationId xmlns:p14="http://schemas.microsoft.com/office/powerpoint/2010/main" val="4169737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712C-3BAD-42B8-94D4-9BE93220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vs virtual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B2417-B6E1-4EB9-A0B4-ACA069165E8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abstract</a:t>
            </a:r>
          </a:p>
          <a:p>
            <a:pPr lvl="1"/>
            <a:r>
              <a:rPr lang="en-US" dirty="0"/>
              <a:t>no implementation body</a:t>
            </a:r>
          </a:p>
          <a:p>
            <a:pPr lvl="1"/>
            <a:r>
              <a:rPr lang="en-US" dirty="0"/>
              <a:t>must be overridden using </a:t>
            </a:r>
            <a:r>
              <a:rPr lang="en-US" dirty="0">
                <a:solidFill>
                  <a:schemeClr val="bg2"/>
                </a:solidFill>
              </a:rPr>
              <a:t>override</a:t>
            </a:r>
          </a:p>
          <a:p>
            <a:r>
              <a:rPr lang="en-US" dirty="0">
                <a:solidFill>
                  <a:schemeClr val="bg2"/>
                </a:solidFill>
              </a:rPr>
              <a:t>virtual</a:t>
            </a:r>
          </a:p>
          <a:p>
            <a:pPr lvl="1"/>
            <a:r>
              <a:rPr lang="en-US" dirty="0"/>
              <a:t>has implementation body</a:t>
            </a:r>
          </a:p>
          <a:p>
            <a:pPr lvl="1"/>
            <a:r>
              <a:rPr lang="en-US" dirty="0"/>
              <a:t>can be overridden using </a:t>
            </a:r>
            <a:r>
              <a:rPr lang="en-US" dirty="0">
                <a:solidFill>
                  <a:schemeClr val="bg2"/>
                </a:solidFill>
              </a:rPr>
              <a:t>override</a:t>
            </a:r>
          </a:p>
        </p:txBody>
      </p:sp>
    </p:spTree>
    <p:extLst>
      <p:ext uri="{BB962C8B-B14F-4D97-AF65-F5344CB8AC3E}">
        <p14:creationId xmlns:p14="http://schemas.microsoft.com/office/powerpoint/2010/main" val="2277926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3E08-A181-42A1-B910-76CB8022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59E07-E4AC-4BB0-8110-3CAB6237A83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Can abstract class be sealed?</a:t>
            </a:r>
          </a:p>
        </p:txBody>
      </p:sp>
    </p:spTree>
    <p:extLst>
      <p:ext uri="{BB962C8B-B14F-4D97-AF65-F5344CB8AC3E}">
        <p14:creationId xmlns:p14="http://schemas.microsoft.com/office/powerpoint/2010/main" val="1218805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C2AD-A14B-4A89-A187-B9DB5DA1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vs sealed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45BAE-9934-435F-9E66-05568D7313E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4" name="Picture 4" descr="Abstract and Sealed Class Interview Questions in C# - Dot Net Tutorials">
            <a:extLst>
              <a:ext uri="{FF2B5EF4-FFF2-40B4-BE49-F238E27FC236}">
                <a16:creationId xmlns:a16="http://schemas.microsoft.com/office/drawing/2014/main" id="{E2374DF1-6D7F-4C58-BA2E-78EC64091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75" y="1628048"/>
            <a:ext cx="6281208" cy="419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588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8D28-B523-4513-8664-39DAB48C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Base/derived class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DEDD1-E0F7-4802-9BBB-B4C5C7483CE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it’s safe to store derived object with a base class reference</a:t>
            </a:r>
          </a:p>
          <a:p>
            <a:r>
              <a:rPr lang="en-US" dirty="0"/>
              <a:t>implicit cast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assigning derived object to a reference of base class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passing derived object as argument instead of base class</a:t>
            </a:r>
          </a:p>
          <a:p>
            <a:r>
              <a:rPr lang="en-US" dirty="0"/>
              <a:t>explicit cast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using explicit conversion operator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dirty="0">
                <a:solidFill>
                  <a:schemeClr val="bg2"/>
                </a:solidFill>
              </a:rPr>
              <a:t>as </a:t>
            </a:r>
            <a:r>
              <a:rPr lang="en-US" dirty="0"/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70721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D30D-47DD-406D-9A19-8E97C90B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F4D6C-895E-4883-91C7-A9BB105C360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Special type of method invoked when new instance of an object is created</a:t>
            </a:r>
          </a:p>
          <a:p>
            <a:r>
              <a:rPr lang="en-US" dirty="0"/>
              <a:t>Used to initialize the fields of the instance</a:t>
            </a:r>
          </a:p>
          <a:p>
            <a:r>
              <a:rPr lang="en-US" dirty="0"/>
              <a:t>Constructors have the same name as the class</a:t>
            </a:r>
          </a:p>
          <a:p>
            <a:r>
              <a:rPr lang="en-US" dirty="0"/>
              <a:t>Have not return type</a:t>
            </a:r>
          </a:p>
          <a:p>
            <a:r>
              <a:rPr lang="en-US" dirty="0"/>
              <a:t>Like methods can be private, protected, internal</a:t>
            </a:r>
          </a:p>
          <a:p>
            <a:r>
              <a:rPr lang="en-US" dirty="0"/>
              <a:t>Default constructor can be overridden unlike in structs</a:t>
            </a:r>
          </a:p>
          <a:p>
            <a:r>
              <a:rPr lang="en-US" dirty="0"/>
              <a:t>Can have parameters</a:t>
            </a:r>
          </a:p>
          <a:p>
            <a:r>
              <a:rPr lang="en-US" dirty="0"/>
              <a:t>Class can have any number of constructors</a:t>
            </a:r>
          </a:p>
        </p:txBody>
      </p:sp>
    </p:spTree>
    <p:extLst>
      <p:ext uri="{BB962C8B-B14F-4D97-AF65-F5344CB8AC3E}">
        <p14:creationId xmlns:p14="http://schemas.microsoft.com/office/powerpoint/2010/main" val="137338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7597-2727-45F5-AF4F-C0240BA4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pic>
        <p:nvPicPr>
          <p:cNvPr id="1026" name="Picture 2" descr="Быстрое действие &amp;quot;Создать конструктор&amp;quot; - Visual Studio (Windows) |  Microsoft Docs">
            <a:extLst>
              <a:ext uri="{FF2B5EF4-FFF2-40B4-BE49-F238E27FC236}">
                <a16:creationId xmlns:a16="http://schemas.microsoft.com/office/drawing/2014/main" id="{FED1224F-CE8D-4C76-8286-311172FEA5F6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708906"/>
            <a:ext cx="6349206" cy="361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91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EA2D-44AC-4308-A15F-07EE1AFB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since C# 7.3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4DF0E-A109-49E2-A4A3-FDE61B8618D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expression bodied </a:t>
            </a:r>
          </a:p>
          <a:p>
            <a:endParaRPr lang="en-US" dirty="0"/>
          </a:p>
          <a:p>
            <a:r>
              <a:rPr lang="en-US" dirty="0"/>
              <a:t>with out parameter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6EA58-8E94-4F8D-B044-096865216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17" y="3276601"/>
            <a:ext cx="3834212" cy="2401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C710C2-CB65-4D7E-A05C-229B7F2EC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17" y="2291623"/>
            <a:ext cx="45339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7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AD26-F3EC-4178-B1BD-A272B297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33A99-D952-4235-8E60-D977FA0794E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this</a:t>
            </a:r>
            <a:r>
              <a:rPr lang="en-US" dirty="0"/>
              <a:t> keyword provides access to the current class instance</a:t>
            </a:r>
          </a:p>
          <a:p>
            <a:r>
              <a:rPr lang="en-US" dirty="0"/>
              <a:t>is used to resolve ambiguity</a:t>
            </a:r>
          </a:p>
          <a:p>
            <a:r>
              <a:rPr lang="en-US" dirty="0"/>
              <a:t>using </a:t>
            </a:r>
            <a:r>
              <a:rPr lang="en-US" dirty="0">
                <a:solidFill>
                  <a:schemeClr val="bg2"/>
                </a:solidFill>
              </a:rPr>
              <a:t>this</a:t>
            </a:r>
            <a:r>
              <a:rPr lang="en-US" dirty="0"/>
              <a:t> for accessing instance members increases readability</a:t>
            </a:r>
          </a:p>
          <a:p>
            <a:r>
              <a:rPr lang="en-US" dirty="0"/>
              <a:t>can be used only in non-static methods</a:t>
            </a:r>
          </a:p>
          <a:p>
            <a:r>
              <a:rPr lang="en-US" dirty="0"/>
              <a:t>can be used in extension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0F5E02-9ECB-486E-BBC6-7DA5D58B8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175" y="4029802"/>
            <a:ext cx="4248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5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F1EB-9EDB-42DB-9746-232B3275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0BDD50-BAFA-4F91-9395-953A806F946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95325" y="1636515"/>
            <a:ext cx="5678522" cy="4321175"/>
          </a:xfrm>
        </p:spPr>
      </p:pic>
    </p:spTree>
    <p:extLst>
      <p:ext uri="{BB962C8B-B14F-4D97-AF65-F5344CB8AC3E}">
        <p14:creationId xmlns:p14="http://schemas.microsoft.com/office/powerpoint/2010/main" val="403167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C460-DAAD-40F1-86A1-CFE023BB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09B5A-4EAD-401C-A628-386CADCA6D4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static</a:t>
            </a:r>
            <a:r>
              <a:rPr lang="en-US" dirty="0"/>
              <a:t> implies that only one instance of the member exists for a class</a:t>
            </a:r>
          </a:p>
          <a:p>
            <a:r>
              <a:rPr lang="en-US" dirty="0"/>
              <a:t>static can be: field, property, method, constructor, class</a:t>
            </a:r>
          </a:p>
          <a:p>
            <a:r>
              <a:rPr lang="en-US" dirty="0"/>
              <a:t>static members can be retrieved by invoking the class without creating an instance of it</a:t>
            </a:r>
          </a:p>
          <a:p>
            <a:r>
              <a:rPr lang="en-US" dirty="0"/>
              <a:t>static methods can access only static variables of a class</a:t>
            </a:r>
          </a:p>
          <a:p>
            <a:r>
              <a:rPr lang="en-US" dirty="0"/>
              <a:t>there could be only one static constructor (parameterless and without access modifier)</a:t>
            </a:r>
          </a:p>
        </p:txBody>
      </p:sp>
    </p:spTree>
    <p:extLst>
      <p:ext uri="{BB962C8B-B14F-4D97-AF65-F5344CB8AC3E}">
        <p14:creationId xmlns:p14="http://schemas.microsoft.com/office/powerpoint/2010/main" val="30825223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2">
      <a:dk1>
        <a:srgbClr val="333333"/>
      </a:dk1>
      <a:lt1>
        <a:srgbClr val="FFFFFF"/>
      </a:lt1>
      <a:dk2>
        <a:srgbClr val="2AA6F8"/>
      </a:dk2>
      <a:lt2>
        <a:srgbClr val="FFFFFF"/>
      </a:lt2>
      <a:accent1>
        <a:srgbClr val="2AA6F8"/>
      </a:accent1>
      <a:accent2>
        <a:srgbClr val="E85C41"/>
      </a:accent2>
      <a:accent3>
        <a:srgbClr val="00BF8F"/>
      </a:accent3>
      <a:accent4>
        <a:srgbClr val="FFB15D"/>
      </a:accent4>
      <a:accent5>
        <a:srgbClr val="51BAD5"/>
      </a:accent5>
      <a:accent6>
        <a:srgbClr val="00B676"/>
      </a:accent6>
      <a:hlink>
        <a:srgbClr val="38B2F9"/>
      </a:hlink>
      <a:folHlink>
        <a:srgbClr val="0D90E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ія1" id="{FD378222-45FD-49DB-820A-49A73F2DE2F1}" vid="{72742525-58A2-49F7-891F-2D0BE2E0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248E746CFD3A4AB7944F0DCA50FEB0" ma:contentTypeVersion="14" ma:contentTypeDescription="Create a new document." ma:contentTypeScope="" ma:versionID="c3a32543fedd43f251e20abbd2a46100">
  <xsd:schema xmlns:xsd="http://www.w3.org/2001/XMLSchema" xmlns:xs="http://www.w3.org/2001/XMLSchema" xmlns:p="http://schemas.microsoft.com/office/2006/metadata/properties" xmlns:ns1="http://schemas.microsoft.com/sharepoint/v3" xmlns:ns2="48f9b003-9815-4450-ae55-1d55440f7881" xmlns:ns3="bc1251dc-0a05-4a11-8c0b-86a1ef9b23b6" targetNamespace="http://schemas.microsoft.com/office/2006/metadata/properties" ma:root="true" ma:fieldsID="a1dd891d7fd24f7428ddf53fa1edc27f" ns1:_="" ns2:_="" ns3:_="">
    <xsd:import namespace="http://schemas.microsoft.com/sharepoint/v3"/>
    <xsd:import namespace="48f9b003-9815-4450-ae55-1d55440f7881"/>
    <xsd:import namespace="bc1251dc-0a05-4a11-8c0b-86a1ef9b23b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f9b003-9815-4450-ae55-1d55440f788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1251dc-0a05-4a11-8c0b-86a1ef9b23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7E30202-F159-4337-AAB1-D9A1D4A10F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336DEC-B99E-4B9F-94A7-AD1F55D424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8f9b003-9815-4450-ae55-1d55440f7881"/>
    <ds:schemaRef ds:uri="bc1251dc-0a05-4a11-8c0b-86a1ef9b23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CDC4D5-82A8-4C65-AA1C-30406A2797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JA_2021</Template>
  <TotalTime>945</TotalTime>
  <Words>993</Words>
  <Application>Microsoft Office PowerPoint</Application>
  <PresentationFormat>Widescreen</PresentationFormat>
  <Paragraphs>177</Paragraphs>
  <Slides>39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Arial Black</vt:lpstr>
      <vt:lpstr>Calibri</vt:lpstr>
      <vt:lpstr>Courier New</vt:lpstr>
      <vt:lpstr>Proxima Nova</vt:lpstr>
      <vt:lpstr>Proxima Nova Extrabold</vt:lpstr>
      <vt:lpstr>Wingdings</vt:lpstr>
      <vt:lpstr>Custom Design</vt:lpstr>
      <vt:lpstr>Lecture 3</vt:lpstr>
      <vt:lpstr>Classes</vt:lpstr>
      <vt:lpstr>Class example</vt:lpstr>
      <vt:lpstr>Constructors</vt:lpstr>
      <vt:lpstr>Constructors</vt:lpstr>
      <vt:lpstr>Constructors since C# 7.3 </vt:lpstr>
      <vt:lpstr>What is this?</vt:lpstr>
      <vt:lpstr>Constructor chaining</vt:lpstr>
      <vt:lpstr>Static</vt:lpstr>
      <vt:lpstr>Static</vt:lpstr>
      <vt:lpstr>Static class  </vt:lpstr>
      <vt:lpstr>Static test</vt:lpstr>
      <vt:lpstr>Pillars of OOP</vt:lpstr>
      <vt:lpstr>Building block in OOP</vt:lpstr>
      <vt:lpstr>Encapsulation</vt:lpstr>
      <vt:lpstr>Access modifiers </vt:lpstr>
      <vt:lpstr>Field</vt:lpstr>
      <vt:lpstr>Properties</vt:lpstr>
      <vt:lpstr>Auto properties</vt:lpstr>
      <vt:lpstr>Object initialization syntax</vt:lpstr>
      <vt:lpstr>Immutable data</vt:lpstr>
      <vt:lpstr>Test </vt:lpstr>
      <vt:lpstr>Inheritance</vt:lpstr>
      <vt:lpstr>How to use inheritance</vt:lpstr>
      <vt:lpstr>Types of inheritance</vt:lpstr>
      <vt:lpstr>Inheritance in C#</vt:lpstr>
      <vt:lpstr>Understanding object reference</vt:lpstr>
      <vt:lpstr>Sealed</vt:lpstr>
      <vt:lpstr>What is base?</vt:lpstr>
      <vt:lpstr>Polymorphism</vt:lpstr>
      <vt:lpstr>Types of polymorphism</vt:lpstr>
      <vt:lpstr>How to use dynamic polymorphism</vt:lpstr>
      <vt:lpstr>Live Demo</vt:lpstr>
      <vt:lpstr>Abstract class</vt:lpstr>
      <vt:lpstr>Abstract class</vt:lpstr>
      <vt:lpstr>Abstract vs virtual</vt:lpstr>
      <vt:lpstr>Test </vt:lpstr>
      <vt:lpstr>Abstract vs sealed</vt:lpstr>
      <vt:lpstr>Base/derived class casting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Mykhailo Roman</dc:creator>
  <cp:lastModifiedBy>Mykhailo Roman</cp:lastModifiedBy>
  <cp:revision>16</cp:revision>
  <dcterms:created xsi:type="dcterms:W3CDTF">2021-09-23T22:02:46Z</dcterms:created>
  <dcterms:modified xsi:type="dcterms:W3CDTF">2021-09-26T09:52:07Z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0x01010053248E746CFD3A4AB7944F0DCA50FEB0</vt:lpwstr>
  </property>
</Properties>
</file>