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9" r:id="rId6"/>
    <p:sldId id="269" r:id="rId7"/>
    <p:sldId id="270" r:id="rId8"/>
    <p:sldId id="260" r:id="rId9"/>
    <p:sldId id="271" r:id="rId10"/>
    <p:sldId id="273" r:id="rId11"/>
    <p:sldId id="274" r:id="rId12"/>
    <p:sldId id="268" r:id="rId13"/>
    <p:sldId id="258" r:id="rId14"/>
    <p:sldId id="263" r:id="rId15"/>
    <p:sldId id="265" r:id="rId16"/>
    <p:sldId id="264" r:id="rId17"/>
    <p:sldId id="266" r:id="rId18"/>
    <p:sldId id="275" r:id="rId19"/>
    <p:sldId id="276" r:id="rId20"/>
    <p:sldId id="267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8B2F9"/>
    <a:srgbClr val="000000"/>
    <a:srgbClr val="EBEBEB"/>
    <a:srgbClr val="FFFFFF"/>
    <a:srgbClr val="0D94E8"/>
    <a:srgbClr val="0199EA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94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8A4D-2C45-B148-86F2-1002D712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0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0665-D1C5-1C4B-B9B1-64254C18D46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9CE8B-BEBD-0A45-AE03-3D1072DB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array list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7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IssueWithNonGenericCollections</a:t>
            </a:r>
            <a:r>
              <a:rPr lang="en-US" dirty="0"/>
              <a:t>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different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call to Add();</a:t>
            </a:r>
          </a:p>
          <a:p>
            <a:r>
              <a:rPr lang="en-US" dirty="0"/>
              <a:t>Show list initialization without calling constructor;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695325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Presentation header slide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Enter </a:t>
            </a:r>
            <a:r>
              <a:rPr lang="en-US" err="1"/>
              <a:t>subheader</a:t>
            </a:r>
            <a:r>
              <a:rPr lang="en-US"/>
              <a:t> here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38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l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B0AE1C0-5DF0-3349-8E67-7B569BDE7E8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5373688"/>
            <a:ext cx="4500691" cy="932393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7D97C37C-E622-7143-9A01-37F6C438CB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5375275" y="5373689"/>
            <a:ext cx="6121400" cy="934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424AED-AF54-CD43-A07E-F070031E20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5233086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D27F888-0FFD-8142-A7BF-BF9358AD0916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32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title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1628775"/>
            <a:ext cx="5221288" cy="43211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1635214"/>
            <a:ext cx="5220612" cy="4321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03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with headers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2410691"/>
            <a:ext cx="5221288" cy="353925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2410691"/>
            <a:ext cx="5220612" cy="35392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A6465-578F-CF4A-BB40-063F1FE9D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635214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/>
              <a:t>Header</a:t>
            </a: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35B3F8-3876-3E4F-ACFF-38EB4CA74F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1636060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1C773C08-428E-5F40-BBDA-F79781C7F59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9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title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25E1D35-D132-1040-BE27-9AD1FFE8D1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C5327470-A28F-744A-9D3E-865C260B25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53F1902-6A80-1740-BAB7-0611AEABB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389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27761767-61A8-1548-9A93-D5DDAD756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389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D3957DE9-4BD9-4A47-AA7C-4D3C79548BB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and White side title and body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8;p11">
            <a:extLst>
              <a:ext uri="{FF2B5EF4-FFF2-40B4-BE49-F238E27FC236}">
                <a16:creationId xmlns:a16="http://schemas.microsoft.com/office/drawing/2014/main" id="{5E9AF514-CCDF-E642-959C-1921726422DE}"/>
              </a:ext>
            </a:extLst>
          </p:cNvPr>
          <p:cNvSpPr/>
          <p:nvPr userDrawn="1"/>
        </p:nvSpPr>
        <p:spPr>
          <a:xfrm>
            <a:off x="-1" y="-5800"/>
            <a:ext cx="5916614" cy="686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9;p11">
            <a:extLst>
              <a:ext uri="{FF2B5EF4-FFF2-40B4-BE49-F238E27FC236}">
                <a16:creationId xmlns:a16="http://schemas.microsoft.com/office/drawing/2014/main" id="{905EF525-0A34-304B-B282-AFA9231BF4F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8499" y="908050"/>
            <a:ext cx="467677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 dirty="0"/>
              <a:t>Dark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5A36846-9170-214F-A3E2-8E587F0B2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498" y="1628775"/>
            <a:ext cx="4676777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Use when explaining two sides of a point.</a:t>
            </a:r>
          </a:p>
        </p:txBody>
      </p:sp>
      <p:pic>
        <p:nvPicPr>
          <p:cNvPr id="12" name="Google Shape;12;p2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90F390B-BB76-4D45-9643-778F0B55D6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5389" y="1593850"/>
            <a:ext cx="5218112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Can be used as pro/con, hypothesis/finding, etc.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65A61BF8-8641-A14F-B86A-FBC64A3B7FB3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bg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14" name="Google Shape;14;p2">
            <a:extLst>
              <a:ext uri="{FF2B5EF4-FFF2-40B4-BE49-F238E27FC236}">
                <a16:creationId xmlns:a16="http://schemas.microsoft.com/office/drawing/2014/main" id="{BFC2B32A-D63F-EB44-9841-670FAF0CB47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D180-F23E-744F-8326-C9F6AAE29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5388" y="908050"/>
            <a:ext cx="5218112" cy="685799"/>
          </a:xfrm>
        </p:spPr>
        <p:txBody>
          <a:bodyPr/>
          <a:lstStyle>
            <a:lvl1pPr>
              <a:buNone/>
              <a:defRPr sz="4000" b="1">
                <a:solidFill>
                  <a:srgbClr val="333333"/>
                </a:solidFill>
              </a:defRPr>
            </a:lvl1pPr>
            <a:lvl2pPr>
              <a:buNone/>
              <a:defRPr sz="4000" b="1">
                <a:solidFill>
                  <a:srgbClr val="333333"/>
                </a:solidFill>
              </a:defRPr>
            </a:lvl2pPr>
            <a:lvl3pPr>
              <a:buNone/>
              <a:defRPr sz="4000" b="1">
                <a:solidFill>
                  <a:srgbClr val="333333"/>
                </a:solidFill>
              </a:defRPr>
            </a:lvl3pPr>
            <a:lvl4pPr>
              <a:buNone/>
              <a:defRPr sz="4000" b="1">
                <a:solidFill>
                  <a:srgbClr val="333333"/>
                </a:solidFill>
              </a:defRPr>
            </a:lvl4pPr>
            <a:lvl5pPr>
              <a:buNone/>
              <a:defRPr sz="4000" b="1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2130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gre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spcFirstLastPara="1" wrap="square" lIns="144000" tIns="144000" rIns="144000" bIns="14400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b="1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CB740F39-427B-ED44-92D9-1FA56693E2E9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0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4C3AE5-F132-7747-89A4-45D1EC7D95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5274" y="0"/>
            <a:ext cx="681672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28178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4278615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Google Shape;19;p3">
            <a:extLst>
              <a:ext uri="{FF2B5EF4-FFF2-40B4-BE49-F238E27FC236}">
                <a16:creationId xmlns:a16="http://schemas.microsoft.com/office/drawing/2014/main" id="{996F4185-BEE2-5B42-A093-075B83FE4612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59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9">
            <a:extLst>
              <a:ext uri="{FF2B5EF4-FFF2-40B4-BE49-F238E27FC236}">
                <a16:creationId xmlns:a16="http://schemas.microsoft.com/office/drawing/2014/main" id="{5C0B6910-E678-394A-B99B-0A99119BBEF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5221288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Chart slide title</a:t>
            </a:r>
            <a:endParaRPr/>
          </a:p>
        </p:txBody>
      </p:sp>
      <p:sp>
        <p:nvSpPr>
          <p:cNvPr id="5" name="Google Shape;68;p9">
            <a:extLst>
              <a:ext uri="{FF2B5EF4-FFF2-40B4-BE49-F238E27FC236}">
                <a16:creationId xmlns:a16="http://schemas.microsoft.com/office/drawing/2014/main" id="{D309B528-D6EA-8641-BD90-6B4348E7A72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5221289" cy="4321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BDD656F3-D5F4-AC43-8A0A-326773241C6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275388" y="908050"/>
            <a:ext cx="5221288" cy="50418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E1049B4-9F10-FB40-96A1-B8727F4768F7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590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Code sample 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lang="en-US" sz="1800" b="1" smtClean="0">
                <a:effectLst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contentBylineItems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[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133C7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"context"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"addon"</a:t>
            </a:r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"target"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"type"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inlinedialog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"tooltip"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"icon"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"/images/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approval.png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"name"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 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"Page 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"key"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"byline-item"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approvals?contentId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content.id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}"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  }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FD1FFBBE-0F0C-914A-9B03-61E3B9E2066E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6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, body and pics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695325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6675" y="1775202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8076675" y="3789950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675" y="3069950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4386000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32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Ca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240F8AEC-ED2F-A546-A0FE-ADCF16534762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“Demo Cat” title</a:t>
            </a:r>
            <a:endParaRPr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A57AA2C7-5630-BC4A-AB94-BD311D1278F4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date</a:t>
            </a:r>
          </a:p>
        </p:txBody>
      </p:sp>
      <p:pic>
        <p:nvPicPr>
          <p:cNvPr id="7" name="Picture 6" descr="A close up of a bird&#10;&#10;Description automatically generated">
            <a:extLst>
              <a:ext uri="{FF2B5EF4-FFF2-40B4-BE49-F238E27FC236}">
                <a16:creationId xmlns:a16="http://schemas.microsoft.com/office/drawing/2014/main" id="{0D3F0C1C-B43E-0C4E-89BC-162F61A79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3432" y="3021980"/>
            <a:ext cx="1448567" cy="3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4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228637"/>
            <a:ext cx="3420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4151" y="1773950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4151" y="5227385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5228637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581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 Overview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Experiment Overview​</a:t>
            </a:r>
            <a:endParaRPr/>
          </a:p>
        </p:txBody>
      </p:sp>
      <p:sp>
        <p:nvSpPr>
          <p:cNvPr id="5" name="Google Shape;38;p6">
            <a:extLst>
              <a:ext uri="{FF2B5EF4-FFF2-40B4-BE49-F238E27FC236}">
                <a16:creationId xmlns:a16="http://schemas.microsoft.com/office/drawing/2014/main" id="{8D83575E-3ABE-5840-92D4-5F4887E7256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1236663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0F5300-8172-1C4A-BD84-3A895D024D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9" name="Google Shape;38;p6">
            <a:extLst>
              <a:ext uri="{FF2B5EF4-FFF2-40B4-BE49-F238E27FC236}">
                <a16:creationId xmlns:a16="http://schemas.microsoft.com/office/drawing/2014/main" id="{B4EF3C1C-0D8E-8A4E-B9AF-90D937FA464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1236663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C8CE9FE-7D6F-EF4E-AB16-FBB220DC29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6663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1" name="Google Shape;38;p6">
            <a:extLst>
              <a:ext uri="{FF2B5EF4-FFF2-40B4-BE49-F238E27FC236}">
                <a16:creationId xmlns:a16="http://schemas.microsoft.com/office/drawing/2014/main" id="{70097F3C-DEA9-D242-AAC0-11C2625AAA11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6816049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4052ADF7-FE5F-B64B-9277-67A7888068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6049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3" name="Google Shape;38;p6">
            <a:extLst>
              <a:ext uri="{FF2B5EF4-FFF2-40B4-BE49-F238E27FC236}">
                <a16:creationId xmlns:a16="http://schemas.microsoft.com/office/drawing/2014/main" id="{7A050778-A077-B349-B226-D1D7ACF16CEA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6816049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7B6E837-50B8-3A47-9BB9-CFB2C23D9E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6049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C06F23-1D2E-7146-A04E-2433CC351030}"/>
              </a:ext>
            </a:extLst>
          </p:cNvPr>
          <p:cNvSpPr/>
          <p:nvPr userDrawn="1"/>
        </p:nvSpPr>
        <p:spPr>
          <a:xfrm>
            <a:off x="695792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76701710-9EB6-D440-AC1E-B6816620788C}"/>
              </a:ext>
            </a:extLst>
          </p:cNvPr>
          <p:cNvSpPr txBox="1">
            <a:spLocks/>
          </p:cNvSpPr>
          <p:nvPr userDrawn="1"/>
        </p:nvSpPr>
        <p:spPr>
          <a:xfrm>
            <a:off x="779843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D3EEF3-68D7-7545-AF91-8BFA1A8E0ACF}"/>
              </a:ext>
            </a:extLst>
          </p:cNvPr>
          <p:cNvSpPr/>
          <p:nvPr userDrawn="1"/>
        </p:nvSpPr>
        <p:spPr>
          <a:xfrm>
            <a:off x="695792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1;p2">
            <a:extLst>
              <a:ext uri="{FF2B5EF4-FFF2-40B4-BE49-F238E27FC236}">
                <a16:creationId xmlns:a16="http://schemas.microsoft.com/office/drawing/2014/main" id="{DEAB680B-D278-8642-9A18-65CC9AF9B71C}"/>
              </a:ext>
            </a:extLst>
          </p:cNvPr>
          <p:cNvSpPr txBox="1">
            <a:spLocks/>
          </p:cNvSpPr>
          <p:nvPr userDrawn="1"/>
        </p:nvSpPr>
        <p:spPr>
          <a:xfrm>
            <a:off x="779843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834390-AB06-2540-A943-8510B12ACE30}"/>
              </a:ext>
            </a:extLst>
          </p:cNvPr>
          <p:cNvSpPr/>
          <p:nvPr userDrawn="1"/>
        </p:nvSpPr>
        <p:spPr>
          <a:xfrm>
            <a:off x="6262833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1;p2">
            <a:extLst>
              <a:ext uri="{FF2B5EF4-FFF2-40B4-BE49-F238E27FC236}">
                <a16:creationId xmlns:a16="http://schemas.microsoft.com/office/drawing/2014/main" id="{F3F7A2FA-AF63-8748-9F54-B4579F1D4F93}"/>
              </a:ext>
            </a:extLst>
          </p:cNvPr>
          <p:cNvSpPr txBox="1">
            <a:spLocks/>
          </p:cNvSpPr>
          <p:nvPr userDrawn="1"/>
        </p:nvSpPr>
        <p:spPr>
          <a:xfrm>
            <a:off x="6346884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401364-F15A-3F49-A76B-7FA637B3ED27}"/>
              </a:ext>
            </a:extLst>
          </p:cNvPr>
          <p:cNvSpPr/>
          <p:nvPr userDrawn="1"/>
        </p:nvSpPr>
        <p:spPr>
          <a:xfrm>
            <a:off x="6262523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1;p2">
            <a:extLst>
              <a:ext uri="{FF2B5EF4-FFF2-40B4-BE49-F238E27FC236}">
                <a16:creationId xmlns:a16="http://schemas.microsoft.com/office/drawing/2014/main" id="{0A2FDB1C-0D4C-2A4A-93EB-177AD2B40CCD}"/>
              </a:ext>
            </a:extLst>
          </p:cNvPr>
          <p:cNvSpPr txBox="1">
            <a:spLocks/>
          </p:cNvSpPr>
          <p:nvPr userDrawn="1"/>
        </p:nvSpPr>
        <p:spPr>
          <a:xfrm>
            <a:off x="6346574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Google Shape;14;p2">
            <a:extLst>
              <a:ext uri="{FF2B5EF4-FFF2-40B4-BE49-F238E27FC236}">
                <a16:creationId xmlns:a16="http://schemas.microsoft.com/office/drawing/2014/main" id="{67488E77-B05F-4446-A049-4B5D6424C3BC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4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7F5CF8D-1EF9-D544-8D75-2CFD82DC37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9D65B82-F615-4847-BAEA-42E722D67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9CBED0B-2140-144D-B262-241F4B7E45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2863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6FCD25F-8D2A-F944-B7B0-06B3CC9E3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2863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2246F9E8-448A-0246-A29F-CED48D50156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7849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A318142-BF59-E742-9501-A5A049D224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7849" y="5467200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3737F69-64F3-8445-8B41-3D40C8878BE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75387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9656783-96E2-1E40-B786-AD7D602411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387" y="5467200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</p:spTree>
    <p:extLst>
      <p:ext uri="{BB962C8B-B14F-4D97-AF65-F5344CB8AC3E}">
        <p14:creationId xmlns:p14="http://schemas.microsoft.com/office/powerpoint/2010/main" val="2218948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1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1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0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0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78" y="1773950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78" y="5228698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4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701503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2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3456462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2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1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6211421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1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80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8966380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80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218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Five-column slide with images</a:t>
            </a:r>
            <a:endParaRPr/>
          </a:p>
        </p:txBody>
      </p:sp>
      <p:sp>
        <p:nvSpPr>
          <p:cNvPr id="7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5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2900514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514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95325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00514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4" hasCustomPrompt="1"/>
          </p:nvPr>
        </p:nvSpPr>
        <p:spPr>
          <a:xfrm>
            <a:off x="5105703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5703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105703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7" hasCustomPrompt="1"/>
          </p:nvPr>
        </p:nvSpPr>
        <p:spPr>
          <a:xfrm>
            <a:off x="7310892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10892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310892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3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40" hasCustomPrompt="1"/>
          </p:nvPr>
        </p:nvSpPr>
        <p:spPr>
          <a:xfrm>
            <a:off x="9516081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516081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516081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4" name="Google Shape;12;p2">
            <a:extLst>
              <a:ext uri="{FF2B5EF4-FFF2-40B4-BE49-F238E27FC236}">
                <a16:creationId xmlns:a16="http://schemas.microsoft.com/office/drawing/2014/main" id="{245C121B-D282-084B-A1D8-89A0B89BF72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829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7495" y="908050"/>
            <a:ext cx="1079282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Team member slide</a:t>
            </a:r>
            <a:endParaRPr/>
          </a:p>
        </p:txBody>
      </p:sp>
      <p:sp>
        <p:nvSpPr>
          <p:cNvPr id="3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312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6056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2765" y="3255719"/>
            <a:ext cx="1980000" cy="460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5800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020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55447" y="19376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87645" y="3247524"/>
            <a:ext cx="1980000" cy="4688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5288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8508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7164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4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26908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0128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46652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9872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663967" y="4181806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96165" y="5506646"/>
            <a:ext cx="1980000" cy="450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86140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9360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pic>
        <p:nvPicPr>
          <p:cNvPr id="26" name="Google Shape;12;p2">
            <a:extLst>
              <a:ext uri="{FF2B5EF4-FFF2-40B4-BE49-F238E27FC236}">
                <a16:creationId xmlns:a16="http://schemas.microsoft.com/office/drawing/2014/main" id="{910CF50D-0EAF-1C41-8895-5AB82B4A27AB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81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gradFill>
            <a:gsLst>
              <a:gs pos="0">
                <a:srgbClr val="55BAFE"/>
              </a:gs>
              <a:gs pos="100000">
                <a:srgbClr val="0D94E8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23;p4">
            <a:extLst>
              <a:ext uri="{FF2B5EF4-FFF2-40B4-BE49-F238E27FC236}">
                <a16:creationId xmlns:a16="http://schemas.microsoft.com/office/drawing/2014/main" id="{FFF0F7A7-F931-ED4E-B042-6BC4B6622051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"/>
          <a:stretch/>
        </p:blipFill>
        <p:spPr>
          <a:xfrm>
            <a:off x="695325" y="6345371"/>
            <a:ext cx="1030297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89CC9-E84E-4F4B-9182-1BE4BD130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9066"/>
            <a:ext cx="12192000" cy="6720099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745" y="849022"/>
            <a:ext cx="11033185" cy="601014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3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half of scree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740364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0C7A3-E6ED-B240-BF23-8A8A08CD1B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7510" y="1402245"/>
            <a:ext cx="9884951" cy="5455755"/>
          </a:xfrm>
          <a:prstGeom prst="rect">
            <a:avLst/>
          </a:prstGeom>
        </p:spPr>
      </p:pic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85631" y="1973766"/>
            <a:ext cx="8948707" cy="620542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10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4136D3F4-977B-1E43-9C91-6A72351D4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284" y="1523329"/>
            <a:ext cx="6502793" cy="4685385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55E1213-4736-7A4A-A677-C6B7ADAE5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87975" y="1781175"/>
            <a:ext cx="6108700" cy="4163637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;p3">
            <a:extLst>
              <a:ext uri="{FF2B5EF4-FFF2-40B4-BE49-F238E27FC236}">
                <a16:creationId xmlns:a16="http://schemas.microsoft.com/office/drawing/2014/main" id="{0382F975-3105-DB4B-A3FA-02FCFCADE7F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833129"/>
            <a:ext cx="10801350" cy="108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Enter Section title here</a:t>
            </a:r>
            <a:endParaRPr/>
          </a:p>
        </p:txBody>
      </p:sp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99DE1980-F170-D545-93EF-33588D19CC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822" y="303024"/>
            <a:ext cx="3061288" cy="6409570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7291D87-D40E-F747-8426-3250FE1200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765667"/>
            <a:ext cx="2603849" cy="5455498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android screen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44FB03E9-354D-A14D-A2D3-0681ADB20AEC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0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pho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1DC642A8-0187-0E40-B835-8F2804A2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494" y="295435"/>
            <a:ext cx="3199050" cy="6231674"/>
          </a:xfrm>
          <a:prstGeom prst="rect">
            <a:avLst/>
          </a:prstGeom>
        </p:spPr>
      </p:pic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1A0A1452-6291-7146-9CA7-289416FEA6B3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EDA77F2A-FCD9-EA46-BCDE-81B09EE446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593844"/>
            <a:ext cx="2603849" cy="5641200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r>
              <a:rPr lang="uk-UA"/>
              <a:t> </a:t>
            </a:r>
            <a:r>
              <a:rPr lang="en-US"/>
              <a:t>IOS iPhone XS screen</a:t>
            </a:r>
          </a:p>
        </p:txBody>
      </p:sp>
    </p:spTree>
    <p:extLst>
      <p:ext uri="{BB962C8B-B14F-4D97-AF65-F5344CB8AC3E}">
        <p14:creationId xmlns:p14="http://schemas.microsoft.com/office/powerpoint/2010/main" val="3452976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09BDAA7B-5B1B-DF4C-A143-F5487618CFC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6105" y="1628775"/>
            <a:ext cx="10800570" cy="2513734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1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number</a:t>
            </a:r>
            <a:endParaRPr/>
          </a:p>
        </p:txBody>
      </p:sp>
      <p:sp>
        <p:nvSpPr>
          <p:cNvPr id="1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B1A6A0-E9E5-AC43-A29D-414FD4B235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4142509"/>
            <a:ext cx="10800570" cy="180744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5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Enter description</a:t>
            </a: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AB4E854F-C69B-7842-92C4-669881DDBC8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18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0">
            <a:extLst>
              <a:ext uri="{FF2B5EF4-FFF2-40B4-BE49-F238E27FC236}">
                <a16:creationId xmlns:a16="http://schemas.microsoft.com/office/drawing/2014/main" id="{360328FD-7266-D84C-9683-33C09BED8D5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1989438"/>
            <a:ext cx="10801350" cy="3204862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quote slide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1ED3-C0CF-C540-8C53-8B97EE010E4B}"/>
              </a:ext>
            </a:extLst>
          </p:cNvPr>
          <p:cNvSpPr txBox="1"/>
          <p:nvPr userDrawn="1"/>
        </p:nvSpPr>
        <p:spPr>
          <a:xfrm>
            <a:off x="695325" y="908050"/>
            <a:ext cx="61555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600" b="1" i="0">
                <a:latin typeface="Arial Black" panose="020B0604020202020204" pitchFamily="34" charset="0"/>
                <a:cs typeface="Arial Black" panose="020B0604020202020204" pitchFamily="34" charset="0"/>
              </a:rPr>
              <a:t>”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9BD639D9-5D93-214C-9557-319F500AD38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725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;p2">
            <a:extLst>
              <a:ext uri="{FF2B5EF4-FFF2-40B4-BE49-F238E27FC236}">
                <a16:creationId xmlns:a16="http://schemas.microsoft.com/office/drawing/2014/main" id="{CBAD9E3B-41F1-2E40-9B27-38CC92E20904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494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1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 flipV="1">
            <a:off x="5326690" y="3315847"/>
            <a:ext cx="6169985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26635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2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</p:cNvCxnSpPr>
          <p:nvPr userDrawn="1"/>
        </p:nvCxnSpPr>
        <p:spPr>
          <a:xfrm>
            <a:off x="695325" y="3315847"/>
            <a:ext cx="10801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7587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3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endCxn id="26" idx="1"/>
          </p:cNvCxnSpPr>
          <p:nvPr userDrawn="1"/>
        </p:nvCxnSpPr>
        <p:spPr>
          <a:xfrm>
            <a:off x="695325" y="3315847"/>
            <a:ext cx="4631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5117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Special thanks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22;p4">
            <a:extLst>
              <a:ext uri="{FF2B5EF4-FFF2-40B4-BE49-F238E27FC236}">
                <a16:creationId xmlns:a16="http://schemas.microsoft.com/office/drawing/2014/main" id="{47766C7D-84DA-AC43-83B0-D1AB4E5AC4D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496000" y="198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name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CF4667A-01C4-8F4C-8BF0-C7FF71AC2B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1989380"/>
            <a:ext cx="1602800" cy="16027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Speaker’s photo</a:t>
            </a:r>
          </a:p>
        </p:txBody>
      </p:sp>
      <p:sp>
        <p:nvSpPr>
          <p:cNvPr id="13" name="Google Shape;22;p4">
            <a:extLst>
              <a:ext uri="{FF2B5EF4-FFF2-40B4-BE49-F238E27FC236}">
                <a16:creationId xmlns:a16="http://schemas.microsoft.com/office/drawing/2014/main" id="{298DA4C6-3D14-9145-BB6E-3C250FD1D37C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2496000" y="270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position</a:t>
            </a:r>
          </a:p>
        </p:txBody>
      </p:sp>
      <p:sp>
        <p:nvSpPr>
          <p:cNvPr id="14" name="Google Shape;22;p4">
            <a:extLst>
              <a:ext uri="{FF2B5EF4-FFF2-40B4-BE49-F238E27FC236}">
                <a16:creationId xmlns:a16="http://schemas.microsoft.com/office/drawing/2014/main" id="{3725F67B-E8C7-E343-B751-DE7CF492FCD0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2496000" y="3429381"/>
            <a:ext cx="3779388" cy="2520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email</a:t>
            </a:r>
            <a:br>
              <a:rPr lang="en-US"/>
            </a:br>
            <a:r>
              <a:rPr lang="en-US"/>
              <a:t>Phone number</a:t>
            </a:r>
            <a:br>
              <a:rPr lang="en-US"/>
            </a:br>
            <a:r>
              <a:rPr lang="en-US"/>
              <a:t>other contacts</a:t>
            </a:r>
          </a:p>
        </p:txBody>
      </p:sp>
    </p:spTree>
    <p:extLst>
      <p:ext uri="{BB962C8B-B14F-4D97-AF65-F5344CB8AC3E}">
        <p14:creationId xmlns:p14="http://schemas.microsoft.com/office/powerpoint/2010/main" val="2780915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IMUA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F605B571-8E05-4F41-8A24-73358601E4C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8044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IMUA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2789C7C-8B0C-5A45-97E8-F5037116CD8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91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/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Text slide title</a:t>
            </a:r>
            <a:endParaRPr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DEB0D2-2067-CE4A-8134-3B12C66DDA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5325" y="1628048"/>
            <a:ext cx="10800000" cy="43219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Google Shape;14;p2">
            <a:extLst>
              <a:ext uri="{FF2B5EF4-FFF2-40B4-BE49-F238E27FC236}">
                <a16:creationId xmlns:a16="http://schemas.microsoft.com/office/drawing/2014/main" id="{78F12A91-E227-4242-828B-B0724CD06ED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2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names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5813A9AB-3D7B-3742-9E52-D0A5B4997D83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1605"/>
            <a:ext cx="5218113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30DCCBC-16DC-724D-8F9F-BC00F970C540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6" y="4172306"/>
            <a:ext cx="5221288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FAD43532-A50D-874A-A6F3-5A8AFBF7C7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4" y="410519"/>
            <a:ext cx="2182551" cy="675330"/>
          </a:xfrm>
          <a:prstGeom prst="rect">
            <a:avLst/>
          </a:prstGeom>
        </p:spPr>
      </p:pic>
      <p:sp>
        <p:nvSpPr>
          <p:cNvPr id="18" name="Google Shape;68;p9">
            <a:extLst>
              <a:ext uri="{FF2B5EF4-FFF2-40B4-BE49-F238E27FC236}">
                <a16:creationId xmlns:a16="http://schemas.microsoft.com/office/drawing/2014/main" id="{BD08DE53-667F-2E42-AF41-DDD3354D99B9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75388" y="1111605"/>
            <a:ext cx="5400675" cy="52386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defRPr sz="3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Special thanks to …</a:t>
            </a:r>
          </a:p>
        </p:txBody>
      </p:sp>
    </p:spTree>
    <p:extLst>
      <p:ext uri="{BB962C8B-B14F-4D97-AF65-F5344CB8AC3E}">
        <p14:creationId xmlns:p14="http://schemas.microsoft.com/office/powerpoint/2010/main" val="2884231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ECA5DF28-6C68-6548-A486-A181396DE9C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5325" y="2991714"/>
            <a:ext cx="10801350" cy="977036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 slide</a:t>
            </a:r>
            <a:endParaRPr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43ADBEE8-1A91-5348-B4DD-0AA077EEC31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524788" y="4170293"/>
            <a:ext cx="3391825" cy="1779657"/>
          </a:xfrm>
          <a:prstGeom prst="rect">
            <a:avLst/>
          </a:prstGeom>
        </p:spPr>
        <p:txBody>
          <a:bodyPr spcFirstLastPara="1" wrap="square" lIns="9000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Address</a:t>
            </a:r>
          </a:p>
          <a:p>
            <a:r>
              <a:rPr lang="en-US"/>
              <a:t>P.O. Box 29045, San Francisco, CA 94129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A357AE8-CACB-5C44-A4F8-40720D2BF5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503" y="912465"/>
            <a:ext cx="2314994" cy="71631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40B56CB-97DB-F945-8E43-E8E807292A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7079" y="4171949"/>
            <a:ext cx="1440000" cy="1778001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Phone</a:t>
            </a:r>
            <a:br>
              <a:rPr lang="en-US"/>
            </a:br>
            <a:r>
              <a:rPr lang="en-US"/>
              <a:t>415-366-5455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265344-4386-2B48-BB9C-620C0CB669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97545" y="4170293"/>
            <a:ext cx="1943589" cy="1779657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 err="1"/>
              <a:t>press@justanswer.com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873125"/>
            <a:ext cx="4679950" cy="2492375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10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26CA22A-C9FD-F540-9140-20D0E3C3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1" y="873125"/>
            <a:ext cx="5305424" cy="47452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29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0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art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936275" y="2433902"/>
            <a:ext cx="7560400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Add department</a:t>
            </a:r>
            <a:endParaRPr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3936275" y="3179764"/>
            <a:ext cx="7557876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7170F-4CC7-E940-928A-2B426325DC6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0567" y="2433901"/>
            <a:ext cx="2588690" cy="2588689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Team Name or Logo</a:t>
            </a:r>
            <a:endParaRPr 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70533DA3-8520-854E-9A37-C09C8EEE7D6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pic>
        <p:nvPicPr>
          <p:cNvPr id="6" name="Google Shape;12;p2">
            <a:extLst>
              <a:ext uri="{FF2B5EF4-FFF2-40B4-BE49-F238E27FC236}">
                <a16:creationId xmlns:a16="http://schemas.microsoft.com/office/drawing/2014/main" id="{C63B7356-15EC-7243-BE55-117E896CCCBD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306E065-ADA2-D043-AAC7-FFA69C7A1B43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B8ABC818-068C-4E43-BFFD-941A1191277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827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Table</a:t>
            </a:r>
            <a:endParaRPr/>
          </a:p>
        </p:txBody>
      </p:sp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ECB9E599-DBDC-844A-B6B8-DD6AD676B08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95325" y="1644563"/>
            <a:ext cx="10801350" cy="43136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FF95FB9F-A260-C04D-BD79-83ABEF5AA1C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3870D0A7-5D69-8645-8830-FCAD2164F49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hort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654450"/>
            <a:ext cx="10801350" cy="72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7A6265-8D5E-CA4D-803A-7A5D5B39A5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3437581"/>
            <a:ext cx="10801350" cy="2512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A959EAFB-35BC-E44F-84DB-4CA823E5C7B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31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23DF5-AD0B-FD4D-A66A-CF16C80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35040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A585C660-4A9C-6549-8455-13739D74B2F1}"/>
              </a:ext>
            </a:extLst>
          </p:cNvPr>
          <p:cNvPicPr preferRelativeResize="0"/>
          <p:nvPr userDrawn="1"/>
        </p:nvPicPr>
        <p:blipFill>
          <a:blip r:embed="rId4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BA18AFA5-EA8D-E842-95D8-5A636FEA9B75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tx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2789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783" r:id="rId2"/>
    <p:sldLayoutId id="2147483695" r:id="rId3"/>
    <p:sldLayoutId id="2147483696" r:id="rId4"/>
    <p:sldLayoutId id="2147483699" r:id="rId5"/>
    <p:sldLayoutId id="2147483751" r:id="rId6"/>
    <p:sldLayoutId id="2147483701" r:id="rId7"/>
    <p:sldLayoutId id="2147483705" r:id="rId8"/>
    <p:sldLayoutId id="2147483700" r:id="rId9"/>
    <p:sldLayoutId id="2147483702" r:id="rId10"/>
    <p:sldLayoutId id="2147483697" r:id="rId11"/>
    <p:sldLayoutId id="2147483757" r:id="rId12"/>
    <p:sldLayoutId id="2147483708" r:id="rId13"/>
    <p:sldLayoutId id="2147483732" r:id="rId14"/>
    <p:sldLayoutId id="2147483731" r:id="rId15"/>
    <p:sldLayoutId id="2147483698" r:id="rId16"/>
    <p:sldLayoutId id="2147483703" r:id="rId17"/>
    <p:sldLayoutId id="2147483734" r:id="rId18"/>
    <p:sldLayoutId id="2147483768" r:id="rId19"/>
    <p:sldLayoutId id="2147483767" r:id="rId20"/>
    <p:sldLayoutId id="2147483752" r:id="rId21"/>
    <p:sldLayoutId id="2147483770" r:id="rId22"/>
    <p:sldLayoutId id="2147483769" r:id="rId23"/>
    <p:sldLayoutId id="2147483709" r:id="rId24"/>
    <p:sldLayoutId id="2147483710" r:id="rId25"/>
    <p:sldLayoutId id="2147483712" r:id="rId26"/>
    <p:sldLayoutId id="2147483735" r:id="rId27"/>
    <p:sldLayoutId id="2147483754" r:id="rId28"/>
    <p:sldLayoutId id="2147483766" r:id="rId29"/>
    <p:sldLayoutId id="2147483755" r:id="rId30"/>
    <p:sldLayoutId id="2147483756" r:id="rId31"/>
    <p:sldLayoutId id="2147483711" r:id="rId32"/>
    <p:sldLayoutId id="2147483706" r:id="rId33"/>
    <p:sldLayoutId id="2147483707" r:id="rId34"/>
    <p:sldLayoutId id="2147483777" r:id="rId35"/>
    <p:sldLayoutId id="2147483776" r:id="rId36"/>
    <p:sldLayoutId id="2147483778" r:id="rId37"/>
    <p:sldLayoutId id="2147483775" r:id="rId38"/>
    <p:sldLayoutId id="2147483785" r:id="rId39"/>
    <p:sldLayoutId id="2147483784" r:id="rId40"/>
    <p:sldLayoutId id="2147483714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EF6E-D5BB-495F-969E-3FC3262E6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7118D-5B29-4DDE-A491-4D5B860BB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Collections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114987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E9DF-B665-4BFC-9D9C-F89FA578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985F-E31C-4D44-AF21-4DB36B95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in C#</a:t>
            </a:r>
          </a:p>
          <a:p>
            <a:r>
              <a:rPr lang="en-US" dirty="0"/>
              <a:t>Benefits of generics</a:t>
            </a:r>
          </a:p>
          <a:p>
            <a:r>
              <a:rPr lang="en-US" dirty="0"/>
              <a:t>Generic classes</a:t>
            </a:r>
          </a:p>
          <a:p>
            <a:r>
              <a:rPr lang="en-US" dirty="0"/>
              <a:t>Generic methods</a:t>
            </a:r>
          </a:p>
          <a:p>
            <a:r>
              <a:rPr lang="en-US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56838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F1AA-3174-43B3-B11A-0C6D5B82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3A90-A2BB-4BBC-A1D8-E1304ED44E7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generics allow you to write a class or method that can work with any data type</a:t>
            </a:r>
          </a:p>
          <a:p>
            <a:r>
              <a:rPr lang="en-US" b="0" i="0" dirty="0">
                <a:effectLst/>
                <a:latin typeface="Verdana" panose="020B0604030504040204" pitchFamily="34" charset="0"/>
              </a:rPr>
              <a:t>generic can be classes, structs, interfaces, methods, events, delegates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E211-CDCE-42E5-B81C-4EEB9746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04C1-4471-4A53-B97F-D3C7230B232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Code reusability (no need to write code to handle different data types)</a:t>
            </a:r>
          </a:p>
          <a:p>
            <a:endParaRPr lang="en-US" dirty="0"/>
          </a:p>
          <a:p>
            <a:r>
              <a:rPr lang="en-US" dirty="0"/>
              <a:t>Type-safety (compile-time errors in case of usage different data type than one specified)</a:t>
            </a:r>
          </a:p>
          <a:p>
            <a:endParaRPr lang="en-US" dirty="0"/>
          </a:p>
          <a:p>
            <a:r>
              <a:rPr lang="en-US" dirty="0"/>
              <a:t>Performance faster (removes possibility of boxing and unboxing)</a:t>
            </a:r>
          </a:p>
        </p:txBody>
      </p:sp>
    </p:spTree>
    <p:extLst>
      <p:ext uri="{BB962C8B-B14F-4D97-AF65-F5344CB8AC3E}">
        <p14:creationId xmlns:p14="http://schemas.microsoft.com/office/powerpoint/2010/main" val="396422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074E-1898-48E1-B8D6-C601CB22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EBE-ABC2-4A88-B3FB-0980594380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defined using a type parameter in an angle brackets after class name </a:t>
            </a:r>
          </a:p>
          <a:p>
            <a:r>
              <a:rPr lang="en-US" dirty="0"/>
              <a:t>class properties, fields can be of generic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3BBB9-90C3-42E1-8ECA-A5D60550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34" y="3657113"/>
            <a:ext cx="5610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3C9E-2BD6-4515-85F8-3650AEDF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EA6A-9FEC-4E68-83EC-63B42E2A40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can be defined in generic and non-generic class</a:t>
            </a:r>
          </a:p>
          <a:p>
            <a:r>
              <a:rPr lang="en-US" dirty="0"/>
              <a:t>possible type inference</a:t>
            </a:r>
          </a:p>
          <a:p>
            <a:r>
              <a:rPr lang="en-US" dirty="0"/>
              <a:t>arguments and return type can be of generic type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CCFCE5-4B6D-4978-A9F4-99C80D79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75" y="3404394"/>
            <a:ext cx="4814596" cy="25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0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B878-C288-45D8-896A-26C3321F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with multiple type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1643-901E-4B5C-BE1A-E361F476EB0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generic type can have any number of type parameters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10FB7-64DE-45AE-AE02-62E91C01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85" y="2701892"/>
            <a:ext cx="5246364" cy="14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84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2248-58A9-4C87-A362-8D8AB2DE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of generic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46222D-AE82-42C6-ADF1-DE3667B5A76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770742"/>
            <a:ext cx="8353425" cy="3514725"/>
          </a:xfrm>
        </p:spPr>
      </p:pic>
    </p:spTree>
    <p:extLst>
      <p:ext uri="{BB962C8B-B14F-4D97-AF65-F5344CB8AC3E}">
        <p14:creationId xmlns:p14="http://schemas.microsoft.com/office/powerpoint/2010/main" val="126373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FFB8-D8D6-4AF4-BD35-CF6F2BD6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field in generic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64AE-F4DE-4696-86D4-BAEE96EB2D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static variable is unique per closed generic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5BE4C-7CE2-408D-82FD-42034C5F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00" y="2309812"/>
            <a:ext cx="5787814" cy="25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0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CF06-9B79-4199-83AA-7EA4566C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Constraining type parameters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F38DDD-FE18-4F34-B9CE-FE2C8E20363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6" y="1778254"/>
            <a:ext cx="5117646" cy="23017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536D5-EEA4-4377-838B-3A63B6BB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27" y="4230214"/>
            <a:ext cx="6336067" cy="19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5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E16E-6914-4378-B174-CD1B743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0D69-11DF-4252-8BB9-495093E8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types</a:t>
            </a:r>
          </a:p>
          <a:p>
            <a:r>
              <a:rPr lang="en-US" dirty="0"/>
              <a:t>Non-generic collections</a:t>
            </a:r>
          </a:p>
          <a:p>
            <a:r>
              <a:rPr lang="en-US" dirty="0"/>
              <a:t>What’s wrong with non generic collections?</a:t>
            </a:r>
          </a:p>
          <a:p>
            <a:r>
              <a:rPr lang="en-US" dirty="0"/>
              <a:t>Generic collections</a:t>
            </a:r>
          </a:p>
          <a:p>
            <a:r>
              <a:rPr lang="en-US" dirty="0"/>
              <a:t>Collection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16224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0B72-70C4-4A66-9FA7-036BE460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C55C-7E9E-49BC-9F9C-58E6572236D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non-generic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located in </a:t>
            </a:r>
            <a:r>
              <a:rPr lang="en-US" dirty="0" err="1"/>
              <a:t>System.Collection</a:t>
            </a:r>
            <a:r>
              <a:rPr lang="en-US" dirty="0"/>
              <a:t> namespace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designed to operate with </a:t>
            </a:r>
            <a:r>
              <a:rPr lang="en-US" dirty="0" err="1"/>
              <a:t>System.Object</a:t>
            </a:r>
            <a:r>
              <a:rPr lang="en-US" dirty="0"/>
              <a:t>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ex.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generic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located in </a:t>
            </a:r>
            <a:r>
              <a:rPr lang="en-US" dirty="0" err="1"/>
              <a:t>System.Collections.Generic</a:t>
            </a:r>
            <a:r>
              <a:rPr lang="en-US" dirty="0"/>
              <a:t> namespace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type-safe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ex. List&lt;T&gt;</a:t>
            </a:r>
          </a:p>
          <a:p>
            <a:r>
              <a:rPr lang="en-US" dirty="0"/>
              <a:t>specialized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located in </a:t>
            </a:r>
            <a:r>
              <a:rPr lang="en-US" dirty="0" err="1"/>
              <a:t>System.Collections.Specialized</a:t>
            </a:r>
            <a:r>
              <a:rPr lang="en-US" dirty="0"/>
              <a:t> namespace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designed for certain problems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9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EDBE-626F-412C-B452-467D7B1E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collections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2BF47-7037-453A-80D9-3F9DDA5AA0C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79546" y="1628048"/>
            <a:ext cx="8101178" cy="4321175"/>
          </a:xfrm>
        </p:spPr>
      </p:pic>
    </p:spTree>
    <p:extLst>
      <p:ext uri="{BB962C8B-B14F-4D97-AF65-F5344CB8AC3E}">
        <p14:creationId xmlns:p14="http://schemas.microsoft.com/office/powerpoint/2010/main" val="78111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D82D-62A0-4D7F-80C8-02766D80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collections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103D-BD9F-4AED-824A-72699EFCA10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84267" y="2014955"/>
            <a:ext cx="9563100" cy="3324225"/>
          </a:xfrm>
        </p:spPr>
      </p:pic>
    </p:spTree>
    <p:extLst>
      <p:ext uri="{BB962C8B-B14F-4D97-AF65-F5344CB8AC3E}">
        <p14:creationId xmlns:p14="http://schemas.microsoft.com/office/powerpoint/2010/main" val="309409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8EF1-3B62-4046-8A45-EB9EA0B8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non-generic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916E-3406-4611-BA4D-6741C0883AB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poorly performing code (due to boxing)</a:t>
            </a:r>
          </a:p>
          <a:p>
            <a:r>
              <a:rPr lang="en-US" dirty="0"/>
              <a:t>not type-safe</a:t>
            </a:r>
          </a:p>
          <a:p>
            <a:r>
              <a:rPr lang="en-US" dirty="0"/>
              <a:t>code duplication for having type safety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7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1B81-AA2F-481A-9DAC-E30A41B6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collections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6E865C-4C1F-4F86-A6E5-A6175239B38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15711" y="1781703"/>
            <a:ext cx="7019925" cy="3829050"/>
          </a:xfrm>
        </p:spPr>
      </p:pic>
    </p:spTree>
    <p:extLst>
      <p:ext uri="{BB962C8B-B14F-4D97-AF65-F5344CB8AC3E}">
        <p14:creationId xmlns:p14="http://schemas.microsoft.com/office/powerpoint/2010/main" val="367126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BA83-F64C-49A2-9359-3324407B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64131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2DED-9834-4500-8042-8AE4DA10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initialization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3D33F-6F7E-40B5-BA23-E08DFEE22DA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95325" y="1724025"/>
            <a:ext cx="7600950" cy="1704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9B826-CB64-4854-9340-33C82CC1F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534" y="3599623"/>
            <a:ext cx="7218362" cy="222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263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333333"/>
      </a:dk1>
      <a:lt1>
        <a:srgbClr val="FFFFFF"/>
      </a:lt1>
      <a:dk2>
        <a:srgbClr val="2AA6F8"/>
      </a:dk2>
      <a:lt2>
        <a:srgbClr val="FFFFFF"/>
      </a:lt2>
      <a:accent1>
        <a:srgbClr val="2AA6F8"/>
      </a:accent1>
      <a:accent2>
        <a:srgbClr val="E85C41"/>
      </a:accent2>
      <a:accent3>
        <a:srgbClr val="00BF8F"/>
      </a:accent3>
      <a:accent4>
        <a:srgbClr val="FFB15D"/>
      </a:accent4>
      <a:accent5>
        <a:srgbClr val="51BAD5"/>
      </a:accent5>
      <a:accent6>
        <a:srgbClr val="00B676"/>
      </a:accent6>
      <a:hlink>
        <a:srgbClr val="38B2F9"/>
      </a:hlink>
      <a:folHlink>
        <a:srgbClr val="0D90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ія1" id="{FD378222-45FD-49DB-820A-49A73F2DE2F1}" vid="{72742525-58A2-49F7-891F-2D0BE2E0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248E746CFD3A4AB7944F0DCA50FEB0" ma:contentTypeVersion="14" ma:contentTypeDescription="Create a new document." ma:contentTypeScope="" ma:versionID="c3a32543fedd43f251e20abbd2a46100">
  <xsd:schema xmlns:xsd="http://www.w3.org/2001/XMLSchema" xmlns:xs="http://www.w3.org/2001/XMLSchema" xmlns:p="http://schemas.microsoft.com/office/2006/metadata/properties" xmlns:ns1="http://schemas.microsoft.com/sharepoint/v3" xmlns:ns2="48f9b003-9815-4450-ae55-1d55440f7881" xmlns:ns3="bc1251dc-0a05-4a11-8c0b-86a1ef9b23b6" targetNamespace="http://schemas.microsoft.com/office/2006/metadata/properties" ma:root="true" ma:fieldsID="a1dd891d7fd24f7428ddf53fa1edc27f" ns1:_="" ns2:_="" ns3:_="">
    <xsd:import namespace="http://schemas.microsoft.com/sharepoint/v3"/>
    <xsd:import namespace="48f9b003-9815-4450-ae55-1d55440f7881"/>
    <xsd:import namespace="bc1251dc-0a05-4a11-8c0b-86a1ef9b23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9b003-9815-4450-ae55-1d55440f78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251dc-0a05-4a11-8c0b-86a1ef9b2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CDC4D5-82A8-4C65-AA1C-30406A2797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2336DEC-B99E-4B9F-94A7-AD1F55D42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f9b003-9815-4450-ae55-1d55440f7881"/>
    <ds:schemaRef ds:uri="bc1251dc-0a05-4a11-8c0b-86a1ef9b23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E30202-F159-4337-AAB1-D9A1D4A10F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JA_2021</Template>
  <TotalTime>346</TotalTime>
  <Words>296</Words>
  <Application>Microsoft Office PowerPoint</Application>
  <PresentationFormat>Widescreen</PresentationFormat>
  <Paragraphs>68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Courier New</vt:lpstr>
      <vt:lpstr>Proxima Nova</vt:lpstr>
      <vt:lpstr>Proxima Nova Extrabold</vt:lpstr>
      <vt:lpstr>Verdana</vt:lpstr>
      <vt:lpstr>Wingdings</vt:lpstr>
      <vt:lpstr>Custom Design</vt:lpstr>
      <vt:lpstr>Lecture 5</vt:lpstr>
      <vt:lpstr>Collections</vt:lpstr>
      <vt:lpstr>Collection types</vt:lpstr>
      <vt:lpstr>Non-generic collections</vt:lpstr>
      <vt:lpstr>Specialized collections</vt:lpstr>
      <vt:lpstr>What’s wrong with non-generic collection</vt:lpstr>
      <vt:lpstr>Generic collections</vt:lpstr>
      <vt:lpstr>Live Demo</vt:lpstr>
      <vt:lpstr>Collection initialization syntax</vt:lpstr>
      <vt:lpstr>Generics</vt:lpstr>
      <vt:lpstr>Generics in C#</vt:lpstr>
      <vt:lpstr>Benefits of generics</vt:lpstr>
      <vt:lpstr>Generic classes</vt:lpstr>
      <vt:lpstr>Generic methods</vt:lpstr>
      <vt:lpstr>Generic with multiple type parameters</vt:lpstr>
      <vt:lpstr>Inheritance of generic types</vt:lpstr>
      <vt:lpstr>Static field in generic type</vt:lpstr>
      <vt:lpstr>Constraining type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Mykhailo Roman</dc:creator>
  <cp:lastModifiedBy>Mykhailo Roman</cp:lastModifiedBy>
  <cp:revision>7</cp:revision>
  <dcterms:created xsi:type="dcterms:W3CDTF">2021-09-26T10:24:57Z</dcterms:created>
  <dcterms:modified xsi:type="dcterms:W3CDTF">2021-09-26T16:25:58Z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0x01010053248E746CFD3A4AB7944F0DCA50FEB0</vt:lpwstr>
  </property>
</Properties>
</file>