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8661a315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8661a315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8661a31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8661a31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8661a315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8661a315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8661a31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8661a31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8661a315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8661a315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8661a315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8661a315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48661a31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48661a3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8661a31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8661a31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8661a31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8661a31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8661a315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8661a315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8661a315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8661a315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8661a315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8661a315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8661a31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8661a31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8661a315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8661a315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Git and gitHub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2088775" y="49075"/>
            <a:ext cx="4534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3400">
                <a:solidFill>
                  <a:schemeClr val="dk1"/>
                </a:solidFill>
              </a:rPr>
              <a:t>How git works</a:t>
            </a:r>
            <a:endParaRPr/>
          </a:p>
        </p:txBody>
      </p:sp>
      <p:pic>
        <p:nvPicPr>
          <p:cNvPr id="113" name="Google Shape;113;p22"/>
          <p:cNvPicPr preferRelativeResize="0"/>
          <p:nvPr/>
        </p:nvPicPr>
        <p:blipFill>
          <a:blip r:embed="rId3">
            <a:alphaModFix/>
          </a:blip>
          <a:stretch>
            <a:fillRect/>
          </a:stretch>
        </p:blipFill>
        <p:spPr>
          <a:xfrm>
            <a:off x="1253025" y="686050"/>
            <a:ext cx="6304189" cy="425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2088775" y="49075"/>
            <a:ext cx="4534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3400">
                <a:solidFill>
                  <a:schemeClr val="dk1"/>
                </a:solidFill>
              </a:rPr>
              <a:t>git commands</a:t>
            </a:r>
            <a:endParaRPr/>
          </a:p>
        </p:txBody>
      </p:sp>
      <p:sp>
        <p:nvSpPr>
          <p:cNvPr id="119" name="Google Shape;119;p23"/>
          <p:cNvSpPr txBox="1"/>
          <p:nvPr/>
        </p:nvSpPr>
        <p:spPr>
          <a:xfrm>
            <a:off x="236325" y="757075"/>
            <a:ext cx="8732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Git commands:</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init'</a:t>
            </a:r>
            <a:r>
              <a:rPr lang="ru"/>
              <a:t>: This is the command you'll use to start a new repository. If you have a project directory that you'd like to turn into a Git repository, you navigate to that directory in your terminal and type 'git init'. This creates a new subdirectory named .git that contains all of your necessary repository files — a Git repository skeleton.</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a:t>
            </a:r>
            <a:r>
              <a:rPr b="1" lang="ru"/>
              <a:t>git add'</a:t>
            </a:r>
            <a:r>
              <a:rPr lang="ru"/>
              <a:t>: Once you've made changes in your working directory, the 'git add' command allows you to take those changes and stage them for a commit. It's like saying, "Okay, Git, I want you to keep track of these changes." You can add individual files, or, if you want to add everything in one go, you can use 'git add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commit'</a:t>
            </a:r>
            <a:r>
              <a:rPr lang="ru"/>
              <a:t>: After staging your changes with 'git add', you use 'git commit' to save those changes to your local repository. Think of it as a checkpoint in your development process. This command is typically used with a message flag (-m) to provide a description of what was changed, like so: 'git commit -m "Your message here"'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clone'</a:t>
            </a:r>
            <a:r>
              <a:rPr lang="ru"/>
              <a:t>: If you want to get a copy of an existing Git repository — for example, a project you'd like to contribute to — the command you'll need is 'git clone'. If you're cloning a repository from GitHub, for instance, you can use the URL of that project with 'git clone'. This command creates a copy of the project on your local machine, complete with the entire history of the 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236325" y="147475"/>
            <a:ext cx="87324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'git add -A' or 'git add --all'</a:t>
            </a:r>
            <a:r>
              <a:rPr lang="ru"/>
              <a:t>: These commands stage all changes in the entire working directory, including new, modified, and deleted files. They're useful when you've made multiple changes and want to commit all of them.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commit -am "Message"'</a:t>
            </a:r>
            <a:r>
              <a:rPr lang="ru"/>
              <a:t>: This is a combination command that stages all changes to tracked files (those that Git has recorded in previous snapshots) and commits them in one step, with a message describing the commit.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status'</a:t>
            </a:r>
            <a:r>
              <a:rPr lang="ru"/>
              <a:t>: This command shows the state of the working directory and the staging area. It lets you see which changes have been staged, which haven’t, and which files aren’t being tracked by Git.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log'</a:t>
            </a:r>
            <a:r>
              <a:rPr lang="ru"/>
              <a:t>: This command shows a list of all previous commits, including commit hash, author, date, and commit message.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checkout'</a:t>
            </a:r>
            <a:r>
              <a:rPr lang="ru"/>
              <a:t>: This command is used to switch between different versions of a Git repository. For example, 'git checkout [branch-name]' switches to the specified branch.</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pull'</a:t>
            </a:r>
            <a:r>
              <a:rPr lang="ru"/>
              <a:t>: This command fetches changes from a remote repository and merges them into the current branch of your local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'git push'</a:t>
            </a:r>
            <a:r>
              <a:rPr lang="ru"/>
              <a:t>: This command pushes commits from your local repository up to a remote repository.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101475" y="425125"/>
            <a:ext cx="7620000" cy="423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149075" y="747450"/>
            <a:ext cx="87324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ru"/>
              <a:t>Installing Git:</a:t>
            </a:r>
            <a:r>
              <a:rPr lang="ru"/>
              <a:t> Download and install Git on your system and configure your username and email.</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ru"/>
              <a:t>Initializing a Repository:</a:t>
            </a:r>
            <a:r>
              <a:rPr lang="ru"/>
              <a:t> Create a new directory, open it, and use the git init command to start a new Git repository.</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ru"/>
              <a:t>Adding &amp; Committing:</a:t>
            </a:r>
            <a:r>
              <a:rPr lang="ru"/>
              <a:t> Make changes to a file in your working directory and use the git add command to stage the changes. Use the git commit command to commit the changes to the repository.</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ru"/>
              <a:t>Checking Status &amp; Logging:</a:t>
            </a:r>
            <a:r>
              <a:rPr lang="ru"/>
              <a:t> Use the git status command to check the status of your repository. Use the git log command to check the commit history.</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ru"/>
              <a:t>Branching: </a:t>
            </a:r>
            <a:r>
              <a:rPr lang="ru"/>
              <a:t>Use the git branch command to create a new branch. Switch between branches using the git checkout command. Merge branches using the git merge command.</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135" name="Google Shape;135;p26"/>
          <p:cNvSpPr txBox="1"/>
          <p:nvPr/>
        </p:nvSpPr>
        <p:spPr>
          <a:xfrm>
            <a:off x="2088775" y="49075"/>
            <a:ext cx="4534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3400">
                <a:solidFill>
                  <a:schemeClr val="dk1"/>
                </a:solidFill>
              </a:rPr>
              <a:t>Practice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236325" y="147475"/>
            <a:ext cx="8732400" cy="427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ru"/>
              <a:t>Stashing:</a:t>
            </a:r>
            <a:r>
              <a:rPr lang="ru"/>
              <a:t> Make changes to your working directory but don't commit them. Use the git stash command to temporarily save your changes without committing.</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ru"/>
              <a:t>Cloning a Repository:</a:t>
            </a:r>
            <a:r>
              <a:rPr lang="ru"/>
              <a:t> Find a repository on GitHub and use the git clone command to create a copy of the repository on your local machine.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ru"/>
              <a:t>Forking a Repository on GitHub:</a:t>
            </a:r>
            <a:r>
              <a:rPr lang="ru"/>
              <a:t> Navigate to a GitHub repository and click the "Fork" button to create a copy of the repository in your own GitHub account.</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ru"/>
              <a:t>Making a Pull Request:</a:t>
            </a:r>
            <a:r>
              <a:rPr lang="ru"/>
              <a:t> After making changes in your forked repository, navigate to the original repository and click the "New pull request" button. Compare the changes and submit the pull request.</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ru"/>
              <a:t>Handling Merge Conflicts:</a:t>
            </a:r>
            <a:r>
              <a:rPr lang="ru"/>
              <a:t> </a:t>
            </a:r>
            <a:r>
              <a:rPr i="1" lang="ru"/>
              <a:t>Intentionally create a merge conflict and learn how to resolve it.</a:t>
            </a:r>
            <a:endParaRPr i="1"/>
          </a:p>
          <a:p>
            <a:pPr indent="0" lvl="0" marL="0" rtl="0" algn="just">
              <a:spcBef>
                <a:spcPts val="0"/>
              </a:spcBef>
              <a:spcAft>
                <a:spcPts val="0"/>
              </a:spcAft>
              <a:buNone/>
            </a:pPr>
            <a:r>
              <a:t/>
            </a:r>
            <a:endParaRPr/>
          </a:p>
          <a:p>
            <a:pPr indent="0" lvl="0" marL="0" rtl="0" algn="just">
              <a:spcBef>
                <a:spcPts val="0"/>
              </a:spcBef>
              <a:spcAft>
                <a:spcPts val="0"/>
              </a:spcAft>
              <a:buNone/>
            </a:pPr>
            <a:r>
              <a:rPr b="1" lang="ru"/>
              <a:t>Reverting Commits &amp; Resetting:</a:t>
            </a:r>
            <a:r>
              <a:rPr lang="ru"/>
              <a:t> Make a few commits and use the git revert command to undo a specific commit. Use the git reset command to unstage files.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What is Version Control?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5308950" y="119675"/>
            <a:ext cx="3653274" cy="2131800"/>
          </a:xfrm>
          <a:prstGeom prst="rect">
            <a:avLst/>
          </a:prstGeom>
          <a:noFill/>
          <a:ln>
            <a:noFill/>
          </a:ln>
        </p:spPr>
      </p:pic>
      <p:pic>
        <p:nvPicPr>
          <p:cNvPr id="65" name="Google Shape;65;p15"/>
          <p:cNvPicPr preferRelativeResize="0"/>
          <p:nvPr/>
        </p:nvPicPr>
        <p:blipFill>
          <a:blip r:embed="rId4">
            <a:alphaModFix/>
          </a:blip>
          <a:stretch>
            <a:fillRect/>
          </a:stretch>
        </p:blipFill>
        <p:spPr>
          <a:xfrm>
            <a:off x="5415900" y="2366925"/>
            <a:ext cx="3394775" cy="2635950"/>
          </a:xfrm>
          <a:prstGeom prst="rect">
            <a:avLst/>
          </a:prstGeom>
          <a:noFill/>
          <a:ln>
            <a:noFill/>
          </a:ln>
        </p:spPr>
      </p:pic>
      <p:sp>
        <p:nvSpPr>
          <p:cNvPr id="66" name="Google Shape;66;p15"/>
          <p:cNvSpPr txBox="1"/>
          <p:nvPr/>
        </p:nvSpPr>
        <p:spPr>
          <a:xfrm>
            <a:off x="332725" y="561800"/>
            <a:ext cx="4916100" cy="374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0"/>
              </a:spcAft>
              <a:buNone/>
            </a:pPr>
            <a:r>
              <a:rPr b="1" i="1" lang="ru" sz="1200">
                <a:solidFill>
                  <a:schemeClr val="dk1"/>
                </a:solidFill>
                <a:highlight>
                  <a:schemeClr val="lt1"/>
                </a:highlight>
                <a:latin typeface="Roboto"/>
                <a:ea typeface="Roboto"/>
                <a:cs typeface="Roboto"/>
                <a:sym typeface="Roboto"/>
              </a:rPr>
              <a:t>Version control provides several significant benefits:</a:t>
            </a:r>
            <a:endParaRPr b="1" i="1" sz="1200">
              <a:solidFill>
                <a:schemeClr val="dk1"/>
              </a:solidFill>
              <a:highlight>
                <a:schemeClr val="lt1"/>
              </a:highlight>
              <a:latin typeface="Roboto"/>
              <a:ea typeface="Roboto"/>
              <a:cs typeface="Roboto"/>
              <a:sym typeface="Roboto"/>
            </a:endParaRPr>
          </a:p>
          <a:p>
            <a:pPr indent="-304800" lvl="0" marL="457200" rtl="0" algn="just">
              <a:lnSpc>
                <a:spcPct val="115000"/>
              </a:lnSpc>
              <a:spcBef>
                <a:spcPts val="1500"/>
              </a:spcBef>
              <a:spcAft>
                <a:spcPts val="0"/>
              </a:spcAft>
              <a:buClr>
                <a:schemeClr val="dk1"/>
              </a:buClr>
              <a:buSzPts val="1200"/>
              <a:buFont typeface="Roboto"/>
              <a:buAutoNum type="arabicPeriod"/>
            </a:pPr>
            <a:r>
              <a:rPr b="1" lang="ru" sz="1200">
                <a:solidFill>
                  <a:schemeClr val="dk1"/>
                </a:solidFill>
                <a:highlight>
                  <a:schemeClr val="lt1"/>
                </a:highlight>
                <a:latin typeface="Roboto"/>
                <a:ea typeface="Roboto"/>
                <a:cs typeface="Roboto"/>
                <a:sym typeface="Roboto"/>
              </a:rPr>
              <a:t>Collaboration: </a:t>
            </a:r>
            <a:r>
              <a:rPr lang="ru" sz="1200">
                <a:solidFill>
                  <a:schemeClr val="dk1"/>
                </a:solidFill>
                <a:highlight>
                  <a:schemeClr val="lt1"/>
                </a:highlight>
                <a:latin typeface="Roboto"/>
                <a:ea typeface="Roboto"/>
                <a:cs typeface="Roboto"/>
                <a:sym typeface="Roboto"/>
              </a:rPr>
              <a:t>It enables multiple people to work on the same project without stepping on each other's toes. Each developer can work on their own part of the project separately and then merge their changes with the rest of the project.</a:t>
            </a:r>
            <a:endParaRPr sz="1200">
              <a:solidFill>
                <a:schemeClr val="dk1"/>
              </a:solidFill>
              <a:highlight>
                <a:schemeClr val="lt1"/>
              </a:highlight>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AutoNum type="arabicPeriod"/>
            </a:pPr>
            <a:r>
              <a:rPr b="1" lang="ru" sz="1200">
                <a:solidFill>
                  <a:schemeClr val="dk1"/>
                </a:solidFill>
                <a:highlight>
                  <a:schemeClr val="lt1"/>
                </a:highlight>
                <a:latin typeface="Roboto"/>
                <a:ea typeface="Roboto"/>
                <a:cs typeface="Roboto"/>
                <a:sym typeface="Roboto"/>
              </a:rPr>
              <a:t>History:</a:t>
            </a:r>
            <a:r>
              <a:rPr lang="ru" sz="1200">
                <a:solidFill>
                  <a:schemeClr val="dk1"/>
                </a:solidFill>
                <a:highlight>
                  <a:schemeClr val="lt1"/>
                </a:highlight>
                <a:latin typeface="Roboto"/>
                <a:ea typeface="Roboto"/>
                <a:cs typeface="Roboto"/>
                <a:sym typeface="Roboto"/>
              </a:rPr>
              <a:t> It provides a detailed history of all changes to a project, including who made the changes, when the changes were made, and why the changes were necessary. This not only provides context but also makes it easy to find and fix bugs.</a:t>
            </a:r>
            <a:endParaRPr sz="1200">
              <a:solidFill>
                <a:schemeClr val="dk1"/>
              </a:solidFill>
              <a:highlight>
                <a:schemeClr val="lt1"/>
              </a:highlight>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AutoNum type="arabicPeriod"/>
            </a:pPr>
            <a:r>
              <a:rPr b="1" lang="ru" sz="1200">
                <a:solidFill>
                  <a:schemeClr val="dk1"/>
                </a:solidFill>
                <a:highlight>
                  <a:schemeClr val="lt1"/>
                </a:highlight>
                <a:latin typeface="Roboto"/>
                <a:ea typeface="Roboto"/>
                <a:cs typeface="Roboto"/>
                <a:sym typeface="Roboto"/>
              </a:rPr>
              <a:t>Backup:</a:t>
            </a:r>
            <a:r>
              <a:rPr lang="ru" sz="1200">
                <a:solidFill>
                  <a:schemeClr val="dk1"/>
                </a:solidFill>
                <a:highlight>
                  <a:schemeClr val="lt1"/>
                </a:highlight>
                <a:latin typeface="Roboto"/>
                <a:ea typeface="Roboto"/>
                <a:cs typeface="Roboto"/>
                <a:sym typeface="Roboto"/>
              </a:rPr>
              <a:t> Because every change is tracked, version control provides a robust backup system. If something goes wrong, you can always roll back to a previous version.</a:t>
            </a:r>
            <a:endParaRPr sz="1200">
              <a:solidFill>
                <a:schemeClr val="dk1"/>
              </a:solidFill>
              <a:highlight>
                <a:schemeClr val="lt1"/>
              </a:highlight>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AutoNum type="arabicPeriod"/>
            </a:pPr>
            <a:r>
              <a:rPr b="1" lang="ru" sz="1200">
                <a:solidFill>
                  <a:schemeClr val="dk1"/>
                </a:solidFill>
                <a:highlight>
                  <a:schemeClr val="lt1"/>
                </a:highlight>
                <a:latin typeface="Roboto"/>
                <a:ea typeface="Roboto"/>
                <a:cs typeface="Roboto"/>
                <a:sym typeface="Roboto"/>
              </a:rPr>
              <a:t>Branching and Merging: </a:t>
            </a:r>
            <a:r>
              <a:rPr lang="ru" sz="1200">
                <a:solidFill>
                  <a:schemeClr val="dk1"/>
                </a:solidFill>
                <a:highlight>
                  <a:schemeClr val="lt1"/>
                </a:highlight>
                <a:latin typeface="Roboto"/>
                <a:ea typeface="Roboto"/>
                <a:cs typeface="Roboto"/>
                <a:sym typeface="Roboto"/>
              </a:rPr>
              <a:t>Version control systems allow for branching, where developers can create a separate line of development for bug fixes or new features. Once completed, these branches can then be merged back into the main project.</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377150" y="352700"/>
            <a:ext cx="8520600" cy="54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sz="3400"/>
              <a:t>Types of</a:t>
            </a:r>
            <a:r>
              <a:rPr lang="ru" sz="3400"/>
              <a:t> Version Control?</a:t>
            </a:r>
            <a:endParaRPr sz="3400"/>
          </a:p>
        </p:txBody>
      </p:sp>
      <p:sp>
        <p:nvSpPr>
          <p:cNvPr id="72" name="Google Shape;72;p16"/>
          <p:cNvSpPr txBox="1"/>
          <p:nvPr/>
        </p:nvSpPr>
        <p:spPr>
          <a:xfrm>
            <a:off x="534525" y="1559925"/>
            <a:ext cx="3689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000"/>
              <a:t>Version Control Systems:  </a:t>
            </a:r>
            <a:endParaRPr sz="2000"/>
          </a:p>
          <a:p>
            <a:pPr indent="-355600" lvl="0" marL="457200" rtl="0" algn="l">
              <a:spcBef>
                <a:spcPts val="0"/>
              </a:spcBef>
              <a:spcAft>
                <a:spcPts val="0"/>
              </a:spcAft>
              <a:buSzPts val="2000"/>
              <a:buChar char="●"/>
            </a:pPr>
            <a:r>
              <a:rPr lang="ru" sz="2000"/>
              <a:t>Centralized </a:t>
            </a:r>
            <a:endParaRPr sz="2000"/>
          </a:p>
          <a:p>
            <a:pPr indent="-355600" lvl="0" marL="457200" rtl="0" algn="l">
              <a:spcBef>
                <a:spcPts val="0"/>
              </a:spcBef>
              <a:spcAft>
                <a:spcPts val="0"/>
              </a:spcAft>
              <a:buSzPts val="2000"/>
              <a:buChar char="●"/>
            </a:pPr>
            <a:r>
              <a:rPr lang="ru" sz="2000"/>
              <a:t>Distributed.</a:t>
            </a:r>
            <a:endParaRPr sz="2000"/>
          </a:p>
        </p:txBody>
      </p:sp>
      <p:pic>
        <p:nvPicPr>
          <p:cNvPr id="73" name="Google Shape;73;p16"/>
          <p:cNvPicPr preferRelativeResize="0"/>
          <p:nvPr/>
        </p:nvPicPr>
        <p:blipFill>
          <a:blip r:embed="rId3">
            <a:alphaModFix/>
          </a:blip>
          <a:stretch>
            <a:fillRect/>
          </a:stretch>
        </p:blipFill>
        <p:spPr>
          <a:xfrm>
            <a:off x="6490500" y="969575"/>
            <a:ext cx="2190750" cy="3810000"/>
          </a:xfrm>
          <a:prstGeom prst="rect">
            <a:avLst/>
          </a:prstGeom>
          <a:noFill/>
          <a:ln>
            <a:noFill/>
          </a:ln>
        </p:spPr>
      </p:pic>
      <p:pic>
        <p:nvPicPr>
          <p:cNvPr id="74" name="Google Shape;74;p16"/>
          <p:cNvPicPr preferRelativeResize="0"/>
          <p:nvPr/>
        </p:nvPicPr>
        <p:blipFill>
          <a:blip r:embed="rId4">
            <a:alphaModFix/>
          </a:blip>
          <a:stretch>
            <a:fillRect/>
          </a:stretch>
        </p:blipFill>
        <p:spPr>
          <a:xfrm>
            <a:off x="4035925" y="737663"/>
            <a:ext cx="2143125" cy="2143125"/>
          </a:xfrm>
          <a:prstGeom prst="rect">
            <a:avLst/>
          </a:prstGeom>
          <a:noFill/>
          <a:ln>
            <a:noFill/>
          </a:ln>
        </p:spPr>
      </p:pic>
      <p:pic>
        <p:nvPicPr>
          <p:cNvPr id="75" name="Google Shape;75;p16"/>
          <p:cNvPicPr preferRelativeResize="0"/>
          <p:nvPr/>
        </p:nvPicPr>
        <p:blipFill>
          <a:blip r:embed="rId5">
            <a:alphaModFix/>
          </a:blip>
          <a:stretch>
            <a:fillRect/>
          </a:stretch>
        </p:blipFill>
        <p:spPr>
          <a:xfrm>
            <a:off x="3441400" y="2509600"/>
            <a:ext cx="2891875" cy="2170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758150" y="352700"/>
            <a:ext cx="8520600" cy="54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sz="3400"/>
              <a:t>Centralized (CVCS)</a:t>
            </a:r>
            <a:endParaRPr sz="3400"/>
          </a:p>
        </p:txBody>
      </p:sp>
      <p:pic>
        <p:nvPicPr>
          <p:cNvPr id="81" name="Google Shape;81;p17"/>
          <p:cNvPicPr preferRelativeResize="0"/>
          <p:nvPr/>
        </p:nvPicPr>
        <p:blipFill>
          <a:blip r:embed="rId3">
            <a:alphaModFix/>
          </a:blip>
          <a:stretch>
            <a:fillRect/>
          </a:stretch>
        </p:blipFill>
        <p:spPr>
          <a:xfrm>
            <a:off x="1314200" y="958675"/>
            <a:ext cx="6953250" cy="391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77150" y="352700"/>
            <a:ext cx="8520600" cy="54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sz="3400"/>
              <a:t>Distributed (DVCS)</a:t>
            </a:r>
            <a:endParaRPr sz="3400"/>
          </a:p>
        </p:txBody>
      </p:sp>
      <p:pic>
        <p:nvPicPr>
          <p:cNvPr id="87" name="Google Shape;87;p18"/>
          <p:cNvPicPr preferRelativeResize="0"/>
          <p:nvPr/>
        </p:nvPicPr>
        <p:blipFill rotWithShape="1">
          <a:blip r:embed="rId3">
            <a:alphaModFix/>
          </a:blip>
          <a:srcRect b="-550" l="1950" r="-1950" t="550"/>
          <a:stretch/>
        </p:blipFill>
        <p:spPr>
          <a:xfrm>
            <a:off x="1237825" y="925975"/>
            <a:ext cx="7001082" cy="393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What is Git?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36375" y="805425"/>
            <a:ext cx="5461800" cy="355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300"/>
          </a:p>
          <a:p>
            <a:pPr indent="0" lvl="0" marL="0" rtl="0" algn="just">
              <a:spcBef>
                <a:spcPts val="0"/>
              </a:spcBef>
              <a:spcAft>
                <a:spcPts val="0"/>
              </a:spcAft>
              <a:buNone/>
            </a:pPr>
            <a:r>
              <a:rPr b="1" lang="ru"/>
              <a:t>Efficient and Fast</a:t>
            </a:r>
            <a:endParaRPr/>
          </a:p>
          <a:p>
            <a:pPr indent="-317500" lvl="0" marL="457200" rtl="0" algn="just">
              <a:spcBef>
                <a:spcPts val="0"/>
              </a:spcBef>
              <a:spcAft>
                <a:spcPts val="0"/>
              </a:spcAft>
              <a:buSzPts val="1400"/>
              <a:buChar char="●"/>
            </a:pPr>
            <a:r>
              <a:rPr lang="ru"/>
              <a:t>Optimized performance irrespective of project size.</a:t>
            </a:r>
            <a:endParaRPr/>
          </a:p>
          <a:p>
            <a:pPr indent="-317500" lvl="0" marL="457200" rtl="0" algn="just">
              <a:spcBef>
                <a:spcPts val="0"/>
              </a:spcBef>
              <a:spcAft>
                <a:spcPts val="0"/>
              </a:spcAft>
              <a:buSzPts val="1400"/>
              <a:buChar char="●"/>
            </a:pPr>
            <a:r>
              <a:rPr lang="ru"/>
              <a:t>Local repositories limit server communication, enhancing speed.</a:t>
            </a:r>
            <a:endParaRPr/>
          </a:p>
          <a:p>
            <a:pPr indent="0" lvl="0" marL="0" rtl="0" algn="just">
              <a:spcBef>
                <a:spcPts val="0"/>
              </a:spcBef>
              <a:spcAft>
                <a:spcPts val="0"/>
              </a:spcAft>
              <a:buNone/>
            </a:pPr>
            <a:r>
              <a:rPr b="1" lang="ru"/>
              <a:t>Flexibility</a:t>
            </a:r>
            <a:endParaRPr/>
          </a:p>
          <a:p>
            <a:pPr indent="-317500" lvl="0" marL="457200" rtl="0" algn="just">
              <a:spcBef>
                <a:spcPts val="0"/>
              </a:spcBef>
              <a:spcAft>
                <a:spcPts val="0"/>
              </a:spcAft>
              <a:buSzPts val="1400"/>
              <a:buChar char="●"/>
            </a:pPr>
            <a:r>
              <a:rPr lang="ru"/>
              <a:t>Allows multiple developers on a single codebase.</a:t>
            </a:r>
            <a:endParaRPr/>
          </a:p>
          <a:p>
            <a:pPr indent="-317500" lvl="0" marL="457200" rtl="0" algn="just">
              <a:spcBef>
                <a:spcPts val="0"/>
              </a:spcBef>
              <a:spcAft>
                <a:spcPts val="0"/>
              </a:spcAft>
              <a:buSzPts val="1400"/>
              <a:buChar char="●"/>
            </a:pPr>
            <a:r>
              <a:rPr lang="ru"/>
              <a:t>Developers can work on isolated branches for conflict-free development.</a:t>
            </a:r>
            <a:endParaRPr/>
          </a:p>
          <a:p>
            <a:pPr indent="0" lvl="0" marL="0" rtl="0" algn="just">
              <a:spcBef>
                <a:spcPts val="0"/>
              </a:spcBef>
              <a:spcAft>
                <a:spcPts val="0"/>
              </a:spcAft>
              <a:buNone/>
            </a:pPr>
            <a:r>
              <a:rPr b="1" lang="ru"/>
              <a:t>Data Integrity</a:t>
            </a:r>
            <a:endParaRPr b="1"/>
          </a:p>
          <a:p>
            <a:pPr indent="-317500" lvl="0" marL="457200" rtl="0" algn="just">
              <a:spcBef>
                <a:spcPts val="0"/>
              </a:spcBef>
              <a:spcAft>
                <a:spcPts val="0"/>
              </a:spcAft>
              <a:buSzPts val="1400"/>
              <a:buChar char="●"/>
            </a:pPr>
            <a:r>
              <a:rPr lang="ru"/>
              <a:t>Checksums for every file and commit ensure data security.</a:t>
            </a:r>
            <a:endParaRPr/>
          </a:p>
          <a:p>
            <a:pPr indent="-317500" lvl="0" marL="457200" rtl="0" algn="just">
              <a:spcBef>
                <a:spcPts val="0"/>
              </a:spcBef>
              <a:spcAft>
                <a:spcPts val="0"/>
              </a:spcAft>
              <a:buSzPts val="1400"/>
              <a:buChar char="●"/>
            </a:pPr>
            <a:r>
              <a:rPr lang="ru"/>
              <a:t>Complete retrievability of any lost information.</a:t>
            </a:r>
            <a:endParaRPr/>
          </a:p>
          <a:p>
            <a:pPr indent="0" lvl="0" marL="0" rtl="0" algn="just">
              <a:spcBef>
                <a:spcPts val="0"/>
              </a:spcBef>
              <a:spcAft>
                <a:spcPts val="0"/>
              </a:spcAft>
              <a:buNone/>
            </a:pPr>
            <a:r>
              <a:rPr b="1" lang="ru"/>
              <a:t>Scalability</a:t>
            </a:r>
            <a:endParaRPr b="1"/>
          </a:p>
          <a:p>
            <a:pPr indent="-317500" lvl="0" marL="457200" rtl="0" algn="just">
              <a:spcBef>
                <a:spcPts val="0"/>
              </a:spcBef>
              <a:spcAft>
                <a:spcPts val="0"/>
              </a:spcAft>
              <a:buSzPts val="1400"/>
              <a:buChar char="●"/>
            </a:pPr>
            <a:r>
              <a:rPr lang="ru"/>
              <a:t>Can seamlessly handle small to large projects with consistent efficiency.</a:t>
            </a:r>
            <a:endParaRPr/>
          </a:p>
        </p:txBody>
      </p:sp>
      <p:sp>
        <p:nvSpPr>
          <p:cNvPr id="98" name="Google Shape;98;p20"/>
          <p:cNvSpPr txBox="1"/>
          <p:nvPr/>
        </p:nvSpPr>
        <p:spPr>
          <a:xfrm>
            <a:off x="5896200" y="3751825"/>
            <a:ext cx="30000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ru" sz="1200">
                <a:solidFill>
                  <a:schemeClr val="dk1"/>
                </a:solidFill>
              </a:rPr>
              <a:t>Created by Linus Torvalds, the mastermind behind Linux.</a:t>
            </a:r>
            <a:endParaRPr i="1" sz="1200">
              <a:solidFill>
                <a:schemeClr val="dk1"/>
              </a:solidFill>
            </a:endParaRPr>
          </a:p>
          <a:p>
            <a:pPr indent="0" lvl="0" marL="0" rtl="0" algn="just">
              <a:spcBef>
                <a:spcPts val="0"/>
              </a:spcBef>
              <a:spcAft>
                <a:spcPts val="0"/>
              </a:spcAft>
              <a:buNone/>
            </a:pPr>
            <a:r>
              <a:rPr i="1" lang="ru" sz="1200">
                <a:solidFill>
                  <a:schemeClr val="dk1"/>
                </a:solidFill>
              </a:rPr>
              <a:t>Free and Open-Source Distributed Version Control System.</a:t>
            </a:r>
            <a:endParaRPr i="1" sz="1200"/>
          </a:p>
        </p:txBody>
      </p:sp>
      <p:pic>
        <p:nvPicPr>
          <p:cNvPr id="99" name="Google Shape;99;p20"/>
          <p:cNvPicPr preferRelativeResize="0"/>
          <p:nvPr/>
        </p:nvPicPr>
        <p:blipFill>
          <a:blip r:embed="rId3">
            <a:alphaModFix/>
          </a:blip>
          <a:stretch>
            <a:fillRect/>
          </a:stretch>
        </p:blipFill>
        <p:spPr>
          <a:xfrm>
            <a:off x="6097885" y="506125"/>
            <a:ext cx="2596565" cy="3245700"/>
          </a:xfrm>
          <a:prstGeom prst="rect">
            <a:avLst/>
          </a:prstGeom>
          <a:noFill/>
          <a:ln>
            <a:noFill/>
          </a:ln>
        </p:spPr>
      </p:pic>
      <p:sp>
        <p:nvSpPr>
          <p:cNvPr id="100" name="Google Shape;100;p20"/>
          <p:cNvSpPr txBox="1"/>
          <p:nvPr/>
        </p:nvSpPr>
        <p:spPr>
          <a:xfrm>
            <a:off x="1783325" y="49075"/>
            <a:ext cx="45345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300">
                <a:solidFill>
                  <a:schemeClr val="dk1"/>
                </a:solidFill>
              </a:rPr>
              <a:t>Git: A Brief Overview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2088775" y="49075"/>
            <a:ext cx="4534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3400">
                <a:solidFill>
                  <a:schemeClr val="dk1"/>
                </a:solidFill>
              </a:rPr>
              <a:t>How git works</a:t>
            </a:r>
            <a:endParaRPr/>
          </a:p>
        </p:txBody>
      </p:sp>
      <p:sp>
        <p:nvSpPr>
          <p:cNvPr id="106" name="Google Shape;106;p21"/>
          <p:cNvSpPr txBox="1"/>
          <p:nvPr/>
        </p:nvSpPr>
        <p:spPr>
          <a:xfrm>
            <a:off x="263600" y="1025425"/>
            <a:ext cx="6121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Working Directory</a:t>
            </a:r>
            <a:endParaRPr b="1"/>
          </a:p>
          <a:p>
            <a:pPr indent="0" lvl="0" marL="0" rtl="0" algn="l">
              <a:spcBef>
                <a:spcPts val="0"/>
              </a:spcBef>
              <a:spcAft>
                <a:spcPts val="0"/>
              </a:spcAft>
              <a:buNone/>
            </a:pPr>
            <a:r>
              <a:rPr i="1" lang="ru"/>
              <a:t>Place where all the work is done: create, edit, delete, and organize files.</a:t>
            </a:r>
            <a:endParaRPr i="1"/>
          </a:p>
          <a:p>
            <a:pPr indent="0" lvl="0" marL="0" rtl="0" algn="l">
              <a:spcBef>
                <a:spcPts val="0"/>
              </a:spcBef>
              <a:spcAft>
                <a:spcPts val="0"/>
              </a:spcAft>
              <a:buNone/>
            </a:pPr>
            <a:r>
              <a:t/>
            </a:r>
            <a:endParaRPr b="1"/>
          </a:p>
          <a:p>
            <a:pPr indent="0" lvl="0" marL="0" rtl="0" algn="l">
              <a:spcBef>
                <a:spcPts val="0"/>
              </a:spcBef>
              <a:spcAft>
                <a:spcPts val="0"/>
              </a:spcAft>
              <a:buNone/>
            </a:pPr>
            <a:r>
              <a:rPr b="1" lang="ru"/>
              <a:t>Staging Area</a:t>
            </a:r>
            <a:endParaRPr/>
          </a:p>
          <a:p>
            <a:pPr indent="0" lvl="0" marL="0" rtl="0" algn="l">
              <a:spcBef>
                <a:spcPts val="0"/>
              </a:spcBef>
              <a:spcAft>
                <a:spcPts val="0"/>
              </a:spcAft>
              <a:buNone/>
            </a:pPr>
            <a:r>
              <a:rPr i="1" lang="ru"/>
              <a:t>Preparatory space where changes are lined up. Git takes a snapshot of the changes for the commit.</a:t>
            </a:r>
            <a:endParaRPr i="1"/>
          </a:p>
          <a:p>
            <a:pPr indent="0" lvl="0" marL="0" rtl="0" algn="l">
              <a:spcBef>
                <a:spcPts val="0"/>
              </a:spcBef>
              <a:spcAft>
                <a:spcPts val="0"/>
              </a:spcAft>
              <a:buNone/>
            </a:pPr>
            <a:r>
              <a:t/>
            </a:r>
            <a:endParaRPr i="1"/>
          </a:p>
          <a:p>
            <a:pPr indent="0" lvl="0" marL="0" rtl="0" algn="l">
              <a:spcBef>
                <a:spcPts val="0"/>
              </a:spcBef>
              <a:spcAft>
                <a:spcPts val="0"/>
              </a:spcAft>
              <a:buNone/>
            </a:pPr>
            <a:r>
              <a:rPr b="1" lang="ru"/>
              <a:t>Git Directory (Local Repository)</a:t>
            </a:r>
            <a:endParaRPr/>
          </a:p>
          <a:p>
            <a:pPr indent="0" lvl="0" marL="0" rtl="0" algn="l">
              <a:spcBef>
                <a:spcPts val="0"/>
              </a:spcBef>
              <a:spcAft>
                <a:spcPts val="0"/>
              </a:spcAft>
              <a:buNone/>
            </a:pPr>
            <a:r>
              <a:rPr i="1" lang="ru"/>
              <a:t>Contains all the project metadata and versions of every file.</a:t>
            </a:r>
            <a:endParaRPr i="1"/>
          </a:p>
          <a:p>
            <a:pPr indent="0" lvl="0" marL="0" rtl="0" algn="l">
              <a:spcBef>
                <a:spcPts val="0"/>
              </a:spcBef>
              <a:spcAft>
                <a:spcPts val="0"/>
              </a:spcAft>
              <a:buNone/>
            </a:pPr>
            <a:r>
              <a:rPr i="1" lang="ru"/>
              <a:t>Upon commit, the current project snapshot is saved here.</a:t>
            </a:r>
            <a:endParaRPr i="1"/>
          </a:p>
          <a:p>
            <a:pPr indent="0" lvl="0" marL="0" rtl="0" algn="l">
              <a:spcBef>
                <a:spcPts val="0"/>
              </a:spcBef>
              <a:spcAft>
                <a:spcPts val="0"/>
              </a:spcAft>
              <a:buNone/>
            </a:pPr>
            <a:r>
              <a:t/>
            </a:r>
            <a:endParaRPr b="1"/>
          </a:p>
          <a:p>
            <a:pPr indent="0" lvl="0" marL="0" rtl="0" algn="l">
              <a:spcBef>
                <a:spcPts val="0"/>
              </a:spcBef>
              <a:spcAft>
                <a:spcPts val="0"/>
              </a:spcAft>
              <a:buNone/>
            </a:pPr>
            <a:r>
              <a:rPr b="1" lang="ru"/>
              <a:t>Git's Workflow Cycle</a:t>
            </a:r>
            <a:endParaRPr b="1"/>
          </a:p>
          <a:p>
            <a:pPr indent="-317500" lvl="0" marL="457200" rtl="0" algn="l">
              <a:spcBef>
                <a:spcPts val="0"/>
              </a:spcBef>
              <a:spcAft>
                <a:spcPts val="0"/>
              </a:spcAft>
              <a:buSzPts val="1400"/>
              <a:buAutoNum type="arabicPeriod"/>
            </a:pPr>
            <a:r>
              <a:rPr lang="ru"/>
              <a:t>Modify files in the Working Directory.</a:t>
            </a:r>
            <a:endParaRPr/>
          </a:p>
          <a:p>
            <a:pPr indent="-317500" lvl="0" marL="457200" rtl="0" algn="l">
              <a:spcBef>
                <a:spcPts val="0"/>
              </a:spcBef>
              <a:spcAft>
                <a:spcPts val="0"/>
              </a:spcAft>
              <a:buSzPts val="1400"/>
              <a:buAutoNum type="arabicPeriod"/>
            </a:pPr>
            <a:r>
              <a:rPr lang="ru"/>
              <a:t>Stage the modifications, preparing for a commit in the Staging Area.</a:t>
            </a:r>
            <a:endParaRPr/>
          </a:p>
          <a:p>
            <a:pPr indent="-317500" lvl="0" marL="457200" rtl="0" algn="l">
              <a:spcBef>
                <a:spcPts val="0"/>
              </a:spcBef>
              <a:spcAft>
                <a:spcPts val="0"/>
              </a:spcAft>
              <a:buSzPts val="1400"/>
              <a:buAutoNum type="arabicPeriod"/>
            </a:pPr>
            <a:r>
              <a:rPr lang="ru"/>
              <a:t>Commit the changes, storing a project snapshot in the Git Directory.</a:t>
            </a:r>
            <a:endParaRPr/>
          </a:p>
        </p:txBody>
      </p:sp>
      <p:pic>
        <p:nvPicPr>
          <p:cNvPr id="107" name="Google Shape;107;p21"/>
          <p:cNvPicPr preferRelativeResize="0"/>
          <p:nvPr/>
        </p:nvPicPr>
        <p:blipFill>
          <a:blip r:embed="rId3">
            <a:alphaModFix/>
          </a:blip>
          <a:stretch>
            <a:fillRect/>
          </a:stretch>
        </p:blipFill>
        <p:spPr>
          <a:xfrm>
            <a:off x="6385400" y="1100173"/>
            <a:ext cx="2606201" cy="3254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