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4" r:id="rId3"/>
    <p:sldId id="275" r:id="rId4"/>
    <p:sldId id="260" r:id="rId5"/>
    <p:sldId id="265" r:id="rId6"/>
    <p:sldId id="261" r:id="rId7"/>
    <p:sldId id="262" r:id="rId8"/>
    <p:sldId id="263" r:id="rId9"/>
    <p:sldId id="267" r:id="rId10"/>
    <p:sldId id="268" r:id="rId11"/>
    <p:sldId id="264" r:id="rId12"/>
    <p:sldId id="272" r:id="rId13"/>
    <p:sldId id="266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4" d="100"/>
          <a:sy n="104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uk-UA" sz="1800" dirty="0"/>
              <a:t>Популярність серед фреймворків для веб розробки (2025)</a:t>
            </a:r>
            <a:endParaRPr lang="en-US" sz="1800" dirty="0"/>
          </a:p>
        </c:rich>
      </c:tx>
      <c:layout>
        <c:manualLayout>
          <c:xMode val="edge"/>
          <c:yMode val="edge"/>
          <c:x val="0.13898536715482582"/>
          <c:y val="0.799590343805361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6769564780586415E-2"/>
          <c:y val="2.7426170940196209E-2"/>
          <c:w val="0.83971302923535129"/>
          <c:h val="0.59698338561740683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Sheet1!$A$2:$A$12</c:f>
              <c:strCache>
                <c:ptCount val="11"/>
                <c:pt idx="0">
                  <c:v>ASP.NET</c:v>
                </c:pt>
                <c:pt idx="1">
                  <c:v>REACT</c:v>
                </c:pt>
                <c:pt idx="2">
                  <c:v>VUE.js</c:v>
                </c:pt>
                <c:pt idx="3">
                  <c:v>Express </c:v>
                </c:pt>
                <c:pt idx="4">
                  <c:v>Gatsby</c:v>
                </c:pt>
                <c:pt idx="5">
                  <c:v>Spring</c:v>
                </c:pt>
                <c:pt idx="6">
                  <c:v>Django</c:v>
                </c:pt>
                <c:pt idx="7">
                  <c:v>Angular</c:v>
                </c:pt>
                <c:pt idx="8">
                  <c:v>Laravel</c:v>
                </c:pt>
                <c:pt idx="9">
                  <c:v>Jquery</c:v>
                </c:pt>
                <c:pt idx="10">
                  <c:v>Drupal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7.1</c:v>
                </c:pt>
                <c:pt idx="1">
                  <c:v>6.8</c:v>
                </c:pt>
                <c:pt idx="2">
                  <c:v>6.6</c:v>
                </c:pt>
                <c:pt idx="3">
                  <c:v>6.1</c:v>
                </c:pt>
                <c:pt idx="4">
                  <c:v>6</c:v>
                </c:pt>
                <c:pt idx="5">
                  <c:v>5.7</c:v>
                </c:pt>
                <c:pt idx="6">
                  <c:v>5.4</c:v>
                </c:pt>
                <c:pt idx="7">
                  <c:v>5.3</c:v>
                </c:pt>
                <c:pt idx="8">
                  <c:v>4.9000000000000004</c:v>
                </c:pt>
                <c:pt idx="9">
                  <c:v>3.6</c:v>
                </c:pt>
                <c:pt idx="1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8-4C80-B8E7-D808F1E9B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11060416"/>
        <c:axId val="1911060896"/>
        <c:axId val="1843326624"/>
      </c:bar3DChart>
      <c:catAx>
        <c:axId val="191106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060896"/>
        <c:crosses val="autoZero"/>
        <c:auto val="1"/>
        <c:lblAlgn val="ctr"/>
        <c:lblOffset val="100"/>
        <c:noMultiLvlLbl val="0"/>
      </c:catAx>
      <c:valAx>
        <c:axId val="191106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1060416"/>
        <c:crosses val="autoZero"/>
        <c:crossBetween val="between"/>
      </c:valAx>
      <c:serAx>
        <c:axId val="1843326624"/>
        <c:scaling>
          <c:orientation val="minMax"/>
        </c:scaling>
        <c:delete val="1"/>
        <c:axPos val="b"/>
        <c:majorTickMark val="none"/>
        <c:minorTickMark val="none"/>
        <c:tickLblPos val="nextTo"/>
        <c:crossAx val="1911060896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uk-UA" dirty="0"/>
              <a:t>Порівняння Результатів Часу Рендерингу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Standard Render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Sheet1!$B$2:$B$51</c:f>
              <c:numCache>
                <c:formatCode>General</c:formatCode>
                <c:ptCount val="50"/>
                <c:pt idx="0">
                  <c:v>22.4</c:v>
                </c:pt>
                <c:pt idx="1">
                  <c:v>16.600000000000001</c:v>
                </c:pt>
                <c:pt idx="2">
                  <c:v>24.4</c:v>
                </c:pt>
                <c:pt idx="3">
                  <c:v>17.5</c:v>
                </c:pt>
                <c:pt idx="4">
                  <c:v>14.1</c:v>
                </c:pt>
                <c:pt idx="5">
                  <c:v>12.8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6.7</c:v>
                </c:pt>
                <c:pt idx="10">
                  <c:v>5</c:v>
                </c:pt>
                <c:pt idx="11">
                  <c:v>6.3</c:v>
                </c:pt>
                <c:pt idx="12">
                  <c:v>8.8000000000000007</c:v>
                </c:pt>
                <c:pt idx="13">
                  <c:v>7.1</c:v>
                </c:pt>
                <c:pt idx="14">
                  <c:v>5</c:v>
                </c:pt>
                <c:pt idx="15">
                  <c:v>5.5</c:v>
                </c:pt>
                <c:pt idx="16">
                  <c:v>5.0999999999999996</c:v>
                </c:pt>
                <c:pt idx="17">
                  <c:v>5.2</c:v>
                </c:pt>
                <c:pt idx="18">
                  <c:v>5</c:v>
                </c:pt>
                <c:pt idx="19">
                  <c:v>8.8000000000000007</c:v>
                </c:pt>
                <c:pt idx="20">
                  <c:v>10.4</c:v>
                </c:pt>
                <c:pt idx="21">
                  <c:v>5.0999999999999996</c:v>
                </c:pt>
                <c:pt idx="22">
                  <c:v>5</c:v>
                </c:pt>
                <c:pt idx="23">
                  <c:v>6</c:v>
                </c:pt>
                <c:pt idx="24">
                  <c:v>5</c:v>
                </c:pt>
                <c:pt idx="25">
                  <c:v>5</c:v>
                </c:pt>
                <c:pt idx="26">
                  <c:v>8.3000000000000007</c:v>
                </c:pt>
                <c:pt idx="27">
                  <c:v>5</c:v>
                </c:pt>
                <c:pt idx="28">
                  <c:v>5.3</c:v>
                </c:pt>
                <c:pt idx="29">
                  <c:v>5.6</c:v>
                </c:pt>
                <c:pt idx="30">
                  <c:v>5</c:v>
                </c:pt>
                <c:pt idx="31">
                  <c:v>5.0999999999999996</c:v>
                </c:pt>
                <c:pt idx="32">
                  <c:v>5.8</c:v>
                </c:pt>
                <c:pt idx="33">
                  <c:v>9.9</c:v>
                </c:pt>
                <c:pt idx="34">
                  <c:v>6</c:v>
                </c:pt>
                <c:pt idx="35">
                  <c:v>10</c:v>
                </c:pt>
                <c:pt idx="36">
                  <c:v>5.8</c:v>
                </c:pt>
                <c:pt idx="37">
                  <c:v>9.9</c:v>
                </c:pt>
                <c:pt idx="38">
                  <c:v>5</c:v>
                </c:pt>
                <c:pt idx="39">
                  <c:v>15</c:v>
                </c:pt>
                <c:pt idx="40">
                  <c:v>11.7</c:v>
                </c:pt>
                <c:pt idx="41">
                  <c:v>19</c:v>
                </c:pt>
                <c:pt idx="42">
                  <c:v>20</c:v>
                </c:pt>
                <c:pt idx="43">
                  <c:v>4</c:v>
                </c:pt>
                <c:pt idx="44">
                  <c:v>5</c:v>
                </c:pt>
                <c:pt idx="45">
                  <c:v>7</c:v>
                </c:pt>
                <c:pt idx="46">
                  <c:v>11</c:v>
                </c:pt>
                <c:pt idx="47">
                  <c:v>10</c:v>
                </c:pt>
                <c:pt idx="48">
                  <c:v>11</c:v>
                </c:pt>
                <c:pt idx="49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46-43BB-B66F-8F15F53226A3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PQM Render 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Sheet1!$C$2:$C$51</c:f>
              <c:numCache>
                <c:formatCode>General</c:formatCode>
                <c:ptCount val="50"/>
                <c:pt idx="0">
                  <c:v>17.8</c:v>
                </c:pt>
                <c:pt idx="1">
                  <c:v>17.2</c:v>
                </c:pt>
                <c:pt idx="2">
                  <c:v>21.8</c:v>
                </c:pt>
                <c:pt idx="3">
                  <c:v>17.7</c:v>
                </c:pt>
                <c:pt idx="4">
                  <c:v>14.5</c:v>
                </c:pt>
                <c:pt idx="5">
                  <c:v>12.9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7.1</c:v>
                </c:pt>
                <c:pt idx="10">
                  <c:v>5</c:v>
                </c:pt>
                <c:pt idx="11">
                  <c:v>6.3</c:v>
                </c:pt>
                <c:pt idx="12">
                  <c:v>5</c:v>
                </c:pt>
                <c:pt idx="13">
                  <c:v>7.1</c:v>
                </c:pt>
                <c:pt idx="14">
                  <c:v>5</c:v>
                </c:pt>
                <c:pt idx="15">
                  <c:v>9.1</c:v>
                </c:pt>
                <c:pt idx="16">
                  <c:v>5</c:v>
                </c:pt>
                <c:pt idx="17">
                  <c:v>5.2</c:v>
                </c:pt>
                <c:pt idx="18">
                  <c:v>5</c:v>
                </c:pt>
                <c:pt idx="19">
                  <c:v>6.3</c:v>
                </c:pt>
                <c:pt idx="20">
                  <c:v>7</c:v>
                </c:pt>
                <c:pt idx="21">
                  <c:v>6.3</c:v>
                </c:pt>
                <c:pt idx="22">
                  <c:v>5.0999999999999996</c:v>
                </c:pt>
                <c:pt idx="23">
                  <c:v>6</c:v>
                </c:pt>
                <c:pt idx="24">
                  <c:v>5.8</c:v>
                </c:pt>
                <c:pt idx="25">
                  <c:v>5.0999999999999996</c:v>
                </c:pt>
                <c:pt idx="26">
                  <c:v>10.1</c:v>
                </c:pt>
                <c:pt idx="27">
                  <c:v>6.2</c:v>
                </c:pt>
                <c:pt idx="28">
                  <c:v>5.2</c:v>
                </c:pt>
                <c:pt idx="29">
                  <c:v>5.6</c:v>
                </c:pt>
                <c:pt idx="30">
                  <c:v>5</c:v>
                </c:pt>
                <c:pt idx="31">
                  <c:v>5.6</c:v>
                </c:pt>
                <c:pt idx="32">
                  <c:v>6.8</c:v>
                </c:pt>
                <c:pt idx="33">
                  <c:v>8.3000000000000007</c:v>
                </c:pt>
                <c:pt idx="34">
                  <c:v>8.1</c:v>
                </c:pt>
                <c:pt idx="35">
                  <c:v>9</c:v>
                </c:pt>
                <c:pt idx="36">
                  <c:v>4.3</c:v>
                </c:pt>
                <c:pt idx="37">
                  <c:v>8.1999999999999993</c:v>
                </c:pt>
                <c:pt idx="38">
                  <c:v>3</c:v>
                </c:pt>
                <c:pt idx="39">
                  <c:v>14</c:v>
                </c:pt>
                <c:pt idx="40">
                  <c:v>10.9</c:v>
                </c:pt>
                <c:pt idx="41">
                  <c:v>17.8</c:v>
                </c:pt>
                <c:pt idx="42">
                  <c:v>21</c:v>
                </c:pt>
                <c:pt idx="43">
                  <c:v>3.5</c:v>
                </c:pt>
                <c:pt idx="44">
                  <c:v>4.2</c:v>
                </c:pt>
                <c:pt idx="45">
                  <c:v>6.2</c:v>
                </c:pt>
                <c:pt idx="46">
                  <c:v>8</c:v>
                </c:pt>
                <c:pt idx="47">
                  <c:v>9.1999999999999993</c:v>
                </c:pt>
                <c:pt idx="48">
                  <c:v>10.199999999999999</c:v>
                </c:pt>
                <c:pt idx="4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46-43BB-B66F-8F15F5322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5220864"/>
        <c:axId val="2025223264"/>
      </c:lineChart>
      <c:catAx>
        <c:axId val="20252208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223264"/>
        <c:crosses val="autoZero"/>
        <c:auto val="1"/>
        <c:lblAlgn val="ctr"/>
        <c:lblOffset val="100"/>
        <c:noMultiLvlLbl val="0"/>
      </c:catAx>
      <c:valAx>
        <c:axId val="202522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22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uk-UA" dirty="0"/>
              <a:t>Поріняння</a:t>
            </a:r>
            <a:r>
              <a:rPr lang="uk-UA" baseline="0" dirty="0"/>
              <a:t> пам</a:t>
            </a:r>
            <a:r>
              <a:rPr lang="en-US" baseline="0" dirty="0"/>
              <a:t>’</a:t>
            </a:r>
            <a:r>
              <a:rPr lang="uk-UA" baseline="0" dirty="0"/>
              <a:t>яті</a:t>
            </a:r>
            <a:endParaRPr lang="en-US" dirty="0"/>
          </a:p>
        </c:rich>
      </c:tx>
      <c:layout>
        <c:manualLayout>
          <c:xMode val="edge"/>
          <c:yMode val="edge"/>
          <c:x val="0.39116939048703281"/>
          <c:y val="4.57418440176106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Standard Memory Used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Sheet1!$B$2:$B$51</c:f>
              <c:numCache>
                <c:formatCode>General</c:formatCode>
                <c:ptCount val="50"/>
                <c:pt idx="0">
                  <c:v>87.56</c:v>
                </c:pt>
                <c:pt idx="1">
                  <c:v>79.95</c:v>
                </c:pt>
                <c:pt idx="2">
                  <c:v>79.98</c:v>
                </c:pt>
                <c:pt idx="3">
                  <c:v>74.75</c:v>
                </c:pt>
                <c:pt idx="4">
                  <c:v>64.78</c:v>
                </c:pt>
                <c:pt idx="5">
                  <c:v>64.8</c:v>
                </c:pt>
                <c:pt idx="6">
                  <c:v>61</c:v>
                </c:pt>
                <c:pt idx="7">
                  <c:v>60.99</c:v>
                </c:pt>
                <c:pt idx="8">
                  <c:v>64.91</c:v>
                </c:pt>
                <c:pt idx="9">
                  <c:v>61.14</c:v>
                </c:pt>
                <c:pt idx="10">
                  <c:v>65.03</c:v>
                </c:pt>
                <c:pt idx="11">
                  <c:v>65.02</c:v>
                </c:pt>
                <c:pt idx="12">
                  <c:v>65.02</c:v>
                </c:pt>
                <c:pt idx="13">
                  <c:v>61.26</c:v>
                </c:pt>
                <c:pt idx="14">
                  <c:v>65.09</c:v>
                </c:pt>
                <c:pt idx="15">
                  <c:v>65.09</c:v>
                </c:pt>
                <c:pt idx="16">
                  <c:v>65.150000000000006</c:v>
                </c:pt>
                <c:pt idx="17">
                  <c:v>65.150000000000006</c:v>
                </c:pt>
                <c:pt idx="18">
                  <c:v>61.35</c:v>
                </c:pt>
                <c:pt idx="19">
                  <c:v>65.22</c:v>
                </c:pt>
                <c:pt idx="20">
                  <c:v>65.22</c:v>
                </c:pt>
                <c:pt idx="21">
                  <c:v>61.44</c:v>
                </c:pt>
                <c:pt idx="22">
                  <c:v>65.31</c:v>
                </c:pt>
                <c:pt idx="23">
                  <c:v>65.31</c:v>
                </c:pt>
                <c:pt idx="24">
                  <c:v>61.56</c:v>
                </c:pt>
                <c:pt idx="25">
                  <c:v>65.430000000000007</c:v>
                </c:pt>
                <c:pt idx="26">
                  <c:v>65.430000000000007</c:v>
                </c:pt>
                <c:pt idx="27">
                  <c:v>61.61</c:v>
                </c:pt>
                <c:pt idx="28">
                  <c:v>65.510000000000005</c:v>
                </c:pt>
                <c:pt idx="29">
                  <c:v>65.489999999999995</c:v>
                </c:pt>
                <c:pt idx="30">
                  <c:v>65.489999999999995</c:v>
                </c:pt>
                <c:pt idx="31">
                  <c:v>65.569999999999993</c:v>
                </c:pt>
                <c:pt idx="32">
                  <c:v>65.569999999999993</c:v>
                </c:pt>
                <c:pt idx="33">
                  <c:v>61.75</c:v>
                </c:pt>
                <c:pt idx="34">
                  <c:v>65.63</c:v>
                </c:pt>
                <c:pt idx="35">
                  <c:v>76.150000000000006</c:v>
                </c:pt>
                <c:pt idx="36">
                  <c:v>85.21</c:v>
                </c:pt>
                <c:pt idx="37">
                  <c:v>69.56</c:v>
                </c:pt>
                <c:pt idx="38">
                  <c:v>55.19</c:v>
                </c:pt>
                <c:pt idx="39">
                  <c:v>69.45</c:v>
                </c:pt>
                <c:pt idx="40">
                  <c:v>75.78</c:v>
                </c:pt>
                <c:pt idx="41">
                  <c:v>89.5</c:v>
                </c:pt>
                <c:pt idx="42">
                  <c:v>70</c:v>
                </c:pt>
                <c:pt idx="43">
                  <c:v>65</c:v>
                </c:pt>
                <c:pt idx="44">
                  <c:v>57.66</c:v>
                </c:pt>
                <c:pt idx="45">
                  <c:v>79.88</c:v>
                </c:pt>
                <c:pt idx="46">
                  <c:v>58.98</c:v>
                </c:pt>
                <c:pt idx="47">
                  <c:v>53.67</c:v>
                </c:pt>
                <c:pt idx="48">
                  <c:v>76.819999999999993</c:v>
                </c:pt>
                <c:pt idx="49">
                  <c:v>66.89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DB-4BE8-ADFF-3277FF10E2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PQM Memory Used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Sheet1!$C$2:$C$51</c:f>
              <c:numCache>
                <c:formatCode>General</c:formatCode>
                <c:ptCount val="50"/>
                <c:pt idx="0">
                  <c:v>79.94</c:v>
                </c:pt>
                <c:pt idx="1">
                  <c:v>79.98</c:v>
                </c:pt>
                <c:pt idx="2">
                  <c:v>74.75</c:v>
                </c:pt>
                <c:pt idx="3">
                  <c:v>65.010000000000005</c:v>
                </c:pt>
                <c:pt idx="4">
                  <c:v>61.8</c:v>
                </c:pt>
                <c:pt idx="5">
                  <c:v>61</c:v>
                </c:pt>
                <c:pt idx="6">
                  <c:v>60.99</c:v>
                </c:pt>
                <c:pt idx="7">
                  <c:v>60.99</c:v>
                </c:pt>
                <c:pt idx="8">
                  <c:v>64.91</c:v>
                </c:pt>
                <c:pt idx="9">
                  <c:v>55.14</c:v>
                </c:pt>
                <c:pt idx="10">
                  <c:v>65.03</c:v>
                </c:pt>
                <c:pt idx="11">
                  <c:v>65.03</c:v>
                </c:pt>
                <c:pt idx="12">
                  <c:v>65.02</c:v>
                </c:pt>
                <c:pt idx="13">
                  <c:v>61.26</c:v>
                </c:pt>
                <c:pt idx="14">
                  <c:v>65.09</c:v>
                </c:pt>
                <c:pt idx="15">
                  <c:v>65.09</c:v>
                </c:pt>
                <c:pt idx="16">
                  <c:v>65.150000000000006</c:v>
                </c:pt>
                <c:pt idx="17">
                  <c:v>65.150000000000006</c:v>
                </c:pt>
                <c:pt idx="18">
                  <c:v>61.35</c:v>
                </c:pt>
                <c:pt idx="19">
                  <c:v>65.22</c:v>
                </c:pt>
                <c:pt idx="20">
                  <c:v>65.22</c:v>
                </c:pt>
                <c:pt idx="21">
                  <c:v>61.44</c:v>
                </c:pt>
                <c:pt idx="22">
                  <c:v>65.31</c:v>
                </c:pt>
                <c:pt idx="23">
                  <c:v>61.56</c:v>
                </c:pt>
                <c:pt idx="24">
                  <c:v>61.56</c:v>
                </c:pt>
                <c:pt idx="25">
                  <c:v>65.430000000000007</c:v>
                </c:pt>
                <c:pt idx="26">
                  <c:v>61.61</c:v>
                </c:pt>
                <c:pt idx="27">
                  <c:v>65.510000000000005</c:v>
                </c:pt>
                <c:pt idx="28">
                  <c:v>65.489999999999995</c:v>
                </c:pt>
                <c:pt idx="29">
                  <c:v>65.489999999999995</c:v>
                </c:pt>
                <c:pt idx="30">
                  <c:v>65.569999999999993</c:v>
                </c:pt>
                <c:pt idx="31">
                  <c:v>65.569999999999993</c:v>
                </c:pt>
                <c:pt idx="32">
                  <c:v>61.75</c:v>
                </c:pt>
                <c:pt idx="33">
                  <c:v>65.63</c:v>
                </c:pt>
                <c:pt idx="34">
                  <c:v>65.55</c:v>
                </c:pt>
                <c:pt idx="35">
                  <c:v>70.2</c:v>
                </c:pt>
                <c:pt idx="36">
                  <c:v>70.099999999999994</c:v>
                </c:pt>
                <c:pt idx="37">
                  <c:v>65.2</c:v>
                </c:pt>
                <c:pt idx="38">
                  <c:v>49.59</c:v>
                </c:pt>
                <c:pt idx="39">
                  <c:v>60.9</c:v>
                </c:pt>
                <c:pt idx="40">
                  <c:v>66.900000000000006</c:v>
                </c:pt>
                <c:pt idx="41">
                  <c:v>80.400000000000006</c:v>
                </c:pt>
                <c:pt idx="42">
                  <c:v>70</c:v>
                </c:pt>
                <c:pt idx="43">
                  <c:v>63</c:v>
                </c:pt>
                <c:pt idx="44">
                  <c:v>53.87</c:v>
                </c:pt>
                <c:pt idx="45">
                  <c:v>73.900000000000006</c:v>
                </c:pt>
                <c:pt idx="46">
                  <c:v>51.9</c:v>
                </c:pt>
                <c:pt idx="47">
                  <c:v>44.98</c:v>
                </c:pt>
                <c:pt idx="48">
                  <c:v>66.5</c:v>
                </c:pt>
                <c:pt idx="49">
                  <c:v>55.81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DB-4BE8-ADFF-3277FF10E2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9401072"/>
        <c:axId val="309401552"/>
      </c:lineChart>
      <c:catAx>
        <c:axId val="3094010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01552"/>
        <c:crosses val="autoZero"/>
        <c:auto val="1"/>
        <c:lblAlgn val="ctr"/>
        <c:lblOffset val="100"/>
        <c:noMultiLvlLbl val="0"/>
      </c:catAx>
      <c:valAx>
        <c:axId val="30940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0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17D8B-7DA4-4268-95FC-B0D19DEA494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49EEA-7964-48CD-B95D-86737B624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4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2C916D5-E798-529C-2AC5-7F1B11115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4FD0A58A-F4B8-7DF5-2652-A13F57EF4A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C020D632-696D-C96C-B716-624F043F03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119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3388F129-872D-D67C-A35A-9F15A69DC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467427E4-A647-E4BB-8C1A-FE5B3E48E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7562BF8E-51D3-FFD9-1170-4469C0605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12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D52B3AD0-0CE7-41BD-DC2E-71D987EB2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>
            <a:extLst>
              <a:ext uri="{FF2B5EF4-FFF2-40B4-BE49-F238E27FC236}">
                <a16:creationId xmlns:a16="http://schemas.microsoft.com/office/drawing/2014/main" id="{8B9EA121-A80B-2968-8F6B-4EBBDB0841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>
            <a:extLst>
              <a:ext uri="{FF2B5EF4-FFF2-40B4-BE49-F238E27FC236}">
                <a16:creationId xmlns:a16="http://schemas.microsoft.com/office/drawing/2014/main" id="{3A9634EB-A596-F88D-D86E-E9E878AFE4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63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726B40F8-F23D-FB8D-2152-A96838A0B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>
            <a:extLst>
              <a:ext uri="{FF2B5EF4-FFF2-40B4-BE49-F238E27FC236}">
                <a16:creationId xmlns:a16="http://schemas.microsoft.com/office/drawing/2014/main" id="{196949E9-5BD3-4763-BCCD-6FE0354264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>
            <a:extLst>
              <a:ext uri="{FF2B5EF4-FFF2-40B4-BE49-F238E27FC236}">
                <a16:creationId xmlns:a16="http://schemas.microsoft.com/office/drawing/2014/main" id="{685AAE7B-7B28-E9EF-CC9B-C9CE42F25A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542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ECB9E7D1-4903-ABA5-CB4E-5589D2462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>
            <a:extLst>
              <a:ext uri="{FF2B5EF4-FFF2-40B4-BE49-F238E27FC236}">
                <a16:creationId xmlns:a16="http://schemas.microsoft.com/office/drawing/2014/main" id="{5AEA800C-E1A5-7555-8AC8-AF0B721C27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>
            <a:extLst>
              <a:ext uri="{FF2B5EF4-FFF2-40B4-BE49-F238E27FC236}">
                <a16:creationId xmlns:a16="http://schemas.microsoft.com/office/drawing/2014/main" id="{DDBCEDBF-1F76-C2F6-76AA-259A0F9A2E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242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6DDE0532-8F8E-2DA5-26BB-876CA64AA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>
            <a:extLst>
              <a:ext uri="{FF2B5EF4-FFF2-40B4-BE49-F238E27FC236}">
                <a16:creationId xmlns:a16="http://schemas.microsoft.com/office/drawing/2014/main" id="{F9E07BEE-A772-FEB4-9CDC-495D1C529F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>
            <a:extLst>
              <a:ext uri="{FF2B5EF4-FFF2-40B4-BE49-F238E27FC236}">
                <a16:creationId xmlns:a16="http://schemas.microsoft.com/office/drawing/2014/main" id="{812D7FF0-E8D6-FDE1-0976-29015D594C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32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39C0-9D6B-44C1-5040-832A037D3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8EA72-6FC4-93E4-5985-A2BCEC07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E967-4ED3-335E-98EB-E2DCF8E7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C1B-F167-4EC5-8BEB-990129D708D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74C78-FFD6-8EAF-7B9D-19D8BC1A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D254-B283-592B-1866-214A3C1B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016-DB2A-4A3A-85B0-B2A30782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8837-3B05-9372-13D4-367B391D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CBF84-1764-C23A-3A15-EAFC69CDF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9DEA-B8B6-73F4-D271-F055CEDF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C1B-F167-4EC5-8BEB-990129D708D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F4D3-3C3D-14CB-5F5A-91D44372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4CB8-139C-37D2-6929-3C59FB0B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016-DB2A-4A3A-85B0-B2A30782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5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C30F0-177A-0CC5-0384-7AF9A046A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2F124-FF9D-D0C2-3C8B-3E4376905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3B6C-C0D1-4AA6-058E-9FE1309E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C1B-F167-4EC5-8BEB-990129D708D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D8590-EB68-F3E5-B9CD-1C089E8E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1B74D-049C-40DB-1E0B-9C7C7765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016-DB2A-4A3A-85B0-B2A30782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7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" smtClean="0"/>
              <a:pPr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49423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9450-4A2B-4342-80E4-81278249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4F09C-B9CF-EF6D-47AD-BF23099A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967E-5E4C-B8D0-9421-5FB2D6E9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C1B-F167-4EC5-8BEB-990129D708D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CDA7-BEDD-315D-2865-030B0B51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9FFD-A321-ECE1-0BBE-A7C38E5B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016-DB2A-4A3A-85B0-B2A30782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7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B894-D8CF-FA3A-18C7-1C825C20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3E415-FBDB-66FB-BC74-302779E80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DF487-C513-7996-A4A6-AF7C1E81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C1B-F167-4EC5-8BEB-990129D708D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47FE2-C319-DFA9-AC2F-07D42797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CBBE2-66A9-1080-EDE5-06BA9299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016-DB2A-4A3A-85B0-B2A30782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08E8-63AD-5AA4-1A1F-1E0F8A5A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7831-568D-D2A1-B69C-2051E7EBC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9960D-85D3-D188-42E9-274760751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D559C-AA2E-E92F-378E-1D063447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C1B-F167-4EC5-8BEB-990129D708D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D30AF-6B15-8237-03A1-120B1CB2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00015-ED13-110B-A28B-22F7C20B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016-DB2A-4A3A-85B0-B2A30782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CD04-D365-E15D-FA43-28FF1605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DE676-5051-E6B4-F74D-E45266CFA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374EB-31D5-05FC-E7E9-03102F3BD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328B8-92EC-46CA-E42B-3CD30FAF7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5B8EA-AA62-52BA-9532-F1EE9E530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72EBC-DF93-A182-8EFE-209228AD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C1B-F167-4EC5-8BEB-990129D708D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A4A4D-FB91-5520-162A-B2DBC5D4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44881-CD1D-E069-984D-9B86955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016-DB2A-4A3A-85B0-B2A30782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2B81-7909-63EA-C035-CC664DA7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2E911-979A-D773-C40B-A9104549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C1B-F167-4EC5-8BEB-990129D708D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497CC-8C47-683D-3B23-AA6EB050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67C8A-BF50-1586-09C2-E097F476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016-DB2A-4A3A-85B0-B2A30782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6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E78F-7010-6FC3-6706-6AB1D295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C1B-F167-4EC5-8BEB-990129D708D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2DC46-699A-5FBC-1B33-DEEE920C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DBA2C-9E2E-1A9D-1DFC-DD858FD9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016-DB2A-4A3A-85B0-B2A30782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6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037B-C04E-6EB2-A333-26EE4BCB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489E-842F-D880-701C-F4F7E6CA6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1A3E6-A0D4-8922-1945-20D0893C8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FCAFE-703B-4C79-65EB-3FD1F86D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C1B-F167-4EC5-8BEB-990129D708D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802A5-1114-3519-4EDB-EEC202A2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8C256-CE08-D019-07F2-B8F9A294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016-DB2A-4A3A-85B0-B2A30782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318B-D74B-084E-16B7-A49D0CD6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1118D-388B-A6B7-A6C3-68DD05D70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1CA-F549-5871-BAF1-FA17E8179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04F93-75E8-B47A-64FE-EC70714D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C1B-F167-4EC5-8BEB-990129D708D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12247-9CD9-2E4A-1741-D623915F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70EF9-6AB9-5FB5-CBB8-92ED1473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E016-DB2A-4A3A-85B0-B2A30782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2A44B-F594-510A-5FA1-BF1361FD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3393A-4849-7C81-45BA-8CA4E0C4A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02B5-FD8D-1618-2152-A37114404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E4FC1B-F167-4EC5-8BEB-990129D708D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CD1E-CB6D-4E9D-3FD5-0B8CD9FA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517B-52E6-A7F5-321F-E0E364DC9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F7E016-DB2A-4A3A-85B0-B2A307823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5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hyperlink" Target="https://asu-pa.nure.ua/issue/view/1927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techtrends-digest/understanding-the-render-process-in-react-rendering-mental-lag-7523d7b70a37" TargetMode="External"/><Relationship Id="rId3" Type="http://schemas.openxmlformats.org/officeDocument/2006/relationships/image" Target="../media/image1.png"/><Relationship Id="rId7" Type="http://schemas.openxmlformats.org/officeDocument/2006/relationships/hyperlink" Target=":%20https:/dev.to/shahharsh/server-side-rendering-vs-static-site-generation-choosing-the-right-approach-for-your-nextjs-project-39o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i.org/10.13052/jwe1540-9589.21311" TargetMode="External"/><Relationship Id="rId5" Type="http://schemas.openxmlformats.org/officeDocument/2006/relationships/hyperlink" Target="https://www.ijsr.net/archive/v12i6/SR24401230015.pdf" TargetMode="External"/><Relationship Id="rId10" Type="http://schemas.openxmlformats.org/officeDocument/2006/relationships/hyperlink" Target="https://dev.to/holasoymalva/why-i-decided-to-stop-working-with-reactjs-in-2025-4d1l" TargetMode="External"/><Relationship Id="rId4" Type="http://schemas.openxmlformats.org/officeDocument/2006/relationships/hyperlink" Target="https://react.dev/" TargetMode="External"/><Relationship Id="rId9" Type="http://schemas.openxmlformats.org/officeDocument/2006/relationships/hyperlink" Target="https://www.geeksforgeeks.org/optimizing-re-rendering-in-react-best-practices-for-beginner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46895" y="2211550"/>
            <a:ext cx="8041064" cy="58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3200" dirty="0"/>
              <a:t>Оптимізація повторного рендерингу у вебзастосунках: аналіз проблеми та рішення на основі React 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597666" y="4846833"/>
            <a:ext cx="8676792" cy="20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>
              <a:spcBef>
                <a:spcPts val="0"/>
              </a:spcBef>
            </a:pPr>
            <a:endParaRPr dirty="0"/>
          </a:p>
          <a:p>
            <a:pPr algn="l">
              <a:spcBef>
                <a:spcPts val="0"/>
              </a:spcBef>
            </a:pPr>
            <a:r>
              <a:rPr lang="uk-UA" dirty="0"/>
              <a:t>Каменєв Дмитро Вікторович, ІП3м-23-2</a:t>
            </a:r>
            <a:endParaRPr dirty="0"/>
          </a:p>
          <a:p>
            <a:pPr algn="l">
              <a:spcBef>
                <a:spcPts val="0"/>
              </a:spcBef>
            </a:pPr>
            <a:r>
              <a:rPr lang="uk" dirty="0"/>
              <a:t>Науковий керівник: д.т.н, професор Єрохін Андрій Леонідович</a:t>
            </a:r>
            <a:endParaRPr dirty="0"/>
          </a:p>
          <a:p>
            <a:pPr>
              <a:spcBef>
                <a:spcPts val="0"/>
              </a:spcBef>
            </a:pPr>
            <a:endParaRPr dirty="0"/>
          </a:p>
          <a:p>
            <a:pPr>
              <a:spcBef>
                <a:spcPts val="0"/>
              </a:spcBef>
            </a:pPr>
            <a:endParaRPr dirty="0"/>
          </a:p>
          <a:p>
            <a:pPr>
              <a:spcBef>
                <a:spcPts val="0"/>
              </a:spcBef>
            </a:pPr>
            <a:r>
              <a:rPr lang="uk" dirty="0"/>
              <a:t>16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" y="5812667"/>
            <a:ext cx="1149667" cy="775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67" y="227767"/>
            <a:ext cx="2845300" cy="5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24673" y="227767"/>
            <a:ext cx="2566561" cy="585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15600" y="416533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uk" sz="4267" dirty="0"/>
              <a:t>Опис програмного забезпечення, що було використано у дослідженні</a:t>
            </a:r>
            <a:endParaRPr sz="4267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" y="5812667"/>
            <a:ext cx="1149667" cy="775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11704320" y="614180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z="2400"/>
              <a:t>10</a:t>
            </a:fld>
            <a:endParaRPr lang="uk-U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496CC-F36D-F8FB-6927-ED422E91F7F2}"/>
              </a:ext>
            </a:extLst>
          </p:cNvPr>
          <p:cNvSpPr txBox="1"/>
          <p:nvPr/>
        </p:nvSpPr>
        <p:spPr>
          <a:xfrm>
            <a:off x="415600" y="3545981"/>
            <a:ext cx="100428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  <a:p>
            <a:pPr lvl="1"/>
            <a:endParaRPr lang="uk-UA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/>
              <a:t>Відповідне навантаження на додаток під час перемальовування компонентів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A4AAD-ABA1-7E8D-2E84-2251AF94D800}"/>
              </a:ext>
            </a:extLst>
          </p:cNvPr>
          <p:cNvSpPr txBox="1"/>
          <p:nvPr/>
        </p:nvSpPr>
        <p:spPr>
          <a:xfrm>
            <a:off x="415600" y="204873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/>
              <a:t>Було створено тестовий додаток на 50 компонентів</a:t>
            </a:r>
          </a:p>
        </p:txBody>
      </p:sp>
      <p:pic>
        <p:nvPicPr>
          <p:cNvPr id="1026" name="Picture 2" descr="Typescript - Free brands and logotypes icons">
            <a:extLst>
              <a:ext uri="{FF2B5EF4-FFF2-40B4-BE49-F238E27FC236}">
                <a16:creationId xmlns:a16="http://schemas.microsoft.com/office/drawing/2014/main" id="{F5BB86EA-3B2A-04A6-F14F-C9E297DE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414" y="1043599"/>
            <a:ext cx="1532445" cy="153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D05577-A2E0-F00B-B9E0-340CBB569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31" y="1644284"/>
            <a:ext cx="1932255" cy="172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Hooks Benefits | SJ Innovation">
            <a:extLst>
              <a:ext uri="{FF2B5EF4-FFF2-40B4-BE49-F238E27FC236}">
                <a16:creationId xmlns:a16="http://schemas.microsoft.com/office/drawing/2014/main" id="{FCB50ABF-B6D1-31DB-25A2-76CDF9BC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095" y="1768050"/>
            <a:ext cx="2404621" cy="240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1830CB-8F12-F614-1CEE-FBB15ECA3834}"/>
              </a:ext>
            </a:extLst>
          </p:cNvPr>
          <p:cNvSpPr txBox="1"/>
          <p:nvPr/>
        </p:nvSpPr>
        <p:spPr>
          <a:xfrm>
            <a:off x="410352" y="2795032"/>
            <a:ext cx="6094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/>
              <a:t>Компоненти: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uk-UA" sz="1400" dirty="0"/>
              <a:t>Картинки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uk-UA" sz="1400" dirty="0"/>
              <a:t>Текст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SVG </a:t>
            </a:r>
            <a:r>
              <a:rPr lang="uk-UA" sz="1400" dirty="0"/>
              <a:t>іконки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58567" y="-203997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uk" sz="4267" dirty="0"/>
              <a:t>Результати експерименту </a:t>
            </a:r>
            <a:endParaRPr sz="4267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" y="5812667"/>
            <a:ext cx="1149667" cy="775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11704320" y="614180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z="2400"/>
              <a:t>11</a:t>
            </a:fld>
            <a:endParaRPr lang="uk-UA" sz="2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56FFD1-7413-D204-209F-00BE792434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544295"/>
              </p:ext>
            </p:extLst>
          </p:nvPr>
        </p:nvGraphicFramePr>
        <p:xfrm>
          <a:off x="358567" y="1094122"/>
          <a:ext cx="7771723" cy="4669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A8E805-05B4-A2E6-7BB4-406C4D91B9DF}"/>
              </a:ext>
            </a:extLst>
          </p:cNvPr>
          <p:cNvSpPr txBox="1"/>
          <p:nvPr/>
        </p:nvSpPr>
        <p:spPr>
          <a:xfrm>
            <a:off x="8827738" y="1188720"/>
            <a:ext cx="2876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dirty="0"/>
              <a:t>Середнє значення часу для рендера 50 компонентів: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EDFB99-D010-7999-9099-30508B4D9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89977"/>
              </p:ext>
            </p:extLst>
          </p:nvPr>
        </p:nvGraphicFramePr>
        <p:xfrm>
          <a:off x="8781368" y="2057812"/>
          <a:ext cx="305206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694">
                  <a:extLst>
                    <a:ext uri="{9D8B030D-6E8A-4147-A177-3AD203B41FA5}">
                      <a16:colId xmlns:a16="http://schemas.microsoft.com/office/drawing/2014/main" val="3760045334"/>
                    </a:ext>
                  </a:extLst>
                </a:gridCol>
                <a:gridCol w="1494371">
                  <a:extLst>
                    <a:ext uri="{9D8B030D-6E8A-4147-A177-3AD203B41FA5}">
                      <a16:colId xmlns:a16="http://schemas.microsoft.com/office/drawing/2014/main" val="1816837324"/>
                    </a:ext>
                  </a:extLst>
                </a:gridCol>
              </a:tblGrid>
              <a:tr h="319696"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Без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PQM</a:t>
                      </a: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</a:rPr>
                        <a:t>(мс)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З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PQM</a:t>
                      </a: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</a:rPr>
                        <a:t>(мс)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72115"/>
                  </a:ext>
                </a:extLst>
              </a:tr>
              <a:tr h="329527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r>
                        <a:rPr lang="en-US" dirty="0"/>
                        <a:t>.00</a:t>
                      </a:r>
                      <a:r>
                        <a:rPr lang="uk-UA" dirty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8.571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221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1ABC9E0C-2EC7-0885-66D0-4EA52D03D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82B77CEF-7964-F6E1-BC21-7262E2D7E6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567" y="-203997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uk" sz="4267" dirty="0"/>
              <a:t>Результати експерименту </a:t>
            </a:r>
            <a:endParaRPr sz="4267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3D63D694-49EB-D0F7-EED8-EA1E1B5847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" y="5812667"/>
            <a:ext cx="1149667" cy="775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7E0441-4B72-D512-1317-85D90140B7DA}"/>
              </a:ext>
            </a:extLst>
          </p:cNvPr>
          <p:cNvSpPr txBox="1"/>
          <p:nvPr/>
        </p:nvSpPr>
        <p:spPr>
          <a:xfrm>
            <a:off x="11704320" y="614180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z="2400"/>
              <a:t>12</a:t>
            </a:fld>
            <a:endParaRPr lang="uk-U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A9A85-5A46-5A4C-A5BD-B7767833536A}"/>
              </a:ext>
            </a:extLst>
          </p:cNvPr>
          <p:cNvSpPr txBox="1"/>
          <p:nvPr/>
        </p:nvSpPr>
        <p:spPr>
          <a:xfrm>
            <a:off x="8827738" y="1188720"/>
            <a:ext cx="28765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dirty="0"/>
              <a:t>Середнє значення використонаї пам</a:t>
            </a:r>
            <a:r>
              <a:rPr lang="en-US" sz="1600" dirty="0"/>
              <a:t>’</a:t>
            </a:r>
            <a:r>
              <a:rPr lang="uk-UA" sz="1600" dirty="0"/>
              <a:t>яті для рендера 50 компонентів: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48DA47-C904-4B85-90D3-48B8B1EC9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7535"/>
              </p:ext>
            </p:extLst>
          </p:nvPr>
        </p:nvGraphicFramePr>
        <p:xfrm>
          <a:off x="8781368" y="2057812"/>
          <a:ext cx="305206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694">
                  <a:extLst>
                    <a:ext uri="{9D8B030D-6E8A-4147-A177-3AD203B41FA5}">
                      <a16:colId xmlns:a16="http://schemas.microsoft.com/office/drawing/2014/main" val="3760045334"/>
                    </a:ext>
                  </a:extLst>
                </a:gridCol>
                <a:gridCol w="1494371">
                  <a:extLst>
                    <a:ext uri="{9D8B030D-6E8A-4147-A177-3AD203B41FA5}">
                      <a16:colId xmlns:a16="http://schemas.microsoft.com/office/drawing/2014/main" val="1816837324"/>
                    </a:ext>
                  </a:extLst>
                </a:gridCol>
              </a:tblGrid>
              <a:tr h="319696">
                <a:tc>
                  <a:txBody>
                    <a:bodyPr/>
                    <a:lstStyle/>
                    <a:p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Без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PQM</a:t>
                      </a: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</a:rPr>
                        <a:t>(байти)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З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PQM</a:t>
                      </a:r>
                      <a:r>
                        <a:rPr lang="uk-UA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</a:rPr>
                        <a:t>(байти)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72115"/>
                  </a:ext>
                </a:extLst>
              </a:tr>
              <a:tr h="329527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67.187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64.279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22106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8DBF4A0-0EBA-5199-0E28-ED0C5D742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459744"/>
              </p:ext>
            </p:extLst>
          </p:nvPr>
        </p:nvGraphicFramePr>
        <p:xfrm>
          <a:off x="487680" y="904403"/>
          <a:ext cx="7902014" cy="444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675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43521" y="-47050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uk" sz="4267" dirty="0"/>
              <a:t>Публікація результатів </a:t>
            </a:r>
            <a:endParaRPr sz="4267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" y="5812667"/>
            <a:ext cx="1149667" cy="775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11704321" y="6141800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z="2400"/>
              <a:t>13</a:t>
            </a:fld>
            <a:endParaRPr lang="uk-UA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07644-8E05-C4FB-F43E-781A6CB6D329}"/>
              </a:ext>
            </a:extLst>
          </p:cNvPr>
          <p:cNvSpPr txBox="1"/>
          <p:nvPr/>
        </p:nvSpPr>
        <p:spPr>
          <a:xfrm>
            <a:off x="933401" y="1837407"/>
            <a:ext cx="10248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Публікації: </a:t>
            </a:r>
            <a:endParaRPr lang="en-US" dirty="0"/>
          </a:p>
          <a:p>
            <a:endParaRPr lang="ru-RU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600" dirty="0"/>
              <a:t>Стаття опублікована у </a:t>
            </a:r>
            <a:r>
              <a:rPr lang="ru-RU" sz="1600" dirty="0">
                <a:hlinkClick r:id="rId4"/>
              </a:rPr>
              <a:t>журналі "АСУ та прилади автоматики" № 184 (2025) </a:t>
            </a:r>
            <a:endParaRPr lang="ru-RU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00073-1FC6-E3B5-0683-AE44236F1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00" y="3752237"/>
            <a:ext cx="5234722" cy="1878719"/>
          </a:xfrm>
          <a:prstGeom prst="rect">
            <a:avLst/>
          </a:prstGeom>
        </p:spPr>
      </p:pic>
      <p:pic>
        <p:nvPicPr>
          <p:cNvPr id="1026" name="Picture 2" descr="Модернізація спеціалізованих інформаційних систем служби крові | АСУ та прилади  автоматики">
            <a:extLst>
              <a:ext uri="{FF2B5EF4-FFF2-40B4-BE49-F238E27FC236}">
                <a16:creationId xmlns:a16="http://schemas.microsoft.com/office/drawing/2014/main" id="{EBF087A8-3D19-36DB-D675-CF192DF8A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752237"/>
            <a:ext cx="3254375" cy="188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45FCB3-BD75-8B31-1074-50AC4CB73EFD}"/>
              </a:ext>
            </a:extLst>
          </p:cNvPr>
          <p:cNvSpPr txBox="1"/>
          <p:nvPr/>
        </p:nvSpPr>
        <p:spPr>
          <a:xfrm>
            <a:off x="933400" y="2691444"/>
            <a:ext cx="1024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dirty="0"/>
              <a:t>Опубліковані тези на конференції " Інформаційні системи та технології – </a:t>
            </a:r>
            <a:r>
              <a:rPr lang="en-US" sz="1800" dirty="0" err="1"/>
              <a:t>MIT@AISm</a:t>
            </a:r>
            <a:r>
              <a:rPr lang="en-US" sz="1800" dirty="0"/>
              <a:t> 2025</a:t>
            </a:r>
            <a:r>
              <a:rPr lang="ru-RU" sz="1800" dirty="0"/>
              <a:t>"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415600" y="-47049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uk" sz="4267" dirty="0"/>
              <a:t>Підсумки </a:t>
            </a:r>
            <a:endParaRPr sz="4267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" y="5812667"/>
            <a:ext cx="1149667" cy="775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11704321" y="6141800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z="2400"/>
              <a:t>14</a:t>
            </a:fld>
            <a:endParaRPr lang="uk-U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7B548-19E0-A2E0-BE20-C8E3747F5189}"/>
              </a:ext>
            </a:extLst>
          </p:cNvPr>
          <p:cNvSpPr txBox="1"/>
          <p:nvPr/>
        </p:nvSpPr>
        <p:spPr>
          <a:xfrm>
            <a:off x="523875" y="1381125"/>
            <a:ext cx="10201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На виході маємо: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uk-UA" dirty="0"/>
              <a:t>Потенціал для використання в комерційних проектах (планується тестування на  реальном додатку)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uk-UA" dirty="0"/>
              <a:t>Підвищення ефективності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uk-UA" dirty="0"/>
              <a:t>Вирішення проблеми </a:t>
            </a:r>
            <a:r>
              <a:rPr lang="en-US" dirty="0"/>
              <a:t>“boilerplate” </a:t>
            </a:r>
            <a:r>
              <a:rPr lang="uk-UA" dirty="0"/>
              <a:t>коду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uk-UA" dirty="0"/>
              <a:t>Зменшення часу рендерингу на 5% і пам</a:t>
            </a:r>
            <a:r>
              <a:rPr lang="en-US" dirty="0"/>
              <a:t>’</a:t>
            </a:r>
            <a:r>
              <a:rPr lang="uk-UA" dirty="0"/>
              <a:t>яті компютера на 4.5% під час рендерингу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31C84-9455-CB02-4637-1F3AE26970C7}"/>
              </a:ext>
            </a:extLst>
          </p:cNvPr>
          <p:cNvSpPr txBox="1"/>
          <p:nvPr/>
        </p:nvSpPr>
        <p:spPr>
          <a:xfrm>
            <a:off x="523874" y="3722549"/>
            <a:ext cx="10201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Потенціал: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uk-UA" dirty="0"/>
              <a:t>Інтегрування з </a:t>
            </a:r>
            <a:r>
              <a:rPr lang="en-US" dirty="0"/>
              <a:t>React Developer Tools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uk-UA" dirty="0"/>
              <a:t>Створення </a:t>
            </a:r>
            <a:r>
              <a:rPr lang="en-US" dirty="0"/>
              <a:t>Google Chrome Extension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uk-UA" dirty="0"/>
              <a:t>Створення </a:t>
            </a:r>
            <a:r>
              <a:rPr lang="en-US" dirty="0"/>
              <a:t> Visual Studio Code Extension</a:t>
            </a:r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D62DBCE9-9D00-1EA7-049B-B16FA2A74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8B57953C-14EE-CF92-8979-E2CD0F953B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521" y="244060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algn="ctr"/>
            <a:r>
              <a:rPr lang="uk" sz="4267" dirty="0"/>
              <a:t>Шановні слухачі і комісія</a:t>
            </a:r>
            <a:endParaRPr sz="4267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B2B97778-10B9-C8C5-D459-A48AC3282A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" y="5812667"/>
            <a:ext cx="1149667" cy="775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089B29-C6BD-8031-EDA4-7B5B5857C36A}"/>
              </a:ext>
            </a:extLst>
          </p:cNvPr>
          <p:cNvSpPr txBox="1"/>
          <p:nvPr/>
        </p:nvSpPr>
        <p:spPr>
          <a:xfrm>
            <a:off x="11704321" y="6141800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z="2400"/>
              <a:t>15</a:t>
            </a:fld>
            <a:endParaRPr lang="uk-U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3DDE83-6E7D-FF26-4CE5-C1C6B033739A}"/>
              </a:ext>
            </a:extLst>
          </p:cNvPr>
          <p:cNvSpPr txBox="1"/>
          <p:nvPr/>
        </p:nvSpPr>
        <p:spPr>
          <a:xfrm>
            <a:off x="995362" y="2060451"/>
            <a:ext cx="10201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/>
              <a:t>Доповідь закінчив студент ІП3м-23-2 </a:t>
            </a:r>
            <a:br>
              <a:rPr lang="uk-UA" sz="2800" dirty="0"/>
            </a:br>
            <a:r>
              <a:rPr lang="uk-UA" sz="2800" dirty="0"/>
              <a:t>Каменєв Дмитро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1BC3A-A644-EB55-6BF6-05497FFAA243}"/>
              </a:ext>
            </a:extLst>
          </p:cNvPr>
          <p:cNvSpPr txBox="1"/>
          <p:nvPr/>
        </p:nvSpPr>
        <p:spPr>
          <a:xfrm>
            <a:off x="4904922" y="3581833"/>
            <a:ext cx="3333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Дякую за увагу!</a:t>
            </a:r>
          </a:p>
        </p:txBody>
      </p:sp>
      <p:pic>
        <p:nvPicPr>
          <p:cNvPr id="2052" name="Picture 4" descr="Поклон рисунок - 60 фото">
            <a:extLst>
              <a:ext uri="{FF2B5EF4-FFF2-40B4-BE49-F238E27FC236}">
                <a16:creationId xmlns:a16="http://schemas.microsoft.com/office/drawing/2014/main" id="{A95C48F3-DCF8-6682-A31D-D6F3E9750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728" y="4274830"/>
            <a:ext cx="2025073" cy="202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00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5236B0B4-2B2C-3BFE-476B-4272F4A4A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>
            <a:extLst>
              <a:ext uri="{FF2B5EF4-FFF2-40B4-BE49-F238E27FC236}">
                <a16:creationId xmlns:a16="http://schemas.microsoft.com/office/drawing/2014/main" id="{DC9CDD51-B7ED-7002-75E6-837A3F24D3C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8567" y="1468279"/>
            <a:ext cx="8041064" cy="58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2400" dirty="0"/>
              <a:t>Мета:</a:t>
            </a:r>
          </a:p>
        </p:txBody>
      </p:sp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3FD2E960-1401-A91B-AB46-054A408C274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567" y="4293326"/>
            <a:ext cx="8676792" cy="4746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algn="l">
              <a:spcBef>
                <a:spcPts val="0"/>
              </a:spcBef>
            </a:pPr>
            <a:r>
              <a:rPr lang="ru-RU" dirty="0"/>
              <a:t>Предмет дослідження:</a:t>
            </a:r>
          </a:p>
        </p:txBody>
      </p:sp>
      <p:pic>
        <p:nvPicPr>
          <p:cNvPr id="64" name="Google Shape;64;p13">
            <a:extLst>
              <a:ext uri="{FF2B5EF4-FFF2-40B4-BE49-F238E27FC236}">
                <a16:creationId xmlns:a16="http://schemas.microsoft.com/office/drawing/2014/main" id="{D637D223-6F83-CE39-762A-04E41EBEBAA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" y="5812667"/>
            <a:ext cx="1149667" cy="775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>
            <a:extLst>
              <a:ext uri="{FF2B5EF4-FFF2-40B4-BE49-F238E27FC236}">
                <a16:creationId xmlns:a16="http://schemas.microsoft.com/office/drawing/2014/main" id="{F9A01205-DBFB-819C-1DE9-7A4D4787E53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67" y="227767"/>
            <a:ext cx="2845300" cy="5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>
            <a:extLst>
              <a:ext uri="{FF2B5EF4-FFF2-40B4-BE49-F238E27FC236}">
                <a16:creationId xmlns:a16="http://schemas.microsoft.com/office/drawing/2014/main" id="{A10E3F5B-8606-F00D-DCE7-07F87566522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24673" y="227767"/>
            <a:ext cx="2566561" cy="5855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DFE387-2542-E4AA-913B-34B201345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71" y="1602871"/>
            <a:ext cx="94171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uk-U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Дослідити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проблеми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ререндерингу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React-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додатках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uk-U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Розробити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рішення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зменшення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непотрібних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рендерів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компонентів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uk-U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Підвищити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продуктивність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додатків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0DD4B-C2EB-3178-42D9-0943EB153217}"/>
              </a:ext>
            </a:extLst>
          </p:cNvPr>
          <p:cNvSpPr txBox="1"/>
          <p:nvPr/>
        </p:nvSpPr>
        <p:spPr>
          <a:xfrm>
            <a:off x="647871" y="360012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Процес ререндерингу компонентів у React-додатках.</a:t>
            </a:r>
            <a:endParaRPr lang="en-US" dirty="0"/>
          </a:p>
        </p:txBody>
      </p:sp>
      <p:sp>
        <p:nvSpPr>
          <p:cNvPr id="5" name="Google Shape;63;p13">
            <a:extLst>
              <a:ext uri="{FF2B5EF4-FFF2-40B4-BE49-F238E27FC236}">
                <a16:creationId xmlns:a16="http://schemas.microsoft.com/office/drawing/2014/main" id="{7EECF58B-53E9-3898-A2EF-920B322EF3CF}"/>
              </a:ext>
            </a:extLst>
          </p:cNvPr>
          <p:cNvSpPr txBox="1">
            <a:spLocks/>
          </p:cNvSpPr>
          <p:nvPr/>
        </p:nvSpPr>
        <p:spPr>
          <a:xfrm>
            <a:off x="358567" y="3276264"/>
            <a:ext cx="8676792" cy="4746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ru-RU" dirty="0"/>
              <a:t>Об'єкт дослідження:</a:t>
            </a:r>
          </a:p>
        </p:txBody>
      </p:sp>
      <p:sp>
        <p:nvSpPr>
          <p:cNvPr id="6" name="Google Shape;63;p13">
            <a:extLst>
              <a:ext uri="{FF2B5EF4-FFF2-40B4-BE49-F238E27FC236}">
                <a16:creationId xmlns:a16="http://schemas.microsoft.com/office/drawing/2014/main" id="{4956E5E7-8851-64D7-54BB-69803F86FBE0}"/>
              </a:ext>
            </a:extLst>
          </p:cNvPr>
          <p:cNvSpPr txBox="1">
            <a:spLocks/>
          </p:cNvSpPr>
          <p:nvPr/>
        </p:nvSpPr>
        <p:spPr>
          <a:xfrm>
            <a:off x="647871" y="4617191"/>
            <a:ext cx="8676792" cy="4746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1800" dirty="0"/>
              <a:t>Методи та інструменти оптимізації процесу рендерингу.</a:t>
            </a:r>
          </a:p>
        </p:txBody>
      </p:sp>
    </p:spTree>
    <p:extLst>
      <p:ext uri="{BB962C8B-B14F-4D97-AF65-F5344CB8AC3E}">
        <p14:creationId xmlns:p14="http://schemas.microsoft.com/office/powerpoint/2010/main" val="293665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build="p"/>
      <p:bldP spid="2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E49BE908-43D8-632A-000E-3BCA7C901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>
            <a:extLst>
              <a:ext uri="{FF2B5EF4-FFF2-40B4-BE49-F238E27FC236}">
                <a16:creationId xmlns:a16="http://schemas.microsoft.com/office/drawing/2014/main" id="{35999638-198D-121F-2B67-DCC4A680DD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8567" y="1241346"/>
            <a:ext cx="9142049" cy="58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2400" dirty="0"/>
              <a:t>Для досягнення поставленої мети було визначено наступні задачі:</a:t>
            </a:r>
          </a:p>
        </p:txBody>
      </p:sp>
      <p:pic>
        <p:nvPicPr>
          <p:cNvPr id="64" name="Google Shape;64;p13">
            <a:extLst>
              <a:ext uri="{FF2B5EF4-FFF2-40B4-BE49-F238E27FC236}">
                <a16:creationId xmlns:a16="http://schemas.microsoft.com/office/drawing/2014/main" id="{AA62688C-1AA2-AA1D-D971-AA285D4F48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" y="5812667"/>
            <a:ext cx="1149667" cy="775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>
            <a:extLst>
              <a:ext uri="{FF2B5EF4-FFF2-40B4-BE49-F238E27FC236}">
                <a16:creationId xmlns:a16="http://schemas.microsoft.com/office/drawing/2014/main" id="{C740F52B-5780-47B1-D814-72676CF2334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67" y="227767"/>
            <a:ext cx="2845300" cy="5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>
            <a:extLst>
              <a:ext uri="{FF2B5EF4-FFF2-40B4-BE49-F238E27FC236}">
                <a16:creationId xmlns:a16="http://schemas.microsoft.com/office/drawing/2014/main" id="{0A39DA7E-5F98-276F-59BF-EE6A1957952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24673" y="227767"/>
            <a:ext cx="2566561" cy="5855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BD8058-EF12-E13E-61A5-8AA6BEBC1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71" y="1879870"/>
            <a:ext cx="107056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ru-RU" altLang="en-US" dirty="0">
                <a:latin typeface="Arial" panose="020B0604020202020204" pitchFamily="34" charset="0"/>
              </a:rPr>
              <a:t>Аналіз причин: </a:t>
            </a:r>
            <a:br>
              <a:rPr lang="ru-RU" altLang="en-US" dirty="0">
                <a:latin typeface="Arial" panose="020B0604020202020204" pitchFamily="34" charset="0"/>
              </a:rPr>
            </a:br>
            <a:r>
              <a:rPr lang="ru-RU" altLang="en-US" dirty="0">
                <a:latin typeface="Arial" panose="020B0604020202020204" pitchFamily="34" charset="0"/>
              </a:rPr>
              <a:t>	Проаналізувати основні причини виникнення надмірного ререндерингу в React-додатках.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B93B8-4CE9-70C4-956B-6A863C773A2F}"/>
              </a:ext>
            </a:extLst>
          </p:cNvPr>
          <p:cNvSpPr txBox="1"/>
          <p:nvPr/>
        </p:nvSpPr>
        <p:spPr>
          <a:xfrm>
            <a:off x="647870" y="3824729"/>
            <a:ext cx="10553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Тестування рішення: </a:t>
            </a:r>
            <a:br>
              <a:rPr lang="ru-RU" dirty="0"/>
            </a:br>
            <a:r>
              <a:rPr lang="ru-RU" dirty="0"/>
              <a:t>	Протестувати запропоноване рішення на модельних прикладах.</a:t>
            </a:r>
            <a:endParaRPr lang="en-US" dirty="0"/>
          </a:p>
        </p:txBody>
      </p:sp>
      <p:sp>
        <p:nvSpPr>
          <p:cNvPr id="5" name="Google Shape;63;p13">
            <a:extLst>
              <a:ext uri="{FF2B5EF4-FFF2-40B4-BE49-F238E27FC236}">
                <a16:creationId xmlns:a16="http://schemas.microsoft.com/office/drawing/2014/main" id="{24238D04-5D29-4F1E-C004-6233456FEC13}"/>
              </a:ext>
            </a:extLst>
          </p:cNvPr>
          <p:cNvSpPr txBox="1">
            <a:spLocks/>
          </p:cNvSpPr>
          <p:nvPr/>
        </p:nvSpPr>
        <p:spPr>
          <a:xfrm>
            <a:off x="647871" y="2697767"/>
            <a:ext cx="8676792" cy="4746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Розробка утиліт: </a:t>
            </a:r>
            <a:b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	Розробити набір програмних утиліт для автоматичної оптимізації ререндерингу.</a:t>
            </a:r>
          </a:p>
        </p:txBody>
      </p:sp>
      <p:sp>
        <p:nvSpPr>
          <p:cNvPr id="6" name="Google Shape;63;p13">
            <a:extLst>
              <a:ext uri="{FF2B5EF4-FFF2-40B4-BE49-F238E27FC236}">
                <a16:creationId xmlns:a16="http://schemas.microsoft.com/office/drawing/2014/main" id="{23738442-96A0-9E27-F7D3-5EB84BB704C7}"/>
              </a:ext>
            </a:extLst>
          </p:cNvPr>
          <p:cNvSpPr txBox="1">
            <a:spLocks/>
          </p:cNvSpPr>
          <p:nvPr/>
        </p:nvSpPr>
        <p:spPr>
          <a:xfrm>
            <a:off x="647871" y="4617191"/>
            <a:ext cx="10553528" cy="47466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sz="1800" dirty="0"/>
              <a:t>Оцінка ефективності: </a:t>
            </a:r>
            <a:br>
              <a:rPr lang="ru-RU" sz="1800" dirty="0"/>
            </a:br>
            <a:r>
              <a:rPr lang="ru-RU" sz="1800" dirty="0"/>
              <a:t>	Оцінити ефективність розробленного рішення шляхом порівняння продуктивності 	додатків з її використанням та без нього.</a:t>
            </a:r>
          </a:p>
        </p:txBody>
      </p:sp>
    </p:spTree>
    <p:extLst>
      <p:ext uri="{BB962C8B-B14F-4D97-AF65-F5344CB8AC3E}">
        <p14:creationId xmlns:p14="http://schemas.microsoft.com/office/powerpoint/2010/main" val="25958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18408" y="196962"/>
            <a:ext cx="11360800" cy="7756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uk" sz="4267" dirty="0"/>
              <a:t>Огляд № 1 </a:t>
            </a:r>
            <a:endParaRPr sz="4267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" y="5812667"/>
            <a:ext cx="1149667" cy="775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11704320" y="614180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z="2400"/>
              <a:t>4</a:t>
            </a:fld>
            <a:endParaRPr lang="uk-U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BFACF-0760-695E-DF30-9F00A4EA008D}"/>
              </a:ext>
            </a:extLst>
          </p:cNvPr>
          <p:cNvSpPr txBox="1"/>
          <p:nvPr/>
        </p:nvSpPr>
        <p:spPr>
          <a:xfrm>
            <a:off x="5079490" y="5770152"/>
            <a:ext cx="838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Дані узято з сервісу </a:t>
            </a:r>
            <a:r>
              <a:rPr lang="en-US" sz="1600" dirty="0" err="1"/>
              <a:t>StackOverflow</a:t>
            </a:r>
            <a:r>
              <a:rPr lang="uk-UA" sz="1600" dirty="0"/>
              <a:t>.</a:t>
            </a:r>
            <a:endParaRPr lang="en-US" sz="16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54E0DFF-6138-B58F-990A-49E445E5A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060830"/>
              </p:ext>
            </p:extLst>
          </p:nvPr>
        </p:nvGraphicFramePr>
        <p:xfrm>
          <a:off x="2523407" y="1048829"/>
          <a:ext cx="8382717" cy="442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BCAE2BCF-F373-30A2-31CD-72DAFA42D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B3BC619C-0E1C-A963-9612-0F30946310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408" y="196962"/>
            <a:ext cx="11360800" cy="7756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uk" sz="4267" dirty="0"/>
              <a:t>Огляд № 2</a:t>
            </a:r>
            <a:endParaRPr sz="4267" dirty="0"/>
          </a:p>
        </p:txBody>
      </p:sp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7CFEBD2E-0060-09CE-D4B4-F30E470942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" y="5812667"/>
            <a:ext cx="1149667" cy="775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DC1DEC-2231-378C-F34B-614F5FC21596}"/>
              </a:ext>
            </a:extLst>
          </p:cNvPr>
          <p:cNvSpPr txBox="1"/>
          <p:nvPr/>
        </p:nvSpPr>
        <p:spPr>
          <a:xfrm>
            <a:off x="11704320" y="614180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z="2400"/>
              <a:t>5</a:t>
            </a:fld>
            <a:endParaRPr lang="uk-UA" sz="2400" dirty="0"/>
          </a:p>
        </p:txBody>
      </p:sp>
      <p:pic>
        <p:nvPicPr>
          <p:cNvPr id="3" name="Picture 2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6E07DCA7-CEC6-9EB2-22B9-976C9F83A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890" y="1305126"/>
            <a:ext cx="6294492" cy="4086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69A32-E186-C884-621C-F64E30976558}"/>
              </a:ext>
            </a:extLst>
          </p:cNvPr>
          <p:cNvSpPr txBox="1"/>
          <p:nvPr/>
        </p:nvSpPr>
        <p:spPr>
          <a:xfrm>
            <a:off x="4155565" y="5861946"/>
            <a:ext cx="8382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Дані узято з </a:t>
            </a:r>
            <a:r>
              <a:rPr lang="en-US" sz="1600" dirty="0"/>
              <a:t>Google Developer Console</a:t>
            </a:r>
            <a:r>
              <a:rPr lang="uk-UA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433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44810319-5B22-C030-E04D-42637A99B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E09243F9-D95D-1591-5726-95B9A527D9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408" y="196962"/>
            <a:ext cx="11360800" cy="7756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uk-UA" sz="4267" dirty="0"/>
              <a:t>Аналіз джерел та інструментів</a:t>
            </a:r>
            <a:endParaRPr sz="4267" dirty="0"/>
          </a:p>
        </p:txBody>
      </p:sp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88478BF5-3360-529D-1349-6CEC864AAFF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" y="5812667"/>
            <a:ext cx="1149667" cy="775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D35532-2AF1-B55B-329A-AE3111EC62AD}"/>
              </a:ext>
            </a:extLst>
          </p:cNvPr>
          <p:cNvSpPr txBox="1"/>
          <p:nvPr/>
        </p:nvSpPr>
        <p:spPr>
          <a:xfrm>
            <a:off x="11704320" y="614180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z="2400"/>
              <a:t>6</a:t>
            </a:fld>
            <a:endParaRPr lang="uk-UA" sz="2400" dirty="0"/>
          </a:p>
        </p:txBody>
      </p:sp>
      <p:sp>
        <p:nvSpPr>
          <p:cNvPr id="7" name="Google Shape;63;p13">
            <a:extLst>
              <a:ext uri="{FF2B5EF4-FFF2-40B4-BE49-F238E27FC236}">
                <a16:creationId xmlns:a16="http://schemas.microsoft.com/office/drawing/2014/main" id="{F07A6B50-79FD-AC72-248F-77A9E45F991B}"/>
              </a:ext>
            </a:extLst>
          </p:cNvPr>
          <p:cNvSpPr txBox="1">
            <a:spLocks/>
          </p:cNvSpPr>
          <p:nvPr/>
        </p:nvSpPr>
        <p:spPr>
          <a:xfrm>
            <a:off x="933400" y="1304925"/>
            <a:ext cx="8676792" cy="281373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AEFF5-34F6-1F3A-EB09-61EF48609B72}"/>
              </a:ext>
            </a:extLst>
          </p:cNvPr>
          <p:cNvSpPr txBox="1"/>
          <p:nvPr/>
        </p:nvSpPr>
        <p:spPr>
          <a:xfrm>
            <a:off x="215692" y="1323975"/>
            <a:ext cx="7661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Було проаналізовано: </a:t>
            </a:r>
            <a:br>
              <a:rPr lang="uk-UA" dirty="0"/>
            </a:br>
            <a:endParaRPr lang="uk-U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/>
              <a:t>Офіціальна документація бібліотеки </a:t>
            </a:r>
            <a:r>
              <a:rPr lang="en-US" dirty="0">
                <a:hlinkClick r:id="rId4"/>
              </a:rPr>
              <a:t>React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/>
              <a:t>Наукові статті: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5"/>
              </a:rPr>
              <a:t>Comparative Analysis of Angular, React and Vue in SPA development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6"/>
              </a:rPr>
              <a:t>Modern Web Frameworks: Comparison of Rendering Performance 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7"/>
              </a:rPr>
              <a:t>Server-Side Rendering vs Static Site Generation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0C58F-72E5-C4A3-0946-8450499F25EA}"/>
              </a:ext>
            </a:extLst>
          </p:cNvPr>
          <p:cNvSpPr txBox="1"/>
          <p:nvPr/>
        </p:nvSpPr>
        <p:spPr>
          <a:xfrm>
            <a:off x="7124700" y="3429000"/>
            <a:ext cx="4486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Основні допоміжні методи </a:t>
            </a:r>
            <a:r>
              <a:rPr lang="en-US" dirty="0"/>
              <a:t>(</a:t>
            </a:r>
            <a:r>
              <a:rPr lang="uk-UA" dirty="0"/>
              <a:t>хуки) для оптимізації коду написанного на </a:t>
            </a:r>
            <a:r>
              <a:rPr lang="en-US" dirty="0"/>
              <a:t>React: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UseEffect</a:t>
            </a:r>
            <a:endParaRPr lang="uk-U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UseState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UseCallback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UseMemo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UseContext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B2FEF-2831-3AE8-B026-EF91944B2071}"/>
              </a:ext>
            </a:extLst>
          </p:cNvPr>
          <p:cNvSpPr txBox="1"/>
          <p:nvPr/>
        </p:nvSpPr>
        <p:spPr>
          <a:xfrm>
            <a:off x="215692" y="3502701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/>
              <a:t>Статі на відомих форумах для розробників: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uk-UA" dirty="0"/>
              <a:t>Стаття на </a:t>
            </a:r>
            <a:r>
              <a:rPr lang="en-US" dirty="0">
                <a:hlinkClick r:id="rId8"/>
              </a:rPr>
              <a:t>“Medium</a:t>
            </a:r>
            <a:r>
              <a:rPr lang="en-US" dirty="0"/>
              <a:t>”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</a:t>
            </a:r>
            <a:r>
              <a:rPr lang="uk-UA" dirty="0"/>
              <a:t>таття на </a:t>
            </a:r>
            <a:r>
              <a:rPr lang="en-US" dirty="0"/>
              <a:t>“</a:t>
            </a:r>
            <a:r>
              <a:rPr lang="en-US" dirty="0" err="1">
                <a:hlinkClick r:id="rId9"/>
              </a:rPr>
              <a:t>GeeksForGeeks</a:t>
            </a:r>
            <a:r>
              <a:rPr lang="en-US" dirty="0"/>
              <a:t>”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</a:t>
            </a:r>
            <a:r>
              <a:rPr lang="uk-UA" dirty="0"/>
              <a:t>таття на</a:t>
            </a:r>
            <a:r>
              <a:rPr lang="en-US" dirty="0"/>
              <a:t> “</a:t>
            </a:r>
            <a:r>
              <a:rPr lang="en-US" dirty="0">
                <a:hlinkClick r:id="rId10"/>
              </a:rPr>
              <a:t>Dev.to</a:t>
            </a:r>
            <a:r>
              <a:rPr lang="en-US" dirty="0"/>
              <a:t>”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506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15600" y="-248368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uk" sz="4267" dirty="0"/>
              <a:t>Постановка задачі</a:t>
            </a:r>
            <a:endParaRPr sz="4267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" y="5812667"/>
            <a:ext cx="1149667" cy="775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11704320" y="614180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z="2400"/>
              <a:t>7</a:t>
            </a:fld>
            <a:endParaRPr lang="uk-UA" sz="24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6FEB121-5E3E-5940-93F5-6A9953A6770C}"/>
              </a:ext>
            </a:extLst>
          </p:cNvPr>
          <p:cNvSpPr/>
          <p:nvPr/>
        </p:nvSpPr>
        <p:spPr>
          <a:xfrm rot="2427607">
            <a:off x="4807419" y="1225294"/>
            <a:ext cx="152400" cy="657225"/>
          </a:xfrm>
          <a:prstGeom prst="downArrow">
            <a:avLst/>
          </a:prstGeom>
          <a:solidFill>
            <a:srgbClr val="FF5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B3730-C754-4D8D-4EC4-16065172D822}"/>
              </a:ext>
            </a:extLst>
          </p:cNvPr>
          <p:cNvSpPr txBox="1"/>
          <p:nvPr/>
        </p:nvSpPr>
        <p:spPr>
          <a:xfrm>
            <a:off x="7092966" y="2029971"/>
            <a:ext cx="3194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Велика кількість часу для рендерингу компонентів, виявлення ререндерингу при відстуності зміни стану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4EC58-FA95-07B0-C60E-9174D09B5B81}"/>
              </a:ext>
            </a:extLst>
          </p:cNvPr>
          <p:cNvSpPr txBox="1"/>
          <p:nvPr/>
        </p:nvSpPr>
        <p:spPr>
          <a:xfrm>
            <a:off x="5287975" y="860032"/>
            <a:ext cx="1895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FF0000"/>
                </a:solidFill>
              </a:rPr>
              <a:t>Проблеми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9192D1-DF79-3773-F216-E06DAE87252C}"/>
              </a:ext>
            </a:extLst>
          </p:cNvPr>
          <p:cNvSpPr txBox="1"/>
          <p:nvPr/>
        </p:nvSpPr>
        <p:spPr>
          <a:xfrm>
            <a:off x="2093600" y="1975608"/>
            <a:ext cx="3194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Наявність великої кількості методів для повної оптимальної роботи коду (так званий </a:t>
            </a:r>
            <a:r>
              <a:rPr lang="en-US" dirty="0"/>
              <a:t>boilerplate </a:t>
            </a:r>
            <a:r>
              <a:rPr lang="ru-RU" dirty="0"/>
              <a:t>код)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2CDA8DB-21E1-7CDA-46DD-9ACBD8B95731}"/>
              </a:ext>
            </a:extLst>
          </p:cNvPr>
          <p:cNvSpPr/>
          <p:nvPr/>
        </p:nvSpPr>
        <p:spPr>
          <a:xfrm rot="19319581">
            <a:off x="6961677" y="1231665"/>
            <a:ext cx="152400" cy="657225"/>
          </a:xfrm>
          <a:prstGeom prst="downArrow">
            <a:avLst/>
          </a:prstGeom>
          <a:solidFill>
            <a:srgbClr val="FF5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B4044-D70A-A3A8-D043-16EEBA4AFD6F}"/>
              </a:ext>
            </a:extLst>
          </p:cNvPr>
          <p:cNvSpPr txBox="1"/>
          <p:nvPr/>
        </p:nvSpPr>
        <p:spPr>
          <a:xfrm>
            <a:off x="4192506" y="4124903"/>
            <a:ext cx="38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Концепція </a:t>
            </a:r>
            <a:r>
              <a:rPr lang="en-US" u="sng" dirty="0"/>
              <a:t>Priority Queue Manager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7CB8F8F-0C91-6201-F1B6-FABB73CABAF6}"/>
              </a:ext>
            </a:extLst>
          </p:cNvPr>
          <p:cNvSpPr/>
          <p:nvPr/>
        </p:nvSpPr>
        <p:spPr>
          <a:xfrm rot="19191385">
            <a:off x="4806306" y="3389543"/>
            <a:ext cx="152400" cy="657225"/>
          </a:xfrm>
          <a:prstGeom prst="downArrow">
            <a:avLst/>
          </a:prstGeom>
          <a:solidFill>
            <a:srgbClr val="FF5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2BC5F52-594B-EB92-41CB-4810FBC570E5}"/>
              </a:ext>
            </a:extLst>
          </p:cNvPr>
          <p:cNvSpPr/>
          <p:nvPr/>
        </p:nvSpPr>
        <p:spPr>
          <a:xfrm rot="2551427">
            <a:off x="7016766" y="3396180"/>
            <a:ext cx="152400" cy="657225"/>
          </a:xfrm>
          <a:prstGeom prst="downArrow">
            <a:avLst/>
          </a:prstGeom>
          <a:solidFill>
            <a:srgbClr val="FF5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8D6FCAE-6793-0EBF-7EFC-2F97C3D5A907}"/>
              </a:ext>
            </a:extLst>
          </p:cNvPr>
          <p:cNvSpPr/>
          <p:nvPr/>
        </p:nvSpPr>
        <p:spPr>
          <a:xfrm>
            <a:off x="4313019" y="4600653"/>
            <a:ext cx="152400" cy="65722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C24C74E-20B7-19B8-1EBC-7FAAD4A501B5}"/>
              </a:ext>
            </a:extLst>
          </p:cNvPr>
          <p:cNvSpPr/>
          <p:nvPr/>
        </p:nvSpPr>
        <p:spPr>
          <a:xfrm>
            <a:off x="5854351" y="4605254"/>
            <a:ext cx="152400" cy="65722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70C5B6B-6AF6-8F2A-CF35-DBFF7833D62B}"/>
              </a:ext>
            </a:extLst>
          </p:cNvPr>
          <p:cNvSpPr/>
          <p:nvPr/>
        </p:nvSpPr>
        <p:spPr>
          <a:xfrm>
            <a:off x="7548083" y="4600654"/>
            <a:ext cx="152400" cy="65722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D6695D-B404-CCC9-F628-B1866F13CFDC}"/>
              </a:ext>
            </a:extLst>
          </p:cNvPr>
          <p:cNvSpPr txBox="1"/>
          <p:nvPr/>
        </p:nvSpPr>
        <p:spPr>
          <a:xfrm>
            <a:off x="3890586" y="5364296"/>
            <a:ext cx="114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Легший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A11C8B-95B5-5258-E200-2D37E6EFE839}"/>
              </a:ext>
            </a:extLst>
          </p:cNvPr>
          <p:cNvSpPr txBox="1"/>
          <p:nvPr/>
        </p:nvSpPr>
        <p:spPr>
          <a:xfrm>
            <a:off x="5081757" y="5364296"/>
            <a:ext cx="184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Зрозуміліший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9FAE0D-DE60-5FA4-B1B6-1C8C6644F334}"/>
              </a:ext>
            </a:extLst>
          </p:cNvPr>
          <p:cNvSpPr txBox="1"/>
          <p:nvPr/>
        </p:nvSpPr>
        <p:spPr>
          <a:xfrm>
            <a:off x="6775490" y="5368401"/>
            <a:ext cx="184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Оптимальніший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15600" y="-148712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uk" sz="4267" dirty="0"/>
              <a:t>Методологія </a:t>
            </a:r>
            <a:r>
              <a:rPr lang="uk-UA" sz="4267" dirty="0"/>
              <a:t>пріорітезації</a:t>
            </a:r>
            <a:endParaRPr sz="4267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" y="5812667"/>
            <a:ext cx="1149667" cy="775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11704320" y="614180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z="2400"/>
              <a:t>8</a:t>
            </a:fld>
            <a:endParaRPr lang="uk-UA" sz="2400" dirty="0"/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966DF64-BFAE-F94A-DFBA-408BC1DDDE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333" b="8334"/>
          <a:stretch/>
        </p:blipFill>
        <p:spPr bwMode="auto">
          <a:xfrm>
            <a:off x="6121746" y="1476232"/>
            <a:ext cx="5270327" cy="4657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7B2319-03E2-A6B8-E196-056EA002A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310" y="2759465"/>
            <a:ext cx="3209925" cy="1533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D8E580-A48B-D87A-4E1A-F2134F3D4D38}"/>
              </a:ext>
            </a:extLst>
          </p:cNvPr>
          <p:cNvSpPr txBox="1"/>
          <p:nvPr/>
        </p:nvSpPr>
        <p:spPr>
          <a:xfrm>
            <a:off x="2032001" y="1526102"/>
            <a:ext cx="533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Формула виглядає наступним чином: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687FCF-C14A-5085-2F4E-B62FFC5BF896}"/>
              </a:ext>
            </a:extLst>
          </p:cNvPr>
          <p:cNvSpPr txBox="1"/>
          <p:nvPr/>
        </p:nvSpPr>
        <p:spPr>
          <a:xfrm>
            <a:off x="1874983" y="4510690"/>
            <a:ext cx="9221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Формула дозволяє забезпечити оптимальну ефективність рендерингу в умовах обмежених ресурсів і мінімізувати затримки в оновленні інтерфейсу для користувач.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58567" y="466212"/>
            <a:ext cx="11360800" cy="11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uk" sz="4267" dirty="0"/>
              <a:t>Архітектура система для проведення експериментального дослідження</a:t>
            </a:r>
            <a:endParaRPr sz="4267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" y="5812667"/>
            <a:ext cx="1149667" cy="775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11704320" y="614180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z="2400"/>
              <a:t>9</a:t>
            </a:fld>
            <a:endParaRPr lang="uk-U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A5E79-133B-7ECF-4101-6513C1087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142" y="1845594"/>
            <a:ext cx="7249716" cy="4296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12553</TotalTime>
  <Words>539</Words>
  <Application>Microsoft Office PowerPoint</Application>
  <PresentationFormat>Widescreen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Times New Roman</vt:lpstr>
      <vt:lpstr>Wingdings</vt:lpstr>
      <vt:lpstr>Office Theme</vt:lpstr>
      <vt:lpstr>Оптимізація повторного рендерингу у вебзастосунках: аналіз проблеми та рішення на основі React </vt:lpstr>
      <vt:lpstr>Мета:</vt:lpstr>
      <vt:lpstr>Для досягнення поставленої мети було визначено наступні задачі:</vt:lpstr>
      <vt:lpstr>Огляд № 1 </vt:lpstr>
      <vt:lpstr>Огляд № 2</vt:lpstr>
      <vt:lpstr>Аналіз джерел та інструментів</vt:lpstr>
      <vt:lpstr>Постановка задачі</vt:lpstr>
      <vt:lpstr>Методологія пріорітезації</vt:lpstr>
      <vt:lpstr>Архітектура система для проведення експериментального дослідження</vt:lpstr>
      <vt:lpstr>Опис програмного забезпечення, що було використано у дослідженні</vt:lpstr>
      <vt:lpstr>Результати експерименту </vt:lpstr>
      <vt:lpstr>Результати експерименту </vt:lpstr>
      <vt:lpstr>Публікація результатів </vt:lpstr>
      <vt:lpstr>Підсумки </vt:lpstr>
      <vt:lpstr>Шановні слухачі і комісія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Dmytro Kameniev</dc:creator>
  <cp:lastModifiedBy>Dmytro Kameniev</cp:lastModifiedBy>
  <cp:revision>11</cp:revision>
  <dcterms:created xsi:type="dcterms:W3CDTF">2025-06-01T12:44:29Z</dcterms:created>
  <dcterms:modified xsi:type="dcterms:W3CDTF">2025-06-15T14:40:07Z</dcterms:modified>
</cp:coreProperties>
</file>