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9" r:id="rId8"/>
    <p:sldId id="270" r:id="rId9"/>
    <p:sldId id="271" r:id="rId10"/>
    <p:sldId id="262" r:id="rId11"/>
    <p:sldId id="265" r:id="rId12"/>
    <p:sldId id="272" r:id="rId13"/>
    <p:sldId id="267" r:id="rId14"/>
    <p:sldId id="263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D866D-17FA-4555-B6A7-103C9D01F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Математичне та програмне забезпечення автоматизованої системи для визначення пневмонії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96F5D0-964C-4EAA-9DCC-B22DC5F92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Борознюк Д.О., КМ-72, Математичне моделювання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93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DE62E-397B-495F-A561-E2B1DD36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Інформація про </a:t>
            </a:r>
            <a:r>
              <a:rPr lang="en-US" dirty="0"/>
              <a:t>dataset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FDB0E2-F2E6-451E-83BB-E32FABEF54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30" y="2103120"/>
            <a:ext cx="5612235" cy="3093253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C714AB54-D3A6-4865-8F9A-A7F2EE188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uk-UA" dirty="0"/>
              <a:t>був взятий з сайту </a:t>
            </a:r>
            <a:r>
              <a:rPr lang="en-US" dirty="0"/>
              <a:t>Kaggle</a:t>
            </a:r>
            <a:r>
              <a:rPr lang="uk-UA" dirty="0"/>
              <a:t>, причому він містить 5856 рентгенів.</a:t>
            </a:r>
          </a:p>
          <a:p>
            <a:r>
              <a:rPr lang="de-DE" dirty="0"/>
              <a:t>https://www.kaggle.com/paultimothymooney/chest-xray-pneumonia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219F48-1DB7-4B94-BFA8-DC296210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3429000"/>
            <a:ext cx="4191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0E053-471E-4EBB-B872-93B6D409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Загрузка даних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3F511-7C24-48DB-89DF-2F2A1961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Спочатку було вирішено загрузити рентгени за допомогою методу </a:t>
            </a:r>
            <a:r>
              <a:rPr lang="en-US" dirty="0" err="1"/>
              <a:t>ImageDataGenerator</a:t>
            </a:r>
            <a:r>
              <a:rPr lang="uk-UA" dirty="0"/>
              <a:t> - </a:t>
            </a:r>
            <a:r>
              <a:rPr lang="de-DE" b="0" dirty="0" err="1">
                <a:solidFill>
                  <a:srgbClr val="000000"/>
                </a:solidFill>
                <a:effectLst/>
              </a:rPr>
              <a:t>flow_from_directory</a:t>
            </a:r>
            <a:r>
              <a:rPr lang="uk-UA" b="0" dirty="0">
                <a:solidFill>
                  <a:srgbClr val="000000"/>
                </a:solidFill>
                <a:effectLst/>
              </a:rPr>
              <a:t> з </a:t>
            </a:r>
            <a:r>
              <a:rPr lang="en-US" b="0" dirty="0">
                <a:solidFill>
                  <a:srgbClr val="000000"/>
                </a:solidFill>
                <a:effectLst/>
              </a:rPr>
              <a:t>Google Drive.</a:t>
            </a:r>
            <a:r>
              <a:rPr lang="uk-UA" b="0" dirty="0">
                <a:solidFill>
                  <a:srgbClr val="000000"/>
                </a:solidFill>
                <a:effectLst/>
              </a:rPr>
              <a:t> В цьому випадку генератор сам </a:t>
            </a:r>
            <a:r>
              <a:rPr lang="uk-UA" dirty="0" err="1">
                <a:solidFill>
                  <a:srgbClr val="000000"/>
                </a:solidFill>
              </a:rPr>
              <a:t>співставляє</a:t>
            </a:r>
            <a:r>
              <a:rPr lang="uk-UA" dirty="0">
                <a:solidFill>
                  <a:srgbClr val="000000"/>
                </a:solidFill>
              </a:rPr>
              <a:t> </a:t>
            </a:r>
            <a:r>
              <a:rPr lang="uk-UA" b="0" dirty="0">
                <a:solidFill>
                  <a:srgbClr val="000000"/>
                </a:solidFill>
                <a:effectLst/>
              </a:rPr>
              <a:t>знімки та класи, до яких вони відносяться. Але, в ході тренування моделі, було виявлено, що в такому випадку швидкість навчання повільна та точність не та, яка б могла влаштувати. Тому знайшовся інший варіант, а саме: з </a:t>
            </a:r>
            <a:r>
              <a:rPr lang="en-US" b="0" dirty="0">
                <a:solidFill>
                  <a:srgbClr val="000000"/>
                </a:solidFill>
                <a:effectLst/>
              </a:rPr>
              <a:t>Google drive</a:t>
            </a:r>
            <a:r>
              <a:rPr lang="uk-UA" b="0" dirty="0">
                <a:solidFill>
                  <a:srgbClr val="000000"/>
                </a:solidFill>
                <a:effectLst/>
              </a:rPr>
              <a:t> було перекинуто </a:t>
            </a:r>
            <a:r>
              <a:rPr lang="en-US" b="0" dirty="0">
                <a:solidFill>
                  <a:srgbClr val="000000"/>
                </a:solidFill>
                <a:effectLst/>
              </a:rPr>
              <a:t>.zip </a:t>
            </a:r>
            <a:r>
              <a:rPr lang="uk-UA" b="0" dirty="0">
                <a:solidFill>
                  <a:srgbClr val="000000"/>
                </a:solidFill>
                <a:effectLst/>
              </a:rPr>
              <a:t>файл до </a:t>
            </a:r>
            <a:r>
              <a:rPr lang="en-US" b="0" dirty="0">
                <a:solidFill>
                  <a:srgbClr val="000000"/>
                </a:solidFill>
                <a:effectLst/>
              </a:rPr>
              <a:t>Google 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Colab</a:t>
            </a:r>
            <a:r>
              <a:rPr lang="uk-UA" dirty="0">
                <a:solidFill>
                  <a:srgbClr val="000000"/>
                </a:solidFill>
              </a:rPr>
              <a:t>(</a:t>
            </a:r>
            <a:r>
              <a:rPr lang="uk-UA" b="0" dirty="0">
                <a:solidFill>
                  <a:srgbClr val="000000"/>
                </a:solidFill>
                <a:effectLst/>
              </a:rPr>
              <a:t>де і було реалізовано навчання моделі). В цьому випадку навчання проводилося в рази швидше, а також тепер Х та у були визначені, що дозволило в подальшому побудувати </a:t>
            </a:r>
            <a:r>
              <a:rPr lang="en-US" b="0" dirty="0">
                <a:solidFill>
                  <a:srgbClr val="000000"/>
                </a:solidFill>
                <a:effectLst/>
              </a:rPr>
              <a:t>confusion matrix. </a:t>
            </a:r>
            <a:endParaRPr lang="de-DE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22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41CF3-7A53-4CB8-A600-86DB435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Модель</a:t>
            </a:r>
            <a:endParaRPr lang="ru-RU" sz="3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673D9-CCCC-407F-8927-CCC2F95A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7607A9-B3A3-436B-B626-8B1A4BB4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</a:t>
            </a:r>
            <a:r>
              <a:rPr lang="ru-RU" dirty="0" err="1"/>
              <a:t>частина</a:t>
            </a:r>
            <a:r>
              <a:rPr lang="ru-RU" dirty="0"/>
              <a:t>                                                      2 </a:t>
            </a:r>
            <a:r>
              <a:rPr lang="ru-RU" dirty="0" err="1"/>
              <a:t>частина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DF58A2-A554-4251-BBF4-BCBC7466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7" y="926984"/>
            <a:ext cx="3436358" cy="57003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AAB0C6-A08E-4486-BC0E-5E87F505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54" y="1006678"/>
            <a:ext cx="3436358" cy="56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CD5C8F20-2207-426C-9881-765E9BA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Складові моделі </a:t>
            </a:r>
            <a:endParaRPr lang="ru-RU" dirty="0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5060E60E-0B9C-4F7A-AA5B-5DCB220C6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53186"/>
              </p:ext>
            </p:extLst>
          </p:nvPr>
        </p:nvGraphicFramePr>
        <p:xfrm>
          <a:off x="1066800" y="2103438"/>
          <a:ext cx="10058400" cy="3415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9874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580230321"/>
                    </a:ext>
                  </a:extLst>
                </a:gridCol>
              </a:tblGrid>
              <a:tr h="6830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0.001)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69670"/>
                  </a:ext>
                </a:extLst>
              </a:tr>
              <a:tr h="68303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r>
                        <a:rPr lang="de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77585"/>
                  </a:ext>
                </a:extLst>
              </a:tr>
              <a:tr h="68303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metrics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[accuracy]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84907"/>
                  </a:ext>
                </a:extLst>
              </a:tr>
              <a:tr h="683037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02818"/>
                  </a:ext>
                </a:extLst>
              </a:tr>
              <a:tr h="683037">
                <a:tc>
                  <a:txBody>
                    <a:bodyPr/>
                    <a:lstStyle/>
                    <a:p>
                      <a:r>
                        <a:rPr lang="en-US" dirty="0"/>
                        <a:t>callbacks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ModelCheckpoint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8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245CC-2105-489F-B70F-89064AC3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Confusion Matrix &amp; Classification Report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0936C7-1EB0-45CC-9306-2E5079567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03" y="2014194"/>
            <a:ext cx="5821419" cy="39322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B16BDC-C756-4D5F-9D57-7FDDC232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54" y="2853887"/>
            <a:ext cx="4839743" cy="22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2D73A-5932-4744-8BD4-9E85D13C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accuracy &amp; loss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39E02B-D376-4DAF-8F97-8F0A4281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64" y="2396556"/>
            <a:ext cx="5111601" cy="3346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63A3F2-7D19-439A-98A3-8D3374E4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73" y="2396557"/>
            <a:ext cx="5379663" cy="33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B261A-D8BD-4F7E-ACDB-521D879A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Дякую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72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24182C-9A32-40B6-BBE9-74AB6CB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Актуальність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063151F-3958-47A5-A2BD-4B4A68BE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Пневмонія – найсерйозніша хвороба серед дітей віком до 5 років, смертність від якої досягає однієї п'ятої від всіх випадків смертності дітей у світі.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D7D294-BFCD-4959-9D2D-AEAB2E04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42" y="2828706"/>
            <a:ext cx="3038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19B5D-34D5-4253-9F1F-C4F550ED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Існуючі рішення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C3132-7197-44C1-8803-E61C6B82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Діагностика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проводиться по </a:t>
            </a:r>
            <a:r>
              <a:rPr lang="ru-RU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аналізах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мокроти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lang="ru-RU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крові</a:t>
            </a: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ru-RU" dirty="0"/>
          </a:p>
        </p:txBody>
      </p:sp>
      <p:pic>
        <p:nvPicPr>
          <p:cNvPr id="2050" name="Picture 2" descr="Other blood tests | aidsmap">
            <a:extLst>
              <a:ext uri="{FF2B5EF4-FFF2-40B4-BE49-F238E27FC236}">
                <a16:creationId xmlns:a16="http://schemas.microsoft.com/office/drawing/2014/main" id="{C9D0568F-0EC4-432C-BB02-3C908A9B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35" y="2592704"/>
            <a:ext cx="5573436" cy="362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6E96D-ECC5-445F-A3D0-89FC27AA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Існуючі рішення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81495-2A08-4E15-B18C-0D057981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 err="1"/>
              <a:t>Пульсоксиметрія</a:t>
            </a:r>
            <a:r>
              <a:rPr lang="uk-UA" dirty="0"/>
              <a:t> – метод визначення ступеня насичення крові киснем.</a:t>
            </a:r>
            <a:endParaRPr lang="ru-RU" dirty="0"/>
          </a:p>
        </p:txBody>
      </p:sp>
      <p:pic>
        <p:nvPicPr>
          <p:cNvPr id="4098" name="Picture 2" descr="Пульсоксиметрия - сделать в Москве, цены на компьютерную пульсоксиметрию в  центре «СМ-Клиника»">
            <a:extLst>
              <a:ext uri="{FF2B5EF4-FFF2-40B4-BE49-F238E27FC236}">
                <a16:creationId xmlns:a16="http://schemas.microsoft.com/office/drawing/2014/main" id="{FCC8E0C2-25B1-49AA-90D1-296DC389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3" y="3003259"/>
            <a:ext cx="3398551" cy="22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0E625-BF13-4B2E-B37D-7C420F5C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Існуючі рішення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DA668-BD52-4E85-9191-DF2A2178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найкращого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причини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болісних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симптомів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стає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рентген.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Візуальна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картинка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залишає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ніяких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сумнівів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характері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недуги.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Саме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тому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було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вирішено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розробити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програмне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забезпечення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виявлення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пневмонії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1026" name="Picture 2" descr="В Украине фиксируют более 4000 пневмоний каждую неделю — Минздрав">
            <a:extLst>
              <a:ext uri="{FF2B5EF4-FFF2-40B4-BE49-F238E27FC236}">
                <a16:creationId xmlns:a16="http://schemas.microsoft.com/office/drawing/2014/main" id="{06EE9B6E-3B1E-43C5-B4C0-050BD051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36" y="2950775"/>
            <a:ext cx="57340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C116-66BA-4D8A-9F9B-3C343864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Математичне забезпечення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D4DAE-516A-4F9C-B1A1-7F9B308D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uk-UA" dirty="0"/>
              <a:t>За основу вирішення завдання було обрано </a:t>
            </a:r>
            <a:r>
              <a:rPr lang="uk-UA" dirty="0" err="1"/>
              <a:t>згорткову</a:t>
            </a:r>
            <a:r>
              <a:rPr lang="uk-UA" dirty="0"/>
              <a:t> нейронну мережу (</a:t>
            </a:r>
            <a:r>
              <a:rPr lang="en-US" dirty="0"/>
              <a:t>CNN</a:t>
            </a:r>
            <a:r>
              <a:rPr lang="uk-UA" dirty="0"/>
              <a:t>)</a:t>
            </a:r>
            <a:endParaRPr lang="ru-RU" dirty="0"/>
          </a:p>
        </p:txBody>
      </p:sp>
      <p:pic>
        <p:nvPicPr>
          <p:cNvPr id="7170" name="Picture 2" descr="Deep convolutional neural networks for brain image analysis on magnetic  resonance imaging: a review - ScienceDirect">
            <a:extLst>
              <a:ext uri="{FF2B5EF4-FFF2-40B4-BE49-F238E27FC236}">
                <a16:creationId xmlns:a16="http://schemas.microsoft.com/office/drawing/2014/main" id="{36DD80FB-6A64-4A33-A391-D64FCF66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30" y="2778547"/>
            <a:ext cx="6934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4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C116-66BA-4D8A-9F9B-3C343864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Математичне забезпечення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D4DAE-516A-4F9C-B1A1-7F9B308D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dirty="0"/>
              <a:t>Convolution layer 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24A102-7CBF-489B-BBF3-F5CF47DB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77" y="2743200"/>
            <a:ext cx="4068660" cy="25784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D97CC0-6204-4B45-A72D-93C875E9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76" y="2816542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C116-66BA-4D8A-9F9B-3C343864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Математичне забезпечення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D4DAE-516A-4F9C-B1A1-7F9B308D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r>
              <a:rPr lang="en-US" sz="2800" dirty="0"/>
              <a:t>                                                                        Max-pooling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7DE9EA-2901-4511-9856-E6EF57D8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3" y="2559062"/>
            <a:ext cx="5753325" cy="30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C116-66BA-4D8A-9F9B-3C343864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Математичне забезпечення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D4DAE-516A-4F9C-B1A1-7F9B308D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dirty="0"/>
              <a:t>Dropout + Fully connected layers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325B1F-7653-4F8B-8006-87994823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751589"/>
            <a:ext cx="4670745" cy="31207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56EECB-BAC1-492E-AF8F-F39B7615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35" y="2751589"/>
            <a:ext cx="4949505" cy="31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288</TotalTime>
  <Words>310</Words>
  <Application>Microsoft Office PowerPoint</Application>
  <PresentationFormat>Широкоэкранный</PresentationFormat>
  <Paragraphs>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Савон</vt:lpstr>
      <vt:lpstr>Математичне та програмне забезпечення автоматизованої системи для визначення пневмонії</vt:lpstr>
      <vt:lpstr>Актуальність</vt:lpstr>
      <vt:lpstr>Існуючі рішення </vt:lpstr>
      <vt:lpstr>Існуючі рішення </vt:lpstr>
      <vt:lpstr>Існуючі рішення </vt:lpstr>
      <vt:lpstr>Математичне забезпечення </vt:lpstr>
      <vt:lpstr>Математичне забезпечення </vt:lpstr>
      <vt:lpstr>Математичне забезпечення </vt:lpstr>
      <vt:lpstr>Математичне забезпечення </vt:lpstr>
      <vt:lpstr>Інформація про dataset</vt:lpstr>
      <vt:lpstr>Загрузка даних </vt:lpstr>
      <vt:lpstr>Модель</vt:lpstr>
      <vt:lpstr>Складові моделі </vt:lpstr>
      <vt:lpstr>Confusion Matrix &amp; Classification Report</vt:lpstr>
      <vt:lpstr>Model accuracy &amp; loss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Математичне та програмне забезпечення автоматизованої системи для визначення пневмонії</dc:title>
  <dc:creator>Dmytro Boroznuk</dc:creator>
  <cp:lastModifiedBy>Dmytro Boroznuk</cp:lastModifiedBy>
  <cp:revision>7</cp:revision>
  <dcterms:created xsi:type="dcterms:W3CDTF">2020-12-10T08:39:06Z</dcterms:created>
  <dcterms:modified xsi:type="dcterms:W3CDTF">2020-12-10T21:50:29Z</dcterms:modified>
</cp:coreProperties>
</file>