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F8B53B-0A27-4666-AC84-EDC87DF95317}">
  <a:tblStyle styleId="{B5F8B53B-0A27-4666-AC84-EDC87DF953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4ea811e9d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g184ea811e9d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bc3b1aba1e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bc3b1aba1e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bc3b1aba1e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bc3b1aba1e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bc3b1aba1e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bc3b1aba1e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bc3b1aba1e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bc3b1aba1e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bc3b1aba1e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bc3b1aba1e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bc3b1aba1e_0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Pre extrahovanie dát sme použili techniku webscrapingu. Webscraper sme naprogramovali v jazyku Python. Použili sme v ňom knižnice Beuatiful soup, pre extrahovanie dát z HTML súbora, knižnicu requests pomocou ktorej sme volali HTTP requesty z programu a program wget pre sťahovanie ZIP súborov z webu.</a:t>
            </a:r>
            <a:endParaRPr dirty="0"/>
          </a:p>
        </p:txBody>
      </p:sp>
      <p:sp>
        <p:nvSpPr>
          <p:cNvPr id="245" name="Google Shape;245;g1bc3b1aba1e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bc3b1aba1e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Pre extrahovanie dát sme použili techniku webscrapingu. Webscraper sme naprogramovali v jazyku Python. Použili sme v ňom knižnice Beuatiful soup, pre extrahovanie dát z HTML súbora, knižnicu requests pomocou ktorej sme volali HTTP requesty z programu a program wget pre sťahovanie ZIP súborov z webu.</a:t>
            </a:r>
            <a:endParaRPr dirty="0"/>
          </a:p>
        </p:txBody>
      </p:sp>
      <p:sp>
        <p:nvSpPr>
          <p:cNvPr id="134" name="Google Shape;134;g1bc3b1aba1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c3b1aba1e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Pre extrahovanie dát sme použili techniku webscrapingu. Webscraper sme naprogramovali v jazyku Python. Použili sme v ňom knižnice Beuatiful soup, pre extrahovanie dát z HTML súbora, knižnicu requests pomocou ktorej sme volali HTTP requesty z programu a program wget pre sťahovanie ZIP súborov z webu.</a:t>
            </a:r>
            <a:endParaRPr dirty="0"/>
          </a:p>
        </p:txBody>
      </p:sp>
      <p:sp>
        <p:nvSpPr>
          <p:cNvPr id="149" name="Google Shape;149;g1bc3b1aba1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bc3b1aba1e_0_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Pre extrahovanie dát sme použili techniku webscrapingu. Webscraper sme naprogramovali v jazyku Python. Použili sme v ňom knižnice Beuatiful soup, pre extrahovanie dát z HTML súbora, knižnicu requests pomocou ktorej sme volali HTTP requesty z programu a program wget pre sťahovanie ZIP súborov z webu.</a:t>
            </a:r>
            <a:endParaRPr dirty="0"/>
          </a:p>
        </p:txBody>
      </p:sp>
      <p:sp>
        <p:nvSpPr>
          <p:cNvPr id="162" name="Google Shape;162;g1bc3b1aba1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4ea811e9d_2_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Pre extrahovanie dát sme použili techniku webscrapingu. Webscraper sme naprogramovali v jazyku Python. Použili sme v ňom knižnice Beuatiful soup, pre extrahovanie dát z HTML súbora, knižnicu requests pomocou ktorej sme volali HTTP requesty z programu a program wget pre sťahovanie ZIP súborov z webu.</a:t>
            </a:r>
            <a:endParaRPr dirty="0"/>
          </a:p>
        </p:txBody>
      </p:sp>
      <p:sp>
        <p:nvSpPr>
          <p:cNvPr id="177" name="Google Shape;177;g184ea811e9d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bc3b1aba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bc3b1aba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c3b1aba1e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bc3b1aba1e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c3b1aba1e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bc3b1aba1e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bc3b1aba1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bc3b1aba1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 dirty="0"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 dirty="0"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 dirty="0"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 dirty="0"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 dirty="0"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54510" y="-125809"/>
            <a:ext cx="2262981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 dirty="0"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 dirty="0"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2366169" y="1085851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 dirty="0"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 dirty="0"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0" y="-3699"/>
            <a:ext cx="9144000" cy="3741612"/>
          </a:xfrm>
          <a:custGeom>
            <a:avLst/>
            <a:gdLst/>
            <a:ahLst/>
            <a:cxnLst/>
            <a:rect l="l" t="t" r="r" b="b"/>
            <a:pathLst>
              <a:path w="6186311" h="2531362" extrusionOk="0">
                <a:moveTo>
                  <a:pt x="6061851" y="2531362"/>
                </a:moveTo>
                <a:lnTo>
                  <a:pt x="124460" y="2531362"/>
                </a:lnTo>
                <a:cubicBezTo>
                  <a:pt x="55880" y="2531362"/>
                  <a:pt x="0" y="2475482"/>
                  <a:pt x="0" y="2406902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6061851" y="0"/>
                </a:lnTo>
                <a:cubicBezTo>
                  <a:pt x="6130431" y="0"/>
                  <a:pt x="6186311" y="55880"/>
                  <a:pt x="6186311" y="124460"/>
                </a:cubicBezTo>
                <a:lnTo>
                  <a:pt x="6186311" y="2406902"/>
                </a:lnTo>
                <a:cubicBezTo>
                  <a:pt x="6186311" y="2475482"/>
                  <a:pt x="6130431" y="2531362"/>
                  <a:pt x="6061851" y="2531362"/>
                </a:cubicBezTo>
                <a:close/>
              </a:path>
            </a:pathLst>
          </a:custGeom>
          <a:solidFill>
            <a:srgbClr val="DCF6D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381000" y="1695450"/>
            <a:ext cx="5428800" cy="603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09236"/>
              </a:lnSpc>
              <a:buSzPts val="3600"/>
            </a:pPr>
            <a:r>
              <a:rPr lang="sk-SK" sz="3600" b="1" noProof="1" smtClean="0">
                <a:solidFill>
                  <a:srgbClr val="17365D"/>
                </a:solidFill>
                <a:latin typeface="Roboto"/>
                <a:ea typeface="Roboto"/>
                <a:cs typeface="Roboto"/>
                <a:sym typeface="Roboto"/>
              </a:rPr>
              <a:t>Dátový</a:t>
            </a:r>
            <a:r>
              <a:rPr lang="en-US" sz="3600" b="1" dirty="0" smtClean="0">
                <a:solidFill>
                  <a:srgbClr val="17365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b="1" dirty="0">
                <a:solidFill>
                  <a:srgbClr val="17365D"/>
                </a:solidFill>
                <a:latin typeface="Roboto"/>
                <a:ea typeface="Roboto"/>
                <a:cs typeface="Roboto"/>
                <a:sym typeface="Roboto"/>
              </a:rPr>
              <a:t>sklad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409700" y="3981450"/>
            <a:ext cx="3693274" cy="830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17365D"/>
                </a:solidFill>
                <a:latin typeface="Roboto"/>
                <a:ea typeface="Roboto"/>
                <a:cs typeface="Roboto"/>
                <a:sym typeface="Roboto"/>
              </a:rPr>
              <a:t>Oleksandr Kashytskyi, Bc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17365D"/>
                </a:solidFill>
                <a:latin typeface="Roboto"/>
                <a:ea typeface="Roboto"/>
                <a:cs typeface="Roboto"/>
                <a:sym typeface="Roboto"/>
              </a:rPr>
              <a:t>Dmytro Kagirov, Bc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17365D"/>
                </a:solidFill>
                <a:latin typeface="Roboto"/>
                <a:ea typeface="Roboto"/>
                <a:cs typeface="Roboto"/>
                <a:sym typeface="Roboto"/>
              </a:rPr>
              <a:t>Jakub Magáč, Bc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/>
        </p:nvSpPr>
        <p:spPr>
          <a:xfrm>
            <a:off x="86925" y="92025"/>
            <a:ext cx="6876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rPr>
              <a:t>Graf počtu filmov podľa rokov</a:t>
            </a:r>
            <a:endParaRPr sz="2000" dirty="0">
              <a:solidFill>
                <a:srgbClr val="0F325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531075"/>
            <a:ext cx="5581650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/>
        </p:nvSpPr>
        <p:spPr>
          <a:xfrm>
            <a:off x="86925" y="92025"/>
            <a:ext cx="6876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rPr>
              <a:t>Počet filmov podľa pohlavia režiséra</a:t>
            </a:r>
            <a:endParaRPr sz="2000" dirty="0">
              <a:solidFill>
                <a:srgbClr val="0F325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013" y="1059700"/>
            <a:ext cx="437197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/>
        </p:nvSpPr>
        <p:spPr>
          <a:xfrm>
            <a:off x="86925" y="92025"/>
            <a:ext cx="6876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rPr>
              <a:t>Priemerný počet slov v titulkoch podľa jazyka</a:t>
            </a:r>
            <a:endParaRPr sz="2000" dirty="0">
              <a:solidFill>
                <a:srgbClr val="0F325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300" y="710800"/>
            <a:ext cx="510540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/>
        </p:nvSpPr>
        <p:spPr>
          <a:xfrm>
            <a:off x="86925" y="92025"/>
            <a:ext cx="6876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rPr>
              <a:t>Priemerný počet slov v titulkoch podľa scenáristu</a:t>
            </a:r>
            <a:endParaRPr sz="2000" dirty="0">
              <a:solidFill>
                <a:srgbClr val="0F325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533400"/>
            <a:ext cx="544830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/>
        </p:nvSpPr>
        <p:spPr>
          <a:xfrm>
            <a:off x="86925" y="92025"/>
            <a:ext cx="6876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rPr>
              <a:t>Priemerný rozpočet filmu podľa krajiny</a:t>
            </a:r>
            <a:endParaRPr sz="2000" dirty="0">
              <a:solidFill>
                <a:srgbClr val="0F325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753100"/>
            <a:ext cx="558165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/>
          <p:nvPr/>
        </p:nvSpPr>
        <p:spPr>
          <a:xfrm>
            <a:off x="4775" y="-161775"/>
            <a:ext cx="9140275" cy="1189145"/>
          </a:xfrm>
          <a:custGeom>
            <a:avLst/>
            <a:gdLst/>
            <a:ahLst/>
            <a:cxnLst/>
            <a:rect l="l" t="t" r="r" b="b"/>
            <a:pathLst>
              <a:path w="6186311" h="1441388" extrusionOk="0">
                <a:moveTo>
                  <a:pt x="6061851" y="1441388"/>
                </a:moveTo>
                <a:lnTo>
                  <a:pt x="124460" y="1441388"/>
                </a:lnTo>
                <a:cubicBezTo>
                  <a:pt x="55880" y="1441388"/>
                  <a:pt x="0" y="1385508"/>
                  <a:pt x="0" y="131692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6061851" y="0"/>
                </a:lnTo>
                <a:cubicBezTo>
                  <a:pt x="6130431" y="0"/>
                  <a:pt x="6186311" y="55880"/>
                  <a:pt x="6186311" y="124460"/>
                </a:cubicBezTo>
                <a:lnTo>
                  <a:pt x="6186311" y="1316928"/>
                </a:lnTo>
                <a:cubicBezTo>
                  <a:pt x="6186311" y="1385508"/>
                  <a:pt x="6130431" y="1441388"/>
                  <a:pt x="6061851" y="1441388"/>
                </a:cubicBezTo>
                <a:close/>
              </a:path>
            </a:pathLst>
          </a:custGeom>
          <a:solidFill>
            <a:srgbClr val="DCF6D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p39"/>
          <p:cNvGrpSpPr/>
          <p:nvPr/>
        </p:nvGrpSpPr>
        <p:grpSpPr>
          <a:xfrm>
            <a:off x="460628" y="397720"/>
            <a:ext cx="7345575" cy="544919"/>
            <a:chOff x="-131192" y="120147"/>
            <a:chExt cx="19588199" cy="3794703"/>
          </a:xfrm>
        </p:grpSpPr>
        <p:sp>
          <p:nvSpPr>
            <p:cNvPr id="249" name="Google Shape;249;p39"/>
            <p:cNvSpPr txBox="1"/>
            <p:nvPr/>
          </p:nvSpPr>
          <p:spPr>
            <a:xfrm>
              <a:off x="-131192" y="120147"/>
              <a:ext cx="19588199" cy="2508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58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" sz="4000" b="1" dirty="0">
                  <a:solidFill>
                    <a:srgbClr val="0F3256"/>
                  </a:solidFill>
                  <a:latin typeface="Roboto"/>
                  <a:ea typeface="Roboto"/>
                  <a:cs typeface="Roboto"/>
                  <a:sym typeface="Roboto"/>
                </a:rPr>
                <a:t>Hodnotenie ostatných skupín</a:t>
              </a: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9"/>
            <p:cNvSpPr txBox="1"/>
            <p:nvPr/>
          </p:nvSpPr>
          <p:spPr>
            <a:xfrm>
              <a:off x="0" y="2628450"/>
              <a:ext cx="12611700" cy="128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1" name="Google Shape;251;p39"/>
          <p:cNvGrpSpPr/>
          <p:nvPr/>
        </p:nvGrpSpPr>
        <p:grpSpPr>
          <a:xfrm>
            <a:off x="8425310" y="369189"/>
            <a:ext cx="408680" cy="408170"/>
            <a:chOff x="0" y="0"/>
            <a:chExt cx="1089814" cy="1088454"/>
          </a:xfrm>
        </p:grpSpPr>
        <p:pic>
          <p:nvPicPr>
            <p:cNvPr id="252" name="Google Shape;252;p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089814" cy="10884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39"/>
            <p:cNvSpPr txBox="1"/>
            <p:nvPr/>
          </p:nvSpPr>
          <p:spPr>
            <a:xfrm>
              <a:off x="179935" y="307654"/>
              <a:ext cx="7299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0F3256"/>
                  </a:solidFill>
                  <a:latin typeface="Roboto"/>
                  <a:ea typeface="Roboto"/>
                  <a:cs typeface="Roboto"/>
                  <a:sym typeface="Roboto"/>
                </a:rPr>
                <a:t>14</a:t>
              </a:r>
              <a:endParaRPr sz="1100" b="0" i="0" u="none" strike="noStrike" cap="none" dirty="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4" name="Google Shape;254;p39"/>
          <p:cNvSpPr txBox="1"/>
          <p:nvPr/>
        </p:nvSpPr>
        <p:spPr>
          <a:xfrm>
            <a:off x="1136613" y="1926325"/>
            <a:ext cx="6876600" cy="19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55600" algn="l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F3256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rPr>
              <a:t>DB slovenskych tituliek - hodnotenie 7/10</a:t>
            </a:r>
            <a:endParaRPr sz="2000" dirty="0">
              <a:solidFill>
                <a:srgbClr val="0F325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F3256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rPr>
              <a:t>DB nemeckych tituliek - hodnotenie 6/10</a:t>
            </a:r>
            <a:endParaRPr sz="2000" dirty="0">
              <a:solidFill>
                <a:srgbClr val="0F325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F3256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rPr>
              <a:t>DB anglických tituliek - hodnotenie 9/10</a:t>
            </a:r>
            <a:endParaRPr sz="2000" dirty="0">
              <a:solidFill>
                <a:srgbClr val="0F325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F3256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rPr>
              <a:t>DB francúzskych tituliek - hodnotenie 2/10</a:t>
            </a:r>
            <a:endParaRPr sz="2000" dirty="0">
              <a:solidFill>
                <a:srgbClr val="0F325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F3256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rPr>
              <a:t>DB českých tituliek - hodnotenie 9/10</a:t>
            </a:r>
            <a:endParaRPr sz="2000" dirty="0">
              <a:solidFill>
                <a:srgbClr val="0F325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/>
          <p:nvPr/>
        </p:nvSpPr>
        <p:spPr>
          <a:xfrm>
            <a:off x="4775" y="-161775"/>
            <a:ext cx="9140275" cy="828798"/>
          </a:xfrm>
          <a:custGeom>
            <a:avLst/>
            <a:gdLst/>
            <a:ahLst/>
            <a:cxnLst/>
            <a:rect l="l" t="t" r="r" b="b"/>
            <a:pathLst>
              <a:path w="6186311" h="1441388" extrusionOk="0">
                <a:moveTo>
                  <a:pt x="6061851" y="1441388"/>
                </a:moveTo>
                <a:lnTo>
                  <a:pt x="124460" y="1441388"/>
                </a:lnTo>
                <a:cubicBezTo>
                  <a:pt x="55880" y="1441388"/>
                  <a:pt x="0" y="1385508"/>
                  <a:pt x="0" y="131692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6061851" y="0"/>
                </a:lnTo>
                <a:cubicBezTo>
                  <a:pt x="6130431" y="0"/>
                  <a:pt x="6186311" y="55880"/>
                  <a:pt x="6186311" y="124460"/>
                </a:cubicBezTo>
                <a:lnTo>
                  <a:pt x="6186311" y="1316928"/>
                </a:lnTo>
                <a:cubicBezTo>
                  <a:pt x="6186311" y="1385508"/>
                  <a:pt x="6130431" y="1441388"/>
                  <a:pt x="6061851" y="1441388"/>
                </a:cubicBezTo>
                <a:close/>
              </a:path>
            </a:pathLst>
          </a:custGeom>
          <a:solidFill>
            <a:srgbClr val="DCF6D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26"/>
          <p:cNvGrpSpPr/>
          <p:nvPr/>
        </p:nvGrpSpPr>
        <p:grpSpPr>
          <a:xfrm>
            <a:off x="509825" y="123596"/>
            <a:ext cx="4766388" cy="601125"/>
            <a:chOff x="0" y="-933662"/>
            <a:chExt cx="12710367" cy="5142212"/>
          </a:xfrm>
        </p:grpSpPr>
        <p:sp>
          <p:nvSpPr>
            <p:cNvPr id="138" name="Google Shape;138;p26"/>
            <p:cNvSpPr txBox="1"/>
            <p:nvPr/>
          </p:nvSpPr>
          <p:spPr>
            <a:xfrm>
              <a:off x="98667" y="-933662"/>
              <a:ext cx="12611700" cy="30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2300" b="1">
                  <a:solidFill>
                    <a:schemeClr val="dk1"/>
                  </a:solidFill>
                </a:rPr>
                <a:t>Informačne balíčky</a:t>
              </a:r>
              <a:endParaRPr sz="4000" b="1" dirty="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26"/>
            <p:cNvSpPr txBox="1"/>
            <p:nvPr/>
          </p:nvSpPr>
          <p:spPr>
            <a:xfrm>
              <a:off x="0" y="2628450"/>
              <a:ext cx="12611700" cy="15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" name="Google Shape;140;p26"/>
          <p:cNvGrpSpPr/>
          <p:nvPr/>
        </p:nvGrpSpPr>
        <p:grpSpPr>
          <a:xfrm>
            <a:off x="8568035" y="99589"/>
            <a:ext cx="408680" cy="408170"/>
            <a:chOff x="0" y="0"/>
            <a:chExt cx="1089814" cy="1088454"/>
          </a:xfrm>
        </p:grpSpPr>
        <p:pic>
          <p:nvPicPr>
            <p:cNvPr id="141" name="Google Shape;141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089814" cy="10884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26"/>
            <p:cNvSpPr txBox="1"/>
            <p:nvPr/>
          </p:nvSpPr>
          <p:spPr>
            <a:xfrm>
              <a:off x="179935" y="307654"/>
              <a:ext cx="7299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0F3256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r>
                <a:rPr lang="en" sz="1100">
                  <a:solidFill>
                    <a:srgbClr val="0F3256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100" b="0" i="0" u="none" strike="noStrike" cap="none" dirty="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aphicFrame>
        <p:nvGraphicFramePr>
          <p:cNvPr id="143" name="Google Shape;143;p26"/>
          <p:cNvGraphicFramePr/>
          <p:nvPr/>
        </p:nvGraphicFramePr>
        <p:xfrm>
          <a:off x="126400" y="956950"/>
          <a:ext cx="8850300" cy="2092550"/>
        </p:xfrm>
        <a:graphic>
          <a:graphicData uri="http://schemas.openxmlformats.org/drawingml/2006/table">
            <a:tbl>
              <a:tblPr bandRow="1" bandCol="1">
                <a:noFill/>
                <a:tableStyleId>{B5F8B53B-0A27-4666-AC84-EDC87DF95317}</a:tableStyleId>
              </a:tblPr>
              <a:tblGrid>
                <a:gridCol w="100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6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4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Language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Movie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Genre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Director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Scenarist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code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 name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 name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month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country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gender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gender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 of birth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 of birth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650">
                <a:tc gridSpan="6">
                  <a:txBody>
                    <a:bodyPr/>
                    <a:lstStyle/>
                    <a:p>
                      <a:pPr marL="0" lvl="0" indent="0" algn="l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Fakty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word count, number of replicas, number of characters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4" name="Google Shape;144;p26"/>
          <p:cNvGraphicFramePr/>
          <p:nvPr/>
        </p:nvGraphicFramePr>
        <p:xfrm>
          <a:off x="126388" y="3339425"/>
          <a:ext cx="8850325" cy="1648100"/>
        </p:xfrm>
        <a:graphic>
          <a:graphicData uri="http://schemas.openxmlformats.org/drawingml/2006/table">
            <a:tbl>
              <a:tblPr bandRow="1" bandCol="1">
                <a:noFill/>
                <a:tableStyleId>{B5F8B53B-0A27-4666-AC84-EDC87DF95317}</a:tableStyleId>
              </a:tblPr>
              <a:tblGrid>
                <a:gridCol w="100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3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Movie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Genre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Director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Scenarist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 name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 name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 name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month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country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gender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gender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gender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 of birth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 of birth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 of birth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00">
                <a:tc gridSpan="6">
                  <a:txBody>
                    <a:bodyPr/>
                    <a:lstStyle/>
                    <a:p>
                      <a:pPr marL="0" lvl="0" indent="0" algn="l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Fakty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budget, number of votes, rating, duration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5" name="Google Shape;145;p26"/>
          <p:cNvSpPr txBox="1"/>
          <p:nvPr/>
        </p:nvSpPr>
        <p:spPr>
          <a:xfrm>
            <a:off x="126388" y="694710"/>
            <a:ext cx="3626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Titulky:</a:t>
            </a:r>
            <a:endParaRPr dirty="0">
              <a:solidFill>
                <a:srgbClr val="0F325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126388" y="3061957"/>
            <a:ext cx="3626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Filmy:</a:t>
            </a:r>
            <a:endParaRPr dirty="0">
              <a:solidFill>
                <a:srgbClr val="0F325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/>
          <p:nvPr/>
        </p:nvSpPr>
        <p:spPr>
          <a:xfrm>
            <a:off x="4775" y="-161775"/>
            <a:ext cx="9140275" cy="1189145"/>
          </a:xfrm>
          <a:custGeom>
            <a:avLst/>
            <a:gdLst/>
            <a:ahLst/>
            <a:cxnLst/>
            <a:rect l="l" t="t" r="r" b="b"/>
            <a:pathLst>
              <a:path w="6186311" h="1441388" extrusionOk="0">
                <a:moveTo>
                  <a:pt x="6061851" y="1441388"/>
                </a:moveTo>
                <a:lnTo>
                  <a:pt x="124460" y="1441388"/>
                </a:lnTo>
                <a:cubicBezTo>
                  <a:pt x="55880" y="1441388"/>
                  <a:pt x="0" y="1385508"/>
                  <a:pt x="0" y="131692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6061851" y="0"/>
                </a:lnTo>
                <a:cubicBezTo>
                  <a:pt x="6130431" y="0"/>
                  <a:pt x="6186311" y="55880"/>
                  <a:pt x="6186311" y="124460"/>
                </a:cubicBezTo>
                <a:lnTo>
                  <a:pt x="6186311" y="1316928"/>
                </a:lnTo>
                <a:cubicBezTo>
                  <a:pt x="6186311" y="1385508"/>
                  <a:pt x="6130431" y="1441388"/>
                  <a:pt x="6061851" y="1441388"/>
                </a:cubicBezTo>
                <a:close/>
              </a:path>
            </a:pathLst>
          </a:custGeom>
          <a:solidFill>
            <a:srgbClr val="DCF6D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27"/>
          <p:cNvGrpSpPr/>
          <p:nvPr/>
        </p:nvGrpSpPr>
        <p:grpSpPr>
          <a:xfrm>
            <a:off x="509825" y="345151"/>
            <a:ext cx="4729388" cy="518109"/>
            <a:chOff x="0" y="100822"/>
            <a:chExt cx="12611700" cy="5553146"/>
          </a:xfrm>
        </p:grpSpPr>
        <p:sp>
          <p:nvSpPr>
            <p:cNvPr id="153" name="Google Shape;153;p27"/>
            <p:cNvSpPr txBox="1"/>
            <p:nvPr/>
          </p:nvSpPr>
          <p:spPr>
            <a:xfrm>
              <a:off x="0" y="100822"/>
              <a:ext cx="12611700" cy="38604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58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" sz="4000" b="1" dirty="0">
                  <a:solidFill>
                    <a:srgbClr val="0F3256"/>
                  </a:solidFill>
                  <a:latin typeface="Roboto"/>
                  <a:ea typeface="Roboto"/>
                  <a:cs typeface="Roboto"/>
                  <a:sym typeface="Roboto"/>
                </a:rPr>
                <a:t>Nahrávanie dát</a:t>
              </a: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7"/>
            <p:cNvSpPr txBox="1"/>
            <p:nvPr/>
          </p:nvSpPr>
          <p:spPr>
            <a:xfrm>
              <a:off x="0" y="3674270"/>
              <a:ext cx="12611700" cy="1979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" name="Google Shape;155;p27"/>
          <p:cNvGrpSpPr/>
          <p:nvPr/>
        </p:nvGrpSpPr>
        <p:grpSpPr>
          <a:xfrm>
            <a:off x="8425310" y="369189"/>
            <a:ext cx="408680" cy="408170"/>
            <a:chOff x="0" y="0"/>
            <a:chExt cx="1089814" cy="1088454"/>
          </a:xfrm>
        </p:grpSpPr>
        <p:pic>
          <p:nvPicPr>
            <p:cNvPr id="156" name="Google Shape;156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089814" cy="10884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27"/>
            <p:cNvSpPr txBox="1"/>
            <p:nvPr/>
          </p:nvSpPr>
          <p:spPr>
            <a:xfrm>
              <a:off x="179935" y="307654"/>
              <a:ext cx="7299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0F3256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r>
                <a:rPr lang="en" sz="1100">
                  <a:solidFill>
                    <a:srgbClr val="0F3256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100" b="0" i="0" u="none" strike="noStrike" cap="none" dirty="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8" name="Google Shape;158;p27"/>
          <p:cNvSpPr txBox="1"/>
          <p:nvPr/>
        </p:nvSpPr>
        <p:spPr>
          <a:xfrm>
            <a:off x="882847" y="1350025"/>
            <a:ext cx="296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endParaRPr sz="2000" b="0" i="0" u="none" strike="noStrike" cap="none" dirty="0">
              <a:solidFill>
                <a:srgbClr val="0F325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600" y="1302500"/>
            <a:ext cx="6280788" cy="34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/>
          <p:nvPr/>
        </p:nvSpPr>
        <p:spPr>
          <a:xfrm>
            <a:off x="4775" y="-161775"/>
            <a:ext cx="9140275" cy="1189145"/>
          </a:xfrm>
          <a:custGeom>
            <a:avLst/>
            <a:gdLst/>
            <a:ahLst/>
            <a:cxnLst/>
            <a:rect l="l" t="t" r="r" b="b"/>
            <a:pathLst>
              <a:path w="6186311" h="1441388" extrusionOk="0">
                <a:moveTo>
                  <a:pt x="6061851" y="1441388"/>
                </a:moveTo>
                <a:lnTo>
                  <a:pt x="124460" y="1441388"/>
                </a:lnTo>
                <a:cubicBezTo>
                  <a:pt x="55880" y="1441388"/>
                  <a:pt x="0" y="1385508"/>
                  <a:pt x="0" y="131692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6061851" y="0"/>
                </a:lnTo>
                <a:cubicBezTo>
                  <a:pt x="6130431" y="0"/>
                  <a:pt x="6186311" y="55880"/>
                  <a:pt x="6186311" y="124460"/>
                </a:cubicBezTo>
                <a:lnTo>
                  <a:pt x="6186311" y="1316928"/>
                </a:lnTo>
                <a:cubicBezTo>
                  <a:pt x="6186311" y="1385508"/>
                  <a:pt x="6130431" y="1441388"/>
                  <a:pt x="6061851" y="1441388"/>
                </a:cubicBezTo>
                <a:close/>
              </a:path>
            </a:pathLst>
          </a:custGeom>
          <a:solidFill>
            <a:srgbClr val="DCF6D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28"/>
          <p:cNvGrpSpPr/>
          <p:nvPr/>
        </p:nvGrpSpPr>
        <p:grpSpPr>
          <a:xfrm>
            <a:off x="509825" y="353101"/>
            <a:ext cx="4763134" cy="412584"/>
            <a:chOff x="0" y="186031"/>
            <a:chExt cx="12701689" cy="4422119"/>
          </a:xfrm>
        </p:grpSpPr>
        <p:sp>
          <p:nvSpPr>
            <p:cNvPr id="166" name="Google Shape;166;p28"/>
            <p:cNvSpPr txBox="1"/>
            <p:nvPr/>
          </p:nvSpPr>
          <p:spPr>
            <a:xfrm>
              <a:off x="89989" y="186031"/>
              <a:ext cx="12611700" cy="38604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58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" sz="4000" b="1" dirty="0">
                  <a:solidFill>
                    <a:srgbClr val="0F3256"/>
                  </a:solidFill>
                  <a:latin typeface="Roboto"/>
                  <a:ea typeface="Roboto"/>
                  <a:cs typeface="Roboto"/>
                  <a:sym typeface="Roboto"/>
                </a:rPr>
                <a:t>Nahrávanie dát</a:t>
              </a: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8"/>
            <p:cNvSpPr txBox="1"/>
            <p:nvPr/>
          </p:nvSpPr>
          <p:spPr>
            <a:xfrm>
              <a:off x="0" y="2628450"/>
              <a:ext cx="12611700" cy="197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" name="Google Shape;168;p28"/>
          <p:cNvGrpSpPr/>
          <p:nvPr/>
        </p:nvGrpSpPr>
        <p:grpSpPr>
          <a:xfrm>
            <a:off x="8425310" y="369189"/>
            <a:ext cx="408680" cy="408170"/>
            <a:chOff x="0" y="0"/>
            <a:chExt cx="1089814" cy="1088454"/>
          </a:xfrm>
        </p:grpSpPr>
        <p:pic>
          <p:nvPicPr>
            <p:cNvPr id="169" name="Google Shape;169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089814" cy="10884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28"/>
            <p:cNvSpPr txBox="1"/>
            <p:nvPr/>
          </p:nvSpPr>
          <p:spPr>
            <a:xfrm>
              <a:off x="179935" y="307654"/>
              <a:ext cx="7299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0F3256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r>
                <a:rPr lang="en" sz="1100">
                  <a:solidFill>
                    <a:srgbClr val="0F3256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100" b="0" i="0" u="none" strike="noStrike" cap="none" dirty="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1" name="Google Shape;171;p28"/>
          <p:cNvSpPr txBox="1"/>
          <p:nvPr/>
        </p:nvSpPr>
        <p:spPr>
          <a:xfrm>
            <a:off x="237922" y="1640775"/>
            <a:ext cx="296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rPr>
              <a:t>2.</a:t>
            </a:r>
            <a:endParaRPr sz="2000" b="0" i="0" u="none" strike="noStrike" cap="none" dirty="0">
              <a:solidFill>
                <a:srgbClr val="0F325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300" y="1948575"/>
            <a:ext cx="50673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6875" y="1061125"/>
            <a:ext cx="3475725" cy="39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5121497" y="1061125"/>
            <a:ext cx="296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rPr>
              <a:t>3.</a:t>
            </a:r>
            <a:endParaRPr sz="2000" b="0" i="0" u="none" strike="noStrike" cap="none" dirty="0">
              <a:solidFill>
                <a:srgbClr val="0F325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/>
          <p:nvPr/>
        </p:nvSpPr>
        <p:spPr>
          <a:xfrm>
            <a:off x="4775" y="-161775"/>
            <a:ext cx="9140275" cy="1189145"/>
          </a:xfrm>
          <a:custGeom>
            <a:avLst/>
            <a:gdLst/>
            <a:ahLst/>
            <a:cxnLst/>
            <a:rect l="l" t="t" r="r" b="b"/>
            <a:pathLst>
              <a:path w="6186311" h="1441388" extrusionOk="0">
                <a:moveTo>
                  <a:pt x="6061851" y="1441388"/>
                </a:moveTo>
                <a:lnTo>
                  <a:pt x="124460" y="1441388"/>
                </a:lnTo>
                <a:cubicBezTo>
                  <a:pt x="55880" y="1441388"/>
                  <a:pt x="0" y="1385508"/>
                  <a:pt x="0" y="131692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6061851" y="0"/>
                </a:lnTo>
                <a:cubicBezTo>
                  <a:pt x="6130431" y="0"/>
                  <a:pt x="6186311" y="55880"/>
                  <a:pt x="6186311" y="124460"/>
                </a:cubicBezTo>
                <a:lnTo>
                  <a:pt x="6186311" y="1316928"/>
                </a:lnTo>
                <a:cubicBezTo>
                  <a:pt x="6186311" y="1385508"/>
                  <a:pt x="6130431" y="1441388"/>
                  <a:pt x="6061851" y="1441388"/>
                </a:cubicBezTo>
                <a:close/>
              </a:path>
            </a:pathLst>
          </a:custGeom>
          <a:solidFill>
            <a:srgbClr val="DCF6D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29"/>
          <p:cNvGrpSpPr/>
          <p:nvPr/>
        </p:nvGrpSpPr>
        <p:grpSpPr>
          <a:xfrm>
            <a:off x="509825" y="389119"/>
            <a:ext cx="7378005" cy="553520"/>
            <a:chOff x="0" y="60251"/>
            <a:chExt cx="19674679" cy="3854599"/>
          </a:xfrm>
        </p:grpSpPr>
        <p:sp>
          <p:nvSpPr>
            <p:cNvPr id="181" name="Google Shape;181;p29"/>
            <p:cNvSpPr txBox="1"/>
            <p:nvPr/>
          </p:nvSpPr>
          <p:spPr>
            <a:xfrm>
              <a:off x="86480" y="60251"/>
              <a:ext cx="19588199" cy="2508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58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" sz="4000" b="1" dirty="0">
                  <a:solidFill>
                    <a:srgbClr val="0F3256"/>
                  </a:solidFill>
                  <a:latin typeface="Roboto"/>
                  <a:ea typeface="Roboto"/>
                  <a:cs typeface="Roboto"/>
                  <a:sym typeface="Roboto"/>
                </a:rPr>
                <a:t>Import dát do Power BI</a:t>
              </a: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9"/>
            <p:cNvSpPr txBox="1"/>
            <p:nvPr/>
          </p:nvSpPr>
          <p:spPr>
            <a:xfrm>
              <a:off x="0" y="2628450"/>
              <a:ext cx="12611700" cy="128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" name="Google Shape;183;p29"/>
          <p:cNvGrpSpPr/>
          <p:nvPr/>
        </p:nvGrpSpPr>
        <p:grpSpPr>
          <a:xfrm>
            <a:off x="8425310" y="369189"/>
            <a:ext cx="408680" cy="408170"/>
            <a:chOff x="0" y="0"/>
            <a:chExt cx="1089815" cy="1088453"/>
          </a:xfrm>
        </p:grpSpPr>
        <p:pic>
          <p:nvPicPr>
            <p:cNvPr id="184" name="Google Shape;184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089815" cy="10884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29"/>
            <p:cNvSpPr txBox="1"/>
            <p:nvPr/>
          </p:nvSpPr>
          <p:spPr>
            <a:xfrm>
              <a:off x="179935" y="307654"/>
              <a:ext cx="7299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0F3256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r>
                <a:rPr lang="en" sz="1100">
                  <a:solidFill>
                    <a:srgbClr val="0F3256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100" b="0" i="0" u="none" strike="noStrike" cap="none" dirty="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6" name="Google Shape;186;p29"/>
          <p:cNvSpPr txBox="1"/>
          <p:nvPr/>
        </p:nvSpPr>
        <p:spPr>
          <a:xfrm>
            <a:off x="323875" y="1632086"/>
            <a:ext cx="6876600" cy="11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rPr>
              <a:t>Implementácia star schémy v Power BI</a:t>
            </a:r>
            <a:endParaRPr sz="2000" dirty="0">
              <a:solidFill>
                <a:srgbClr val="0F325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>
              <a:solidFill>
                <a:srgbClr val="0F325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>
              <a:solidFill>
                <a:srgbClr val="0F325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252" y="1112275"/>
            <a:ext cx="4041399" cy="391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323875" y="2430300"/>
            <a:ext cx="4613400" cy="1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55600" algn="l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F3256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rPr>
              <a:t>Dve tabuľky faktov</a:t>
            </a:r>
            <a:endParaRPr sz="2000" dirty="0">
              <a:solidFill>
                <a:srgbClr val="0F325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F3256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rPr>
              <a:t>Sedem dimenzionalnuch tabuliek</a:t>
            </a:r>
            <a:endParaRPr sz="2000" dirty="0">
              <a:solidFill>
                <a:srgbClr val="0F325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F3256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rPr>
              <a:t>Všetky vztahy sú typu one-to-many</a:t>
            </a:r>
            <a:endParaRPr sz="2000" dirty="0">
              <a:solidFill>
                <a:srgbClr val="0F325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>
              <a:solidFill>
                <a:srgbClr val="0F325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/>
        </p:nvSpPr>
        <p:spPr>
          <a:xfrm>
            <a:off x="86925" y="92025"/>
            <a:ext cx="6876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rPr>
              <a:t>Graf priemerného hodnotenia podľa žánru</a:t>
            </a:r>
            <a:endParaRPr sz="2000" dirty="0">
              <a:solidFill>
                <a:srgbClr val="0F325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p30" descr="C:\Users\Indra\AppData\Local\Microsoft\Windows\INetCache\Content.Word\obr_1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187" y="541725"/>
            <a:ext cx="6333451" cy="42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/>
        </p:nvSpPr>
        <p:spPr>
          <a:xfrm>
            <a:off x="86925" y="92025"/>
            <a:ext cx="6876600" cy="42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rPr>
              <a:t>Graf priemerného </a:t>
            </a:r>
            <a:r>
              <a:rPr lang="sk-SK" sz="2000" dirty="0" smtClean="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rPr>
              <a:t>počtu hlasov</a:t>
            </a:r>
            <a:r>
              <a:rPr lang="en" sz="2000" dirty="0" smtClean="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 dirty="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rPr>
              <a:t>podľa žánru</a:t>
            </a:r>
            <a:endParaRPr sz="2000" dirty="0">
              <a:solidFill>
                <a:srgbClr val="0F325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31" descr="C:\Users\Indra\AppData\Local\Microsoft\Windows\INetCache\Content.Word\obr_1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225" y="578675"/>
            <a:ext cx="6119549" cy="42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/>
        </p:nvSpPr>
        <p:spPr>
          <a:xfrm>
            <a:off x="86925" y="92025"/>
            <a:ext cx="6876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rPr>
              <a:t>Graf rozpočtu podľa filmu</a:t>
            </a:r>
            <a:endParaRPr sz="2000" dirty="0">
              <a:solidFill>
                <a:srgbClr val="0F325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32" descr="C:\Users\Indra\AppData\Local\Microsoft\Windows\INetCache\Content.Word\obr_1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475" y="573425"/>
            <a:ext cx="5451050" cy="44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/>
        </p:nvSpPr>
        <p:spPr>
          <a:xfrm>
            <a:off x="86925" y="92025"/>
            <a:ext cx="6876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F3256"/>
                </a:solidFill>
                <a:latin typeface="Roboto"/>
                <a:ea typeface="Roboto"/>
                <a:cs typeface="Roboto"/>
                <a:sym typeface="Roboto"/>
              </a:rPr>
              <a:t>Rozpočet podľa žánru</a:t>
            </a:r>
            <a:endParaRPr sz="2000" dirty="0">
              <a:solidFill>
                <a:srgbClr val="0F325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263" y="525800"/>
            <a:ext cx="5579485" cy="44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Экран (16:9)</PresentationFormat>
  <Paragraphs>84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Roboto</vt:lpstr>
      <vt:lpstr>Calibri</vt:lpstr>
      <vt:lpstr>Simple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Indra</cp:lastModifiedBy>
  <cp:revision>2</cp:revision>
  <dcterms:modified xsi:type="dcterms:W3CDTF">2022-12-18T18:06:06Z</dcterms:modified>
</cp:coreProperties>
</file>