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55"/>
  </p:notesMasterIdLst>
  <p:handoutMasterIdLst>
    <p:handoutMasterId r:id="rId56"/>
  </p:handoutMasterIdLst>
  <p:sldIdLst>
    <p:sldId id="376" r:id="rId2"/>
    <p:sldId id="360" r:id="rId3"/>
    <p:sldId id="354" r:id="rId4"/>
    <p:sldId id="361" r:id="rId5"/>
    <p:sldId id="362" r:id="rId6"/>
    <p:sldId id="359" r:id="rId7"/>
    <p:sldId id="377" r:id="rId8"/>
    <p:sldId id="378" r:id="rId9"/>
    <p:sldId id="379" r:id="rId10"/>
    <p:sldId id="380" r:id="rId11"/>
    <p:sldId id="381" r:id="rId12"/>
    <p:sldId id="383" r:id="rId13"/>
    <p:sldId id="382" r:id="rId14"/>
    <p:sldId id="384" r:id="rId15"/>
    <p:sldId id="385" r:id="rId16"/>
    <p:sldId id="368" r:id="rId17"/>
    <p:sldId id="386" r:id="rId18"/>
    <p:sldId id="387" r:id="rId19"/>
    <p:sldId id="367" r:id="rId20"/>
    <p:sldId id="399" r:id="rId21"/>
    <p:sldId id="366" r:id="rId22"/>
    <p:sldId id="400" r:id="rId23"/>
    <p:sldId id="388" r:id="rId24"/>
    <p:sldId id="365" r:id="rId25"/>
    <p:sldId id="401" r:id="rId26"/>
    <p:sldId id="364" r:id="rId27"/>
    <p:sldId id="375" r:id="rId28"/>
    <p:sldId id="372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411" r:id="rId40"/>
    <p:sldId id="410" r:id="rId41"/>
    <p:sldId id="412" r:id="rId42"/>
    <p:sldId id="413" r:id="rId43"/>
    <p:sldId id="414" r:id="rId44"/>
    <p:sldId id="415" r:id="rId45"/>
    <p:sldId id="402" r:id="rId46"/>
    <p:sldId id="373" r:id="rId47"/>
    <p:sldId id="403" r:id="rId48"/>
    <p:sldId id="409" r:id="rId49"/>
    <p:sldId id="404" r:id="rId50"/>
    <p:sldId id="405" r:id="rId51"/>
    <p:sldId id="406" r:id="rId52"/>
    <p:sldId id="407" r:id="rId53"/>
    <p:sldId id="408" r:id="rId5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FC699B4F-2CF1-834B-9091-DF7C885204F9}">
          <p14:sldIdLst>
            <p14:sldId id="376"/>
          </p14:sldIdLst>
        </p14:section>
        <p14:section name="Content Pages" id="{ED1C162D-118D-3548-B293-5127223BDB37}">
          <p14:sldIdLst>
            <p14:sldId id="360"/>
            <p14:sldId id="354"/>
            <p14:sldId id="361"/>
            <p14:sldId id="362"/>
            <p14:sldId id="359"/>
            <p14:sldId id="377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68"/>
            <p14:sldId id="386"/>
            <p14:sldId id="387"/>
            <p14:sldId id="367"/>
            <p14:sldId id="399"/>
            <p14:sldId id="366"/>
            <p14:sldId id="400"/>
            <p14:sldId id="388"/>
            <p14:sldId id="365"/>
            <p14:sldId id="401"/>
            <p14:sldId id="364"/>
            <p14:sldId id="375"/>
            <p14:sldId id="372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411"/>
            <p14:sldId id="410"/>
            <p14:sldId id="412"/>
            <p14:sldId id="413"/>
            <p14:sldId id="414"/>
            <p14:sldId id="415"/>
            <p14:sldId id="402"/>
            <p14:sldId id="373"/>
            <p14:sldId id="403"/>
            <p14:sldId id="409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6210" autoAdjust="0"/>
  </p:normalViewPr>
  <p:slideViewPr>
    <p:cSldViewPr>
      <p:cViewPr varScale="1">
        <p:scale>
          <a:sx n="145" d="100"/>
          <a:sy n="145" d="100"/>
        </p:scale>
        <p:origin x="594" y="12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Основное предназначение </a:t>
            </a:r>
            <a:r>
              <a:rPr lang="en-US" dirty="0" err="1"/>
              <a:t>java.util.Date</a:t>
            </a:r>
            <a:r>
              <a:rPr lang="ru-RU" dirty="0"/>
              <a:t> - хранить дату в виде количества миллисекунд,</a:t>
            </a:r>
            <a:r>
              <a:rPr lang="ru-RU" baseline="0" dirty="0"/>
              <a:t> прошедших с 00:00 1 января 1970 г по Гринвичу.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Причем, значение объекта </a:t>
            </a:r>
            <a:r>
              <a:rPr lang="en-US" baseline="0" dirty="0" err="1"/>
              <a:t>java.util.Date</a:t>
            </a:r>
            <a:r>
              <a:rPr lang="en-US" baseline="0" dirty="0"/>
              <a:t> </a:t>
            </a:r>
            <a:r>
              <a:rPr lang="ru-RU" baseline="0" dirty="0"/>
              <a:t>может изменяться (что, пожалуй, не очень хорошо)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Если нужны какие-то действия с датами - используется класс </a:t>
            </a:r>
            <a:r>
              <a:rPr lang="en-US" baseline="0" dirty="0"/>
              <a:t>Calendar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Даты из пакета </a:t>
            </a:r>
            <a:r>
              <a:rPr lang="en-US" baseline="0" dirty="0" err="1"/>
              <a:t>java.sql</a:t>
            </a:r>
            <a:r>
              <a:rPr lang="en-US" baseline="0" dirty="0"/>
              <a:t> </a:t>
            </a:r>
            <a:r>
              <a:rPr lang="ru-RU" baseline="0" dirty="0"/>
              <a:t>используются при работе с базами данных.</a:t>
            </a:r>
            <a:endParaRPr lang="en-US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Timestamp - </a:t>
            </a:r>
            <a:r>
              <a:rPr lang="ru-RU" baseline="0" dirty="0"/>
              <a:t>аналогичен </a:t>
            </a:r>
            <a:r>
              <a:rPr lang="en-US" baseline="0" dirty="0" err="1"/>
              <a:t>java.util.Date</a:t>
            </a:r>
            <a:endParaRPr lang="en-US" dirty="0"/>
          </a:p>
          <a:p>
            <a:r>
              <a:rPr lang="en-US" dirty="0" err="1"/>
              <a:t>java.sql.Date</a:t>
            </a:r>
            <a:r>
              <a:rPr lang="en-US" dirty="0"/>
              <a:t> - </a:t>
            </a:r>
            <a:r>
              <a:rPr lang="ru-RU" dirty="0"/>
              <a:t>хранит только дату (без времени)</a:t>
            </a:r>
          </a:p>
          <a:p>
            <a:r>
              <a:rPr lang="en-US" dirty="0" err="1"/>
              <a:t>java.sql.Time</a:t>
            </a:r>
            <a:r>
              <a:rPr lang="en-US" baseline="0" dirty="0"/>
              <a:t> - </a:t>
            </a:r>
            <a:r>
              <a:rPr lang="ru-RU" baseline="0" dirty="0"/>
              <a:t>хранит только время (без даты)</a:t>
            </a:r>
          </a:p>
          <a:p>
            <a:endParaRPr lang="ru-RU" baseline="0" dirty="0"/>
          </a:p>
          <a:p>
            <a:r>
              <a:rPr lang="ru-RU" baseline="0" dirty="0"/>
              <a:t>Кстати, все даты из пакета </a:t>
            </a:r>
            <a:r>
              <a:rPr lang="en-US" baseline="0" dirty="0" err="1"/>
              <a:t>java.sql</a:t>
            </a:r>
            <a:r>
              <a:rPr lang="en-US" baseline="0" dirty="0"/>
              <a:t> </a:t>
            </a:r>
            <a:r>
              <a:rPr lang="ru-RU" baseline="0" dirty="0"/>
              <a:t>наследуются от </a:t>
            </a:r>
            <a:r>
              <a:rPr lang="en-US" baseline="0" dirty="0" err="1"/>
              <a:t>java.util.Date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before(),</a:t>
            </a:r>
            <a:r>
              <a:rPr lang="en-US" baseline="0" dirty="0"/>
              <a:t> after() </a:t>
            </a:r>
            <a:r>
              <a:rPr lang="ru-RU" baseline="0" dirty="0"/>
              <a:t>и </a:t>
            </a:r>
            <a:r>
              <a:rPr lang="en-US" baseline="0" dirty="0" err="1"/>
              <a:t>compareTo</a:t>
            </a:r>
            <a:r>
              <a:rPr lang="en-US" baseline="0" dirty="0"/>
              <a:t>() - </a:t>
            </a:r>
            <a:r>
              <a:rPr lang="ru-RU" baseline="0" dirty="0"/>
              <a:t>сравнение двух дат.</a:t>
            </a:r>
          </a:p>
          <a:p>
            <a:endParaRPr lang="ru-RU" baseline="0" dirty="0"/>
          </a:p>
          <a:p>
            <a:r>
              <a:rPr lang="en-US" baseline="0" dirty="0" err="1"/>
              <a:t>getTime</a:t>
            </a:r>
            <a:r>
              <a:rPr lang="en-US" baseline="0" dirty="0"/>
              <a:t>() - </a:t>
            </a:r>
            <a:r>
              <a:rPr lang="ru-RU" baseline="0" dirty="0"/>
              <a:t>возвращает время в миллисекундах с 1 января 1970 г.</a:t>
            </a:r>
          </a:p>
          <a:p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setTime</a:t>
            </a:r>
            <a:r>
              <a:rPr lang="en-US" baseline="0" dirty="0"/>
              <a:t>() - </a:t>
            </a:r>
            <a:r>
              <a:rPr lang="ru-RU" baseline="0" dirty="0"/>
              <a:t>устанавливает время в миллисекундах с 1 января 1970 г.</a:t>
            </a:r>
          </a:p>
          <a:p>
            <a:endParaRPr lang="en-US" dirty="0"/>
          </a:p>
          <a:p>
            <a:r>
              <a:rPr lang="ru-RU" dirty="0"/>
              <a:t>Большая часть остальных методов - </a:t>
            </a:r>
            <a:r>
              <a:rPr lang="ru-RU" dirty="0" err="1"/>
              <a:t>deprecated</a:t>
            </a:r>
            <a:r>
              <a:rPr lang="ru-RU" dirty="0"/>
              <a:t>, потому что надо использовать класса </a:t>
            </a:r>
            <a:r>
              <a:rPr lang="ru-RU" dirty="0" err="1"/>
              <a:t>Calendar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getInstance</a:t>
            </a:r>
            <a:r>
              <a:rPr lang="en-US" dirty="0"/>
              <a:t>()</a:t>
            </a:r>
            <a:r>
              <a:rPr lang="en-US" baseline="0" dirty="0"/>
              <a:t> - </a:t>
            </a:r>
            <a:r>
              <a:rPr lang="ru-RU" baseline="0" dirty="0"/>
              <a:t>возвращает дату, соответствующую текущему моменту времени</a:t>
            </a:r>
          </a:p>
          <a:p>
            <a:endParaRPr lang="ru-RU" baseline="0" dirty="0"/>
          </a:p>
          <a:p>
            <a:r>
              <a:rPr lang="en-US" baseline="0" dirty="0" err="1"/>
              <a:t>setTime</a:t>
            </a:r>
            <a:r>
              <a:rPr lang="en-US" baseline="0" dirty="0"/>
              <a:t>(), </a:t>
            </a:r>
            <a:r>
              <a:rPr lang="en-US" baseline="0" dirty="0" err="1"/>
              <a:t>getTime</a:t>
            </a:r>
            <a:r>
              <a:rPr lang="en-US" baseline="0" dirty="0"/>
              <a:t>() - </a:t>
            </a:r>
            <a:r>
              <a:rPr lang="ru-RU" baseline="0" dirty="0"/>
              <a:t>фактически преобразования между </a:t>
            </a:r>
            <a:r>
              <a:rPr lang="en-US" baseline="0" dirty="0"/>
              <a:t>Calendar </a:t>
            </a:r>
            <a:r>
              <a:rPr lang="ru-RU" baseline="0" dirty="0"/>
              <a:t>и </a:t>
            </a:r>
            <a:r>
              <a:rPr lang="en-US" baseline="0" dirty="0"/>
              <a:t>Date</a:t>
            </a:r>
          </a:p>
          <a:p>
            <a:endParaRPr lang="ru-RU" baseline="0" dirty="0"/>
          </a:p>
          <a:p>
            <a:r>
              <a:rPr lang="en-US" baseline="0" dirty="0"/>
              <a:t>set() </a:t>
            </a:r>
            <a:r>
              <a:rPr lang="ru-RU" baseline="0" dirty="0"/>
              <a:t>и </a:t>
            </a:r>
            <a:r>
              <a:rPr lang="en-US" baseline="0" dirty="0"/>
              <a:t>get() - </a:t>
            </a:r>
            <a:r>
              <a:rPr lang="ru-RU" baseline="0" dirty="0"/>
              <a:t>позволяют работать с отдельными значениями: эрой (</a:t>
            </a:r>
            <a:r>
              <a:rPr lang="en-US" baseline="0" dirty="0"/>
              <a:t>ERA), </a:t>
            </a:r>
            <a:r>
              <a:rPr lang="ru-RU" baseline="0" dirty="0"/>
              <a:t>годом</a:t>
            </a:r>
            <a:r>
              <a:rPr lang="en-US" baseline="0" dirty="0"/>
              <a:t> (YEAR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месяцем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MONTH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неделей года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WEEK_OF_YEAR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неделей месяца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WEEK_OF_MONTH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днем месяца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DAY_OF_MONTH</a:t>
            </a:r>
            <a:r>
              <a:rPr lang="ru-RU" baseline="0" dirty="0"/>
              <a:t>)</a:t>
            </a:r>
            <a:r>
              <a:rPr lang="en-US" baseline="0" dirty="0"/>
              <a:t>, </a:t>
            </a:r>
            <a:r>
              <a:rPr lang="ru-RU" baseline="0" dirty="0"/>
              <a:t>днем года (</a:t>
            </a:r>
            <a:r>
              <a:rPr lang="en-US" baseline="0" dirty="0"/>
              <a:t>DAY_OF_YEAR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днем недели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DAY_OF_WEEK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временем до/после полудня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AM_PM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часом от 0 до 12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HOUR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часом от 0 до 24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HOUR_OF_DAY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минутой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MINUTE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секундой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SECOND</a:t>
            </a:r>
            <a:r>
              <a:rPr lang="ru-RU" baseline="0" dirty="0"/>
              <a:t>)</a:t>
            </a:r>
            <a:r>
              <a:rPr lang="en-US" baseline="0" dirty="0"/>
              <a:t>,</a:t>
            </a:r>
            <a:r>
              <a:rPr lang="ru-RU" baseline="0" dirty="0"/>
              <a:t> миллисекундой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/>
              <a:t>MILLISECOND</a:t>
            </a:r>
            <a:r>
              <a:rPr lang="ru-RU" baseline="0" dirty="0"/>
              <a:t>)</a:t>
            </a:r>
          </a:p>
          <a:p>
            <a:endParaRPr lang="ru-RU" baseline="0" dirty="0"/>
          </a:p>
          <a:p>
            <a:r>
              <a:rPr lang="en-US" baseline="0" dirty="0"/>
              <a:t>add() - </a:t>
            </a:r>
            <a:r>
              <a:rPr lang="ru-RU" baseline="0" dirty="0"/>
              <a:t>позволяет выполнять арифметические операции с датами: например, добавить месяц, вычесть неделю и т.п.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60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4226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0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760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9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‹№›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44" r:id="rId18"/>
    <p:sldLayoutId id="2147483781" r:id="rId19"/>
    <p:sldLayoutId id="2147483782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iants_causeway.jp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78757"/>
          </a:xfrm>
        </p:spPr>
        <p:txBody>
          <a:bodyPr/>
          <a:lstStyle/>
          <a:p>
            <a:r>
              <a:rPr lang="en-US" dirty="0"/>
              <a:t>Enumeration. Number. </a:t>
            </a:r>
            <a:r>
              <a:rPr lang="en-US"/>
              <a:t>String.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Placeholder 10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2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847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3525837" cy="729852"/>
          </a:xfrm>
        </p:spPr>
        <p:txBody>
          <a:bodyPr/>
          <a:lstStyle/>
          <a:p>
            <a:r>
              <a:rPr lang="en-US" dirty="0"/>
              <a:t>Enumerations can override methods</a:t>
            </a:r>
          </a:p>
          <a:p>
            <a:r>
              <a:rPr lang="en-US" dirty="0"/>
              <a:t>Enumerations can implement interfaces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09750"/>
            <a:ext cx="4419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Enumeration in Java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81050"/>
            <a:ext cx="2905125" cy="4076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7775"/>
            <a:ext cx="28479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876550"/>
            <a:ext cx="7775847" cy="554767"/>
          </a:xfrm>
        </p:spPr>
        <p:txBody>
          <a:bodyPr/>
          <a:lstStyle/>
          <a:p>
            <a:r>
              <a:rPr lang="en-US" sz="3200" dirty="0"/>
              <a:t>Class Number and its child</a:t>
            </a:r>
          </a:p>
        </p:txBody>
      </p:sp>
    </p:spTree>
    <p:extLst>
      <p:ext uri="{BB962C8B-B14F-4D97-AF65-F5344CB8AC3E}">
        <p14:creationId xmlns:p14="http://schemas.microsoft.com/office/powerpoint/2010/main" val="167557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111085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Class </a:t>
            </a:r>
            <a:r>
              <a:rPr lang="en-US" dirty="0" err="1"/>
              <a:t>java.lang.Number</a:t>
            </a:r>
            <a:r>
              <a:rPr lang="en-US" dirty="0"/>
              <a:t> is abstract</a:t>
            </a:r>
          </a:p>
          <a:p>
            <a:pPr algn="just"/>
            <a:r>
              <a:rPr lang="en-US" dirty="0"/>
              <a:t>Class Number and its child are “wrapper” classes</a:t>
            </a:r>
          </a:p>
          <a:p>
            <a:pPr algn="just"/>
            <a:r>
              <a:rPr lang="en-US" dirty="0"/>
              <a:t>Wrapper classes doing one thing: “wrap” primitive types in an object</a:t>
            </a:r>
          </a:p>
          <a:p>
            <a:pPr algn="just"/>
            <a:endParaRPr lang="en-US" dirty="0"/>
          </a:p>
          <a:p>
            <a:pPr algn="just"/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</a:p>
        </p:txBody>
      </p:sp>
      <p:pic>
        <p:nvPicPr>
          <p:cNvPr id="1026" name="Picture 2" descr="https://www.tutorialspoint.com/java/images/number_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52630"/>
            <a:ext cx="3810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1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733550"/>
            <a:ext cx="5735637" cy="2740820"/>
          </a:xfrm>
        </p:spPr>
        <p:txBody>
          <a:bodyPr>
            <a:normAutofit fontScale="92500"/>
          </a:bodyPr>
          <a:lstStyle/>
          <a:p>
            <a:r>
              <a:rPr lang="en-US" dirty="0"/>
              <a:t>As an argument of a method that expects an object (often used when manipulating collections of numbers)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constants defined by the class, such as MIN_VALUE and MAX_VALUE, that provide the upper and lower bounds of the data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class methods for converting values to and from other primitive types, for converting to and from strings, and for converting between number systems (decimal, octal, hexadecimal, binary)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60363" y="1133386"/>
            <a:ext cx="8509318" cy="63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/>
              <a:t>There are three reasons that you might use a Number object rather than a primitive:</a:t>
            </a:r>
          </a:p>
          <a:p>
            <a:pPr>
              <a:lnSpc>
                <a:spcPct val="120000"/>
              </a:lnSpc>
            </a:pPr>
            <a:endParaRPr lang="uk-UA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http://www.srm.plus/wp-content/uploads/2016/05/con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18" y="348615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ourcemaking.com/images/refactoring-illustrations/2x/long-parameter-list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59" y="1534346"/>
            <a:ext cx="721518" cy="9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JhAlrMOi7t-jEsAI0-oZW8p6LMz01CIjR8kX2ygc_poo-gGvhh9NJkj88TNdndADCn4=w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43" y="2590800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3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73020"/>
              </p:ext>
            </p:extLst>
          </p:nvPr>
        </p:nvGraphicFramePr>
        <p:xfrm>
          <a:off x="407194" y="1733550"/>
          <a:ext cx="8329612" cy="263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06">
                  <a:extLst>
                    <a:ext uri="{9D8B030D-6E8A-4147-A177-3AD203B41FA5}">
                      <a16:colId xmlns:a16="http://schemas.microsoft.com/office/drawing/2014/main" val="1194858920"/>
                    </a:ext>
                  </a:extLst>
                </a:gridCol>
                <a:gridCol w="4164806">
                  <a:extLst>
                    <a:ext uri="{9D8B030D-6E8A-4147-A177-3AD203B41FA5}">
                      <a16:colId xmlns:a16="http://schemas.microsoft.com/office/drawing/2014/main" val="2168840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4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  <a:r>
                        <a:rPr lang="en-US" dirty="0" err="1"/>
                        <a:t>byteValue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short </a:t>
                      </a:r>
                      <a:r>
                        <a:rPr lang="en-US" dirty="0" err="1"/>
                        <a:t>shortValue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intValue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float </a:t>
                      </a:r>
                      <a:r>
                        <a:rPr lang="en-US" dirty="0" err="1"/>
                        <a:t>floatValue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double </a:t>
                      </a:r>
                      <a:r>
                        <a:rPr lang="en-US" dirty="0" err="1"/>
                        <a:t>doubleValue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longValue</a:t>
                      </a:r>
                      <a:r>
                        <a:rPr lang="en-US" dirty="0"/>
                        <a:t>()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the value of this Number object to the primitive data type returned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5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compareTo</a:t>
                      </a:r>
                      <a:r>
                        <a:rPr lang="en-US" dirty="0"/>
                        <a:t>(* </a:t>
                      </a:r>
                      <a:r>
                        <a:rPr lang="en-US" dirty="0" err="1"/>
                        <a:t>anotherValue</a:t>
                      </a:r>
                      <a:r>
                        <a:rPr lang="en-US" dirty="0"/>
                        <a:t>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this </a:t>
                      </a:r>
                      <a:r>
                        <a:rPr lang="en-US" i="1" dirty="0"/>
                        <a:t>Number</a:t>
                      </a:r>
                      <a:r>
                        <a:rPr lang="en-US" dirty="0"/>
                        <a:t> object to the argument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1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equals(Object </a:t>
                      </a:r>
                      <a:r>
                        <a:rPr lang="en-US" dirty="0" err="1"/>
                        <a:t>anotherValue</a:t>
                      </a:r>
                      <a:r>
                        <a:rPr lang="en-US" dirty="0"/>
                        <a:t>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this number object is equal to the argument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88533"/>
                  </a:ext>
                </a:extLst>
              </a:tr>
            </a:tbl>
          </a:graphicData>
        </a:graphic>
      </p:graphicFrame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62000" y="1230631"/>
            <a:ext cx="4419600" cy="3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All Number subclasses implement next methods:</a:t>
            </a:r>
            <a:endParaRPr lang="uk-UA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891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92233"/>
              </p:ext>
            </p:extLst>
          </p:nvPr>
        </p:nvGraphicFramePr>
        <p:xfrm>
          <a:off x="407194" y="1733551"/>
          <a:ext cx="8329612" cy="286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06">
                  <a:extLst>
                    <a:ext uri="{9D8B030D-6E8A-4147-A177-3AD203B41FA5}">
                      <a16:colId xmlns:a16="http://schemas.microsoft.com/office/drawing/2014/main" val="3677429628"/>
                    </a:ext>
                  </a:extLst>
                </a:gridCol>
                <a:gridCol w="4698206">
                  <a:extLst>
                    <a:ext uri="{9D8B030D-6E8A-4147-A177-3AD203B41FA5}">
                      <a16:colId xmlns:a16="http://schemas.microsoft.com/office/drawing/2014/main" val="2386094598"/>
                    </a:ext>
                  </a:extLst>
                </a:gridCol>
              </a:tblGrid>
              <a:tr h="36536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24880"/>
                  </a:ext>
                </a:extLst>
              </a:tr>
              <a:tr h="720709">
                <a:tc>
                  <a:txBody>
                    <a:bodyPr/>
                    <a:lstStyle/>
                    <a:p>
                      <a:r>
                        <a:rPr lang="en-US" dirty="0"/>
                        <a:t>Static Integer decode(String s)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Decodes a string into an Integer. Can </a:t>
                      </a:r>
                      <a:r>
                        <a:rPr lang="en-US" u="none" dirty="0"/>
                        <a:t>accept string representation of decimal, octal or </a:t>
                      </a:r>
                      <a:r>
                        <a:rPr lang="en-US" u="none" dirty="0" err="1"/>
                        <a:t>hexademical</a:t>
                      </a:r>
                      <a:r>
                        <a:rPr lang="en-US" u="none" dirty="0"/>
                        <a:t> numbers as input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2730"/>
                  </a:ext>
                </a:extLst>
              </a:tr>
              <a:tr h="365360"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parseInt</a:t>
                      </a:r>
                      <a:r>
                        <a:rPr lang="en-US" dirty="0"/>
                        <a:t>(String s)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integer value from string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61849"/>
                  </a:ext>
                </a:extLst>
              </a:tr>
              <a:tr h="518959"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parseInt</a:t>
                      </a:r>
                      <a:r>
                        <a:rPr lang="en-US" dirty="0"/>
                        <a:t>(String s,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radix)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integer, given a string representation of numbers as input. Radix is index of number systems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0772"/>
                  </a:ext>
                </a:extLst>
              </a:tr>
              <a:tr h="365360">
                <a:tc>
                  <a:txBody>
                    <a:bodyPr/>
                    <a:lstStyle/>
                    <a:p>
                      <a:r>
                        <a:rPr lang="en-US" dirty="0"/>
                        <a:t>Static Integer </a:t>
                      </a:r>
                      <a:r>
                        <a:rPr lang="en-US" dirty="0" err="1"/>
                        <a:t>valueOf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Wraps primitive into Integer object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29383"/>
                  </a:ext>
                </a:extLst>
              </a:tr>
              <a:tr h="510502">
                <a:tc>
                  <a:txBody>
                    <a:bodyPr/>
                    <a:lstStyle/>
                    <a:p>
                      <a:r>
                        <a:rPr lang="en-US" dirty="0"/>
                        <a:t>Static Integer </a:t>
                      </a:r>
                      <a:r>
                        <a:rPr lang="en-US" dirty="0" err="1"/>
                        <a:t>valueOf</a:t>
                      </a:r>
                      <a:r>
                        <a:rPr lang="en-US" dirty="0"/>
                        <a:t>(String s)</a:t>
                      </a:r>
                    </a:p>
                    <a:p>
                      <a:r>
                        <a:rPr lang="en-US" dirty="0"/>
                        <a:t>Static Integer </a:t>
                      </a:r>
                      <a:r>
                        <a:rPr lang="en-US" dirty="0" err="1"/>
                        <a:t>valueOf</a:t>
                      </a:r>
                      <a:r>
                        <a:rPr lang="en-US" dirty="0"/>
                        <a:t>(String s,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radix)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Integer object holding the value of the specified string representation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0743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6578"/>
            <a:ext cx="9144000" cy="699516"/>
          </a:xfrm>
        </p:spPr>
        <p:txBody>
          <a:bodyPr/>
          <a:lstStyle/>
          <a:p>
            <a:r>
              <a:rPr lang="en-US" dirty="0"/>
              <a:t>Class Number and its child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71550"/>
            <a:ext cx="7848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Each </a:t>
            </a:r>
            <a:r>
              <a:rPr lang="en-US" sz="1400" i="1" dirty="0">
                <a:solidFill>
                  <a:srgbClr val="444444"/>
                </a:solidFill>
                <a:latin typeface="Trebuchet MS"/>
                <a:cs typeface="Trebuchet MS"/>
              </a:rPr>
              <a:t>Number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subclass contains some methods that are useful for converting numbers to and from strings and for converting between number systems</a:t>
            </a:r>
            <a:endParaRPr lang="uk-UA" sz="1400" i="1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81001" y="1965960"/>
            <a:ext cx="3830637" cy="251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/>
              <a:t>java.math.BigDecimal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Provides operations for arithmetic, scale manipulation, rounding, comparison, hashing and format conversion</a:t>
            </a:r>
          </a:p>
          <a:p>
            <a:r>
              <a:rPr lang="en-US" dirty="0" err="1"/>
              <a:t>BidDecimal</a:t>
            </a:r>
            <a:r>
              <a:rPr lang="en-US" dirty="0"/>
              <a:t> object is immutable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  <a:endParaRPr lang="uk-UA" dirty="0"/>
          </a:p>
        </p:txBody>
      </p:sp>
      <p:sp>
        <p:nvSpPr>
          <p:cNvPr id="5" name="Місце для вмісту 1"/>
          <p:cNvSpPr txBox="1">
            <a:spLocks/>
          </p:cNvSpPr>
          <p:nvPr/>
        </p:nvSpPr>
        <p:spPr>
          <a:xfrm>
            <a:off x="4572000" y="1964055"/>
            <a:ext cx="3983037" cy="25236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Class </a:t>
            </a:r>
            <a:r>
              <a:rPr lang="en-US" b="1" dirty="0" err="1"/>
              <a:t>java.math.BigInteger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Handling very large integers</a:t>
            </a:r>
          </a:p>
          <a:p>
            <a:r>
              <a:rPr lang="en-US" dirty="0"/>
              <a:t>Provides </a:t>
            </a:r>
            <a:r>
              <a:rPr lang="en-US" dirty="0" err="1"/>
              <a:t>analogoues</a:t>
            </a:r>
            <a:r>
              <a:rPr lang="en-US" dirty="0"/>
              <a:t> to all of Java’s primitive integer operators</a:t>
            </a:r>
          </a:p>
          <a:p>
            <a:r>
              <a:rPr lang="en-US" dirty="0"/>
              <a:t>Provides operations for modular arithmetic, GCD calculation, primality testing, prime generation, bit manipulation</a:t>
            </a:r>
          </a:p>
        </p:txBody>
      </p:sp>
      <p:sp>
        <p:nvSpPr>
          <p:cNvPr id="6" name="Місце для вмісту 1"/>
          <p:cNvSpPr txBox="1">
            <a:spLocks/>
          </p:cNvSpPr>
          <p:nvPr/>
        </p:nvSpPr>
        <p:spPr>
          <a:xfrm>
            <a:off x="381001" y="971550"/>
            <a:ext cx="8174036" cy="990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The set of Number subclasses contains not only direct “wrappers”, but also some specific math or concurrent classes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3488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of methods from </a:t>
            </a:r>
            <a:r>
              <a:rPr lang="en-US" dirty="0" err="1"/>
              <a:t>java.math.BigInteger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  <a:endParaRPr lang="uk-UA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04800" y="1428751"/>
            <a:ext cx="8534400" cy="33528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subtract(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multiply(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divide(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mod(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m)</a:t>
            </a:r>
            <a:endParaRPr lang="en-US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exponent)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abs()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negate()</a:t>
            </a:r>
            <a:endParaRPr lang="ru-RU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signum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and(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or(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xor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BigInteger</a:t>
            </a:r>
            <a:r>
              <a:rPr lang="en-US" dirty="0">
                <a:solidFill>
                  <a:srgbClr val="000000"/>
                </a:solidFill>
              </a:rPr>
              <a:t> not()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02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4250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Methods from </a:t>
            </a:r>
            <a:r>
              <a:rPr lang="en-US" sz="1200" dirty="0" err="1"/>
              <a:t>java.math.BigDecimal</a:t>
            </a:r>
            <a:r>
              <a:rPr lang="en-US" sz="1200" dirty="0"/>
              <a:t> </a:t>
            </a:r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Number and its child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04800" y="1504950"/>
            <a:ext cx="8534400" cy="32004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augend)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subtract(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subtrahend)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multiply(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multiplicand,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      </a:t>
            </a:r>
            <a:r>
              <a:rPr lang="en-US" dirty="0" err="1">
                <a:solidFill>
                  <a:srgbClr val="000000"/>
                </a:solidFill>
              </a:rPr>
              <a:t>MathContext</a:t>
            </a:r>
            <a:r>
              <a:rPr lang="en-US" dirty="0">
                <a:solidFill>
                  <a:srgbClr val="000000"/>
                </a:solidFill>
              </a:rPr>
              <a:t> mc)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divide(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divisor,</a:t>
            </a:r>
          </a:p>
          <a:p>
            <a:r>
              <a:rPr lang="en-US" dirty="0">
                <a:solidFill>
                  <a:srgbClr val="000000"/>
                </a:solidFill>
              </a:rPr>
              <a:t>                         </a:t>
            </a:r>
            <a:r>
              <a:rPr lang="en-US" dirty="0" err="1">
                <a:solidFill>
                  <a:srgbClr val="000000"/>
                </a:solidFill>
              </a:rPr>
              <a:t>MathContext</a:t>
            </a:r>
            <a:r>
              <a:rPr lang="en-US" dirty="0">
                <a:solidFill>
                  <a:srgbClr val="000000"/>
                </a:solidFill>
              </a:rPr>
              <a:t> mc)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n, </a:t>
            </a:r>
            <a:r>
              <a:rPr lang="en-US" dirty="0" err="1">
                <a:solidFill>
                  <a:srgbClr val="000000"/>
                </a:solidFill>
              </a:rPr>
              <a:t>MathContext</a:t>
            </a:r>
            <a:r>
              <a:rPr lang="en-US" dirty="0">
                <a:solidFill>
                  <a:srgbClr val="000000"/>
                </a:solidFill>
              </a:rPr>
              <a:t> mc)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BigDecimal</a:t>
            </a:r>
            <a:r>
              <a:rPr lang="en-US" dirty="0">
                <a:solidFill>
                  <a:srgbClr val="000000"/>
                </a:solidFill>
              </a:rPr>
              <a:t> abs()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signum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ru-RU" dirty="0"/>
          </a:p>
          <a:p>
            <a:endParaRPr lang="ru-RU" dirty="0"/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scale()</a:t>
            </a:r>
          </a:p>
          <a:p>
            <a:r>
              <a:rPr lang="en-US" b="1" dirty="0">
                <a:solidFill>
                  <a:srgbClr val="7F0055"/>
                </a:solidFill>
              </a:rPr>
              <a:t>public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7F0055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precision()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326466" y="1206043"/>
            <a:ext cx="4122263" cy="348437"/>
            <a:chOff x="448467" y="1385345"/>
            <a:chExt cx="5496350" cy="464582"/>
          </a:xfrm>
        </p:grpSpPr>
        <p:sp>
          <p:nvSpPr>
            <p:cNvPr id="6" name="TextBox 5"/>
            <p:cNvSpPr txBox="1"/>
            <p:nvPr/>
          </p:nvSpPr>
          <p:spPr>
            <a:xfrm>
              <a:off x="991818" y="141758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Enumeration in Java</a:t>
              </a:r>
            </a:p>
          </p:txBody>
        </p:sp>
        <p:grpSp>
          <p:nvGrpSpPr>
            <p:cNvPr id="7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10" name="Group 4"/>
          <p:cNvGrpSpPr/>
          <p:nvPr/>
        </p:nvGrpSpPr>
        <p:grpSpPr>
          <a:xfrm>
            <a:off x="326466" y="1903393"/>
            <a:ext cx="4122263" cy="348437"/>
            <a:chOff x="448467" y="2074215"/>
            <a:chExt cx="5496350" cy="464582"/>
          </a:xfrm>
        </p:grpSpPr>
        <p:sp>
          <p:nvSpPr>
            <p:cNvPr id="11" name="TextBox 10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Class Number and its child</a:t>
              </a:r>
            </a:p>
          </p:txBody>
        </p:sp>
        <p:grpSp>
          <p:nvGrpSpPr>
            <p:cNvPr id="12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3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5" name="Group 9"/>
          <p:cNvGrpSpPr/>
          <p:nvPr/>
        </p:nvGrpSpPr>
        <p:grpSpPr>
          <a:xfrm>
            <a:off x="326466" y="2577661"/>
            <a:ext cx="5455763" cy="348437"/>
            <a:chOff x="448467" y="2763085"/>
            <a:chExt cx="7274350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Boxing, unboxing in Java</a:t>
              </a:r>
            </a:p>
          </p:txBody>
        </p:sp>
        <p:grpSp>
          <p:nvGrpSpPr>
            <p:cNvPr id="1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8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0" name="Group 10"/>
          <p:cNvGrpSpPr/>
          <p:nvPr/>
        </p:nvGrpSpPr>
        <p:grpSpPr>
          <a:xfrm>
            <a:off x="326466" y="3276106"/>
            <a:ext cx="5455763" cy="348437"/>
            <a:chOff x="448467" y="3451955"/>
            <a:chExt cx="7274350" cy="464582"/>
          </a:xfrm>
        </p:grpSpPr>
        <p:sp>
          <p:nvSpPr>
            <p:cNvPr id="21" name="TextBox 20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String</a:t>
              </a:r>
            </a:p>
          </p:txBody>
        </p:sp>
        <p:grpSp>
          <p:nvGrpSpPr>
            <p:cNvPr id="22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3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id="{A9621356-0F3F-4C47-95FD-13F2B6ECBC0E}"/>
              </a:ext>
            </a:extLst>
          </p:cNvPr>
          <p:cNvGrpSpPr/>
          <p:nvPr/>
        </p:nvGrpSpPr>
        <p:grpSpPr>
          <a:xfrm>
            <a:off x="326466" y="3978838"/>
            <a:ext cx="5455763" cy="348437"/>
            <a:chOff x="448467" y="3451955"/>
            <a:chExt cx="7274350" cy="4645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A032E6-DB6B-4921-8DE2-B8EFD8878421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latin typeface="Trebuchet MS"/>
                  <a:cs typeface="Trebuchet MS"/>
                </a:rPr>
                <a:t>Date</a:t>
              </a: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FC6573A3-FC44-494A-A830-FC989383CC3A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43">
                <a:extLst>
                  <a:ext uri="{FF2B5EF4-FFF2-40B4-BE49-F238E27FC236}">
                    <a16:creationId xmlns:a16="http://schemas.microsoft.com/office/drawing/2014/main" id="{102F4010-2D2B-49DF-BE35-462478C316F3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E1DF09-AFAF-406C-9104-69167302EB58}"/>
                  </a:ext>
                </a:extLst>
              </p:cNvPr>
              <p:cNvSpPr txBox="1"/>
              <p:nvPr/>
            </p:nvSpPr>
            <p:spPr>
              <a:xfrm>
                <a:off x="472551" y="3490746"/>
                <a:ext cx="417209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1"/>
          </p:nvPr>
        </p:nvSpPr>
        <p:spPr>
          <a:xfrm>
            <a:off x="533400" y="2876550"/>
            <a:ext cx="7890596" cy="647100"/>
          </a:xfrm>
        </p:spPr>
        <p:txBody>
          <a:bodyPr/>
          <a:lstStyle/>
          <a:p>
            <a:r>
              <a:rPr lang="en-US" dirty="0"/>
              <a:t>Boxing, unboxing in Java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3533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752" y="971550"/>
            <a:ext cx="5358048" cy="3394472"/>
          </a:xfrm>
        </p:spPr>
        <p:txBody>
          <a:bodyPr>
            <a:noAutofit/>
          </a:bodyPr>
          <a:lstStyle/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600" dirty="0"/>
              <a:t>Converting a </a:t>
            </a:r>
            <a:r>
              <a:rPr lang="en-US" sz="1600" i="1" dirty="0"/>
              <a:t>primitive</a:t>
            </a:r>
            <a:r>
              <a:rPr lang="en-US" sz="1600" dirty="0"/>
              <a:t> value (</a:t>
            </a:r>
            <a:r>
              <a:rPr lang="en-US" sz="1600" dirty="0" err="1"/>
              <a:t>int</a:t>
            </a:r>
            <a:r>
              <a:rPr lang="en-US" sz="1600" dirty="0"/>
              <a:t>) to its corresponding object of a </a:t>
            </a:r>
            <a:r>
              <a:rPr lang="en-US" sz="1600" i="1" dirty="0"/>
              <a:t>wrapper type </a:t>
            </a:r>
            <a:r>
              <a:rPr lang="en-US" sz="1600" dirty="0"/>
              <a:t>(Integer) is called </a:t>
            </a:r>
            <a:r>
              <a:rPr lang="en-US" sz="1600" b="1" dirty="0"/>
              <a:t>boxing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600" b="1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600" dirty="0"/>
              <a:t>Converting an object of a </a:t>
            </a:r>
            <a:r>
              <a:rPr lang="en-US" sz="1600" i="1" dirty="0"/>
              <a:t>wrapper type </a:t>
            </a:r>
            <a:r>
              <a:rPr lang="en-US" sz="1600" dirty="0"/>
              <a:t>(Double) to its corresponding </a:t>
            </a:r>
            <a:r>
              <a:rPr lang="en-US" sz="1600" i="1" dirty="0"/>
              <a:t>primitive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) value is called </a:t>
            </a:r>
            <a:r>
              <a:rPr lang="en-US" sz="1600" b="1" dirty="0"/>
              <a:t>unboxing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endParaRPr lang="en-US" sz="1600" b="1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600" b="1" dirty="0"/>
              <a:t>Autoboxing</a:t>
            </a:r>
            <a:r>
              <a:rPr lang="en-US" sz="1600" dirty="0"/>
              <a:t> is the automatic conversion that the Java compiler makes between the primitive types and their corresponding object wrapper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Boxing, unboxing in Java</a:t>
            </a:r>
          </a:p>
        </p:txBody>
      </p:sp>
      <p:pic>
        <p:nvPicPr>
          <p:cNvPr id="3074" name="Picture 2" descr="http://nwchurch.com/wp-content/uploads/2016/11/Open-Cardboard-Box-24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2733"/>
            <a:ext cx="3557352" cy="27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Wrapper classes in Java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Boxing, unboxing in Java</a:t>
            </a:r>
            <a:endParaRPr lang="uk-UA" dirty="0"/>
          </a:p>
        </p:txBody>
      </p:sp>
      <p:pic>
        <p:nvPicPr>
          <p:cNvPr id="1026" name="Picture 2" descr="https://www.ntu.edu.sg/home/ehchua/programming/java/images/OOP_Wrapper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93144"/>
            <a:ext cx="5191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1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76200" y="895350"/>
            <a:ext cx="5430837" cy="3625452"/>
          </a:xfrm>
        </p:spPr>
        <p:txBody>
          <a:bodyPr/>
          <a:lstStyle/>
          <a:p>
            <a:r>
              <a:rPr lang="en-US" dirty="0"/>
              <a:t>The Java compiler applies </a:t>
            </a:r>
            <a:r>
              <a:rPr lang="en-US" b="1" dirty="0"/>
              <a:t>boxing</a:t>
            </a:r>
            <a:r>
              <a:rPr lang="en-US" dirty="0"/>
              <a:t> when a primitive value is:</a:t>
            </a:r>
          </a:p>
          <a:p>
            <a:pPr lvl="1"/>
            <a:r>
              <a:rPr lang="en-US" dirty="0"/>
              <a:t>Passed as a parameter to a method that expects an object of the corresponding wrapper class</a:t>
            </a:r>
          </a:p>
          <a:p>
            <a:pPr lvl="1"/>
            <a:r>
              <a:rPr lang="en-US" dirty="0"/>
              <a:t>Assigned to a variable of the corresponding wrapper class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The Java compiler applies </a:t>
            </a:r>
            <a:r>
              <a:rPr lang="en-US" b="1" dirty="0"/>
              <a:t>unboxing</a:t>
            </a:r>
            <a:r>
              <a:rPr lang="en-US" dirty="0"/>
              <a:t> when an object of a wrapper class is:</a:t>
            </a:r>
          </a:p>
          <a:p>
            <a:pPr lvl="1"/>
            <a:r>
              <a:rPr lang="en-US" dirty="0"/>
              <a:t>Passed as a parameter to a method that expects a value of the corresponding primitive type</a:t>
            </a:r>
          </a:p>
          <a:p>
            <a:pPr lvl="1"/>
            <a:r>
              <a:rPr lang="en-US" dirty="0"/>
              <a:t>Assigned to a variable of the corresponding primitive type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Boxing, unboxing in Java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37" y="1428750"/>
            <a:ext cx="35607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82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Boxing, unboxing in Java</a:t>
            </a:r>
          </a:p>
        </p:txBody>
      </p:sp>
      <p:sp>
        <p:nvSpPr>
          <p:cNvPr id="6" name="Содержимое 2"/>
          <p:cNvSpPr>
            <a:spLocks noGrp="1"/>
          </p:cNvSpPr>
          <p:nvPr/>
        </p:nvSpPr>
        <p:spPr>
          <a:xfrm>
            <a:off x="304800" y="819150"/>
            <a:ext cx="8534400" cy="381000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Integer </a:t>
            </a:r>
            <a:r>
              <a:rPr lang="en-US" sz="2400" dirty="0" err="1">
                <a:solidFill>
                  <a:srgbClr val="00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= 1; </a:t>
            </a:r>
            <a:r>
              <a:rPr lang="en-US" sz="2400" dirty="0">
                <a:solidFill>
                  <a:srgbClr val="3F7F5F"/>
                </a:solidFill>
              </a:rPr>
              <a:t>// </a:t>
            </a:r>
            <a:r>
              <a:rPr lang="en-US" sz="2400" dirty="0" err="1">
                <a:solidFill>
                  <a:srgbClr val="3F7F5F"/>
                </a:solidFill>
              </a:rPr>
              <a:t>Integer.valueOf</a:t>
            </a:r>
            <a:r>
              <a:rPr lang="en-US" sz="2400" dirty="0">
                <a:solidFill>
                  <a:srgbClr val="3F7F5F"/>
                </a:solidFill>
              </a:rPr>
              <a:t>(1)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 err="1">
                <a:solidFill>
                  <a:srgbClr val="7F0055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integer;     </a:t>
            </a:r>
            <a:r>
              <a:rPr lang="en-US" sz="2400" dirty="0">
                <a:solidFill>
                  <a:srgbClr val="3F7F5F"/>
                </a:solidFill>
              </a:rPr>
              <a:t>// </a:t>
            </a:r>
            <a:r>
              <a:rPr lang="en-US" sz="2400" dirty="0" err="1">
                <a:solidFill>
                  <a:srgbClr val="3F7F5F"/>
                </a:solidFill>
              </a:rPr>
              <a:t>integer.intValue</a:t>
            </a:r>
            <a:r>
              <a:rPr lang="en-US" sz="2400" dirty="0">
                <a:solidFill>
                  <a:srgbClr val="3F7F5F"/>
                </a:solidFill>
              </a:rPr>
              <a:t>()</a:t>
            </a:r>
            <a:endParaRPr lang="en-US" sz="2400" dirty="0">
              <a:solidFill>
                <a:srgbClr val="000000"/>
              </a:solidFill>
            </a:endParaRPr>
          </a:p>
          <a:p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</a:rPr>
              <a:t>Character </a:t>
            </a:r>
            <a:r>
              <a:rPr lang="en-US" sz="2400" dirty="0" err="1">
                <a:solidFill>
                  <a:srgbClr val="000000"/>
                </a:solidFill>
              </a:rPr>
              <a:t>character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>
                <a:solidFill>
                  <a:srgbClr val="2A00FF"/>
                </a:solidFill>
              </a:rPr>
              <a:t>'a'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</a:rPr>
              <a:t>char</a:t>
            </a:r>
            <a:r>
              <a:rPr lang="en-US" sz="2400" dirty="0">
                <a:solidFill>
                  <a:srgbClr val="000000"/>
                </a:solidFill>
              </a:rPr>
              <a:t> c = character;</a:t>
            </a:r>
          </a:p>
          <a:p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</a:rPr>
              <a:t>Double value = 1.0;</a:t>
            </a:r>
          </a:p>
          <a:p>
            <a:r>
              <a:rPr lang="en-US" sz="2400" b="1" dirty="0">
                <a:solidFill>
                  <a:srgbClr val="7F0055"/>
                </a:solidFill>
              </a:rPr>
              <a:t>double</a:t>
            </a:r>
            <a:r>
              <a:rPr lang="en-US" sz="2400" dirty="0">
                <a:solidFill>
                  <a:srgbClr val="000000"/>
                </a:solidFill>
              </a:rPr>
              <a:t> d = value;</a:t>
            </a:r>
          </a:p>
          <a:p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</a:rPr>
              <a:t>Byte </a:t>
            </a:r>
            <a:r>
              <a:rPr lang="en-US" sz="2400" dirty="0" err="1">
                <a:solidFill>
                  <a:srgbClr val="000000"/>
                </a:solidFill>
              </a:rPr>
              <a:t>byteValue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b="1" dirty="0">
                <a:solidFill>
                  <a:srgbClr val="7F0055"/>
                </a:solidFill>
              </a:rPr>
              <a:t>null</a:t>
            </a:r>
            <a:r>
              <a:rPr lang="en-US" sz="2400" b="1" dirty="0">
                <a:solidFill>
                  <a:srgbClr val="000000"/>
                </a:solidFill>
              </a:rPr>
              <a:t>;</a:t>
            </a:r>
          </a:p>
          <a:p>
            <a:r>
              <a:rPr lang="en-US" sz="2400" b="1" u="wavyHeavy" dirty="0">
                <a:solidFill>
                  <a:srgbClr val="7F0055"/>
                </a:solidFill>
                <a:uFill>
                  <a:solidFill>
                    <a:srgbClr val="FF0000"/>
                  </a:solidFill>
                </a:uFill>
              </a:rPr>
              <a:t>byte</a:t>
            </a:r>
            <a:r>
              <a:rPr lang="en-US" sz="2400" u="wavy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 b = </a:t>
            </a:r>
            <a:r>
              <a:rPr lang="en-US" sz="2400" u="wavyHeavy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byteValue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3F7F5F"/>
                </a:solidFill>
              </a:rPr>
              <a:t>// </a:t>
            </a:r>
            <a:r>
              <a:rPr lang="en-US" sz="2400" dirty="0" err="1">
                <a:solidFill>
                  <a:srgbClr val="3F7F5F"/>
                </a:solidFill>
              </a:rPr>
              <a:t>NullPointerException</a:t>
            </a:r>
            <a:endParaRPr lang="en-US" sz="2400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1"/>
          </p:nvPr>
        </p:nvSpPr>
        <p:spPr>
          <a:xfrm>
            <a:off x="533400" y="2876550"/>
            <a:ext cx="2360903" cy="647100"/>
          </a:xfrm>
        </p:spPr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93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Strings are sequence of characters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Strings are objects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String objects are immutable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String class provides a lot of methods to perform operations on string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dirty="0"/>
              <a:t>The </a:t>
            </a:r>
            <a:r>
              <a:rPr lang="en-US" sz="1400" dirty="0" err="1"/>
              <a:t>java.lang.String</a:t>
            </a:r>
            <a:r>
              <a:rPr lang="en-US" sz="1400" dirty="0"/>
              <a:t> class implements Serializable, Comparable, </a:t>
            </a:r>
            <a:r>
              <a:rPr lang="en-US" sz="1400" dirty="0" err="1"/>
              <a:t>CharSequence</a:t>
            </a:r>
            <a:r>
              <a:rPr lang="en-US" sz="1400" dirty="0"/>
              <a:t> interfaces</a:t>
            </a:r>
          </a:p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endParaRPr lang="en-US" sz="1400" dirty="0"/>
          </a:p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1400" dirty="0"/>
              <a:t>There are two ways to create String object:</a:t>
            </a:r>
          </a:p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1400" dirty="0"/>
              <a:t>1. By </a:t>
            </a:r>
            <a:r>
              <a:rPr lang="en-US" sz="1400" i="1" dirty="0"/>
              <a:t>new</a:t>
            </a:r>
            <a:r>
              <a:rPr lang="en-US" sz="1400" dirty="0"/>
              <a:t> keyword (calling the constructor directly)</a:t>
            </a:r>
          </a:p>
          <a:p>
            <a:pPr marL="0" lvl="1" indent="0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None/>
            </a:pPr>
            <a:r>
              <a:rPr lang="en-US" sz="1400" dirty="0"/>
              <a:t>2. By string literal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4" name="Rectangle 4"/>
          <p:cNvSpPr/>
          <p:nvPr/>
        </p:nvSpPr>
        <p:spPr>
          <a:xfrm>
            <a:off x="3505200" y="3333750"/>
            <a:ext cx="5524501" cy="140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greeting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>
              <a:latin typeface="Consolas" pitchFamily="49" charset="0"/>
              <a:cs typeface="Consolas" pitchFamily="49" charset="0"/>
            </a:endParaRPr>
          </a:p>
          <a:p>
            <a:r>
              <a:rPr lang="it-IT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 array = {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'h'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'l'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'l'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helloString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String(array);</a:t>
            </a:r>
          </a:p>
        </p:txBody>
      </p:sp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84080"/>
            <a:ext cx="4729463" cy="27432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dirty="0"/>
              <a:t>Each time you create a string literal, the JVM checks the </a:t>
            </a:r>
            <a:r>
              <a:rPr lang="en-US" sz="2400" dirty="0">
                <a:solidFill>
                  <a:schemeClr val="accent4"/>
                </a:solidFill>
              </a:rPr>
              <a:t>string constant pool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4098" name="Picture 2" descr="https://www.javatpoint.com/images/st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64" y="1012604"/>
            <a:ext cx="4161552" cy="36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3927280"/>
            <a:ext cx="6400799" cy="8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3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4287837" cy="3394472"/>
          </a:xfrm>
        </p:spPr>
        <p:txBody>
          <a:bodyPr>
            <a:noAutofit/>
          </a:bodyPr>
          <a:lstStyle/>
          <a:p>
            <a:pPr lvl="1" eaLnBrk="0" fontAlgn="base" hangingPunct="0">
              <a:spcBef>
                <a:spcPts val="0"/>
              </a:spcBef>
            </a:pPr>
            <a:r>
              <a:rPr lang="en-US" sz="1600" dirty="0"/>
              <a:t>The String object hold array of characters, so you can get count of characters in array (size of String)</a:t>
            </a:r>
          </a:p>
          <a:p>
            <a:pPr lvl="1" eaLnBrk="0" fontAlgn="base" hangingPunct="0">
              <a:spcBef>
                <a:spcPts val="0"/>
              </a:spcBef>
            </a:pPr>
            <a:endParaRPr lang="en-US" sz="1600" dirty="0"/>
          </a:p>
          <a:p>
            <a:pPr lvl="1" eaLnBrk="0" fontAlgn="base" hangingPunct="0">
              <a:spcBef>
                <a:spcPts val="0"/>
              </a:spcBef>
            </a:pPr>
            <a:endParaRPr lang="en-US" sz="1600" dirty="0"/>
          </a:p>
          <a:p>
            <a:pPr marL="342900" lvl="1" indent="0" eaLnBrk="0" fontAlgn="base" hangingPunct="0">
              <a:spcBef>
                <a:spcPts val="0"/>
              </a:spcBef>
              <a:buNone/>
            </a:pPr>
            <a:endParaRPr lang="en-US" sz="1600" dirty="0"/>
          </a:p>
          <a:p>
            <a:pPr lvl="1" eaLnBrk="0" fontAlgn="base" hangingPunct="0">
              <a:spcBef>
                <a:spcPts val="0"/>
              </a:spcBef>
            </a:pPr>
            <a:r>
              <a:rPr lang="en-US" sz="1600" dirty="0"/>
              <a:t>String concatenation is available in many ways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Rectangle 4"/>
          <p:cNvSpPr/>
          <p:nvPr/>
        </p:nvSpPr>
        <p:spPr>
          <a:xfrm>
            <a:off x="4876800" y="1076088"/>
            <a:ext cx="4097547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"Some 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Text"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30747" y="3409950"/>
            <a:ext cx="5943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s.concat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"Additional 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"Another 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"Another text"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106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19088" y="799746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Getting Characters and Substrings by Index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pic>
        <p:nvPicPr>
          <p:cNvPr id="4" name="Picture 19" descr="Use the charAt method to get a character at a particular index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471169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353436" y="1344808"/>
            <a:ext cx="5209164" cy="9221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18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"Niagara. O roar again!"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aChar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text.charAt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(9);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roar =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(11, 15);</a:t>
            </a:r>
          </a:p>
        </p:txBody>
      </p:sp>
    </p:spTree>
    <p:extLst>
      <p:ext uri="{BB962C8B-B14F-4D97-AF65-F5344CB8AC3E}">
        <p14:creationId xmlns:p14="http://schemas.microsoft.com/office/powerpoint/2010/main" val="34989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5049837" cy="3394472"/>
          </a:xfrm>
        </p:spPr>
        <p:txBody>
          <a:bodyPr>
            <a:noAutofit/>
          </a:bodyPr>
          <a:lstStyle/>
          <a:p>
            <a:r>
              <a:rPr lang="en-US" dirty="0"/>
              <a:t>An 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 is a special data type that enables for a variable to be a set of predefined constants.</a:t>
            </a:r>
          </a:p>
          <a:p>
            <a:r>
              <a:rPr lang="en-US" dirty="0"/>
              <a:t>All </a:t>
            </a:r>
            <a:r>
              <a:rPr lang="en-US" i="1" dirty="0" err="1"/>
              <a:t>enums</a:t>
            </a:r>
            <a:r>
              <a:rPr lang="en-US" dirty="0"/>
              <a:t> implicitly extend class </a:t>
            </a:r>
            <a:r>
              <a:rPr lang="en-US" dirty="0" err="1"/>
              <a:t>java.lang.Enum</a:t>
            </a:r>
            <a:endParaRPr lang="en-US" dirty="0"/>
          </a:p>
          <a:p>
            <a:r>
              <a:rPr lang="en-US" dirty="0"/>
              <a:t>Enumeration in Java was introduced in JDK 1.5</a:t>
            </a:r>
          </a:p>
          <a:p>
            <a:r>
              <a:rPr lang="en-US" dirty="0"/>
              <a:t>Java </a:t>
            </a:r>
            <a:r>
              <a:rPr lang="en-US" dirty="0" err="1"/>
              <a:t>Enum</a:t>
            </a:r>
            <a:r>
              <a:rPr lang="en-US" dirty="0"/>
              <a:t> as a type is very suitable to represent well known fixed set of things and state</a:t>
            </a:r>
          </a:p>
          <a:p>
            <a:r>
              <a:rPr lang="en-US" dirty="0" err="1"/>
              <a:t>Enum</a:t>
            </a:r>
            <a:r>
              <a:rPr lang="en-US" dirty="0"/>
              <a:t> constants are implicitly</a:t>
            </a:r>
            <a:r>
              <a:rPr lang="ru-RU" dirty="0"/>
              <a:t> </a:t>
            </a:r>
            <a:r>
              <a:rPr lang="en-US" dirty="0">
                <a:solidFill>
                  <a:srgbClr val="006699"/>
                </a:solidFill>
                <a:latin typeface="Consolas" panose="020B0609020204030204" pitchFamily="49" charset="0"/>
              </a:rPr>
              <a:t>public static </a:t>
            </a:r>
            <a:r>
              <a:rPr lang="en-US" dirty="0"/>
              <a:t>and </a:t>
            </a:r>
            <a:r>
              <a:rPr lang="en-US" dirty="0">
                <a:solidFill>
                  <a:srgbClr val="006699"/>
                </a:solidFill>
                <a:latin typeface="Consolas" panose="020B0609020204030204" pitchFamily="49" charset="0"/>
              </a:rPr>
              <a:t>final</a:t>
            </a:r>
          </a:p>
          <a:p>
            <a:r>
              <a:rPr lang="en-US" dirty="0"/>
              <a:t>Has static and non-static methods defined in </a:t>
            </a:r>
            <a:r>
              <a:rPr lang="en-US" dirty="0" err="1"/>
              <a:t>java.lang.Enum</a:t>
            </a:r>
            <a:endParaRPr lang="en-US" dirty="0"/>
          </a:p>
          <a:p>
            <a:r>
              <a:rPr lang="en-US" dirty="0"/>
              <a:t>Can declare constructors(private), methods, instance fields</a:t>
            </a:r>
          </a:p>
          <a:p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971550"/>
            <a:ext cx="2886075" cy="36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19088" y="799746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Getting Characters and Substrings by Index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pic>
        <p:nvPicPr>
          <p:cNvPr id="5" name="Picture 20" descr="Use the substring method to get part of a string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4" y="257175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353436" y="1344808"/>
            <a:ext cx="5209164" cy="9221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18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"Niagara. O roar again!"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aChar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text.charAt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(9);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roar =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text.substring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(11, 15);</a:t>
            </a:r>
          </a:p>
        </p:txBody>
      </p:sp>
    </p:spTree>
    <p:extLst>
      <p:ext uri="{BB962C8B-B14F-4D97-AF65-F5344CB8AC3E}">
        <p14:creationId xmlns:p14="http://schemas.microsoft.com/office/powerpoint/2010/main" val="2646419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491300" y="895350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Some methods from class </a:t>
            </a:r>
            <a:r>
              <a:rPr lang="en-US" sz="1800" dirty="0" err="1"/>
              <a:t>java.lang.String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04800" y="1200151"/>
            <a:ext cx="8534400" cy="358140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String[] split(String regex)</a:t>
            </a:r>
          </a:p>
          <a:p>
            <a:endParaRPr lang="en-US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String[] split(String regex,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limit)</a:t>
            </a:r>
          </a:p>
          <a:p>
            <a:endParaRPr lang="en-US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CharSequence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subSequence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beginIndex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endIndex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String trim()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String </a:t>
            </a:r>
            <a:r>
              <a:rPr lang="en-US" sz="1800" dirty="0" err="1">
                <a:solidFill>
                  <a:srgbClr val="000000"/>
                </a:solidFill>
              </a:rPr>
              <a:t>toLowerCase</a:t>
            </a:r>
            <a:r>
              <a:rPr lang="en-US" sz="1800" dirty="0">
                <a:solidFill>
                  <a:srgbClr val="000000"/>
                </a:solidFill>
              </a:rPr>
              <a:t>()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dirty="0">
                <a:solidFill>
                  <a:srgbClr val="000000"/>
                </a:solidFill>
              </a:rPr>
              <a:t> String </a:t>
            </a:r>
            <a:r>
              <a:rPr lang="en-US" sz="1800" dirty="0" err="1">
                <a:solidFill>
                  <a:srgbClr val="000000"/>
                </a:solidFill>
              </a:rPr>
              <a:t>toUpperCase</a:t>
            </a:r>
            <a:r>
              <a:rPr lang="en-US" sz="1800" dirty="0">
                <a:solidFill>
                  <a:srgbClr val="000000"/>
                </a:solidFill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598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407194" y="819150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Searching for Characters and Substrings in a String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04800" y="1244201"/>
            <a:ext cx="8534400" cy="35373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indexOf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ch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indexOf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ch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fromIndex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indexOf</a:t>
            </a:r>
            <a:r>
              <a:rPr lang="en-US" sz="1800" dirty="0">
                <a:solidFill>
                  <a:srgbClr val="000000"/>
                </a:solidFill>
              </a:rPr>
              <a:t>(String </a:t>
            </a:r>
            <a:r>
              <a:rPr lang="en-US" sz="1800" dirty="0" err="1">
                <a:solidFill>
                  <a:srgbClr val="000000"/>
                </a:solidFill>
              </a:rPr>
              <a:t>str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indexOf</a:t>
            </a:r>
            <a:r>
              <a:rPr lang="en-US" sz="1800" dirty="0">
                <a:solidFill>
                  <a:srgbClr val="000000"/>
                </a:solidFill>
              </a:rPr>
              <a:t>(String </a:t>
            </a:r>
            <a:r>
              <a:rPr lang="en-US" sz="1800" dirty="0" err="1">
                <a:solidFill>
                  <a:srgbClr val="000000"/>
                </a:solidFill>
              </a:rPr>
              <a:t>str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fromIndex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7F0055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lastIndexOf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ch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lastIndexOf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ch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fromIndex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lastIndexOf</a:t>
            </a:r>
            <a:r>
              <a:rPr lang="en-US" sz="1800" dirty="0">
                <a:solidFill>
                  <a:srgbClr val="000000"/>
                </a:solidFill>
              </a:rPr>
              <a:t>(String </a:t>
            </a:r>
            <a:r>
              <a:rPr lang="en-US" sz="1800" dirty="0" err="1">
                <a:solidFill>
                  <a:srgbClr val="000000"/>
                </a:solidFill>
              </a:rPr>
              <a:t>str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lastIndexOf</a:t>
            </a:r>
            <a:r>
              <a:rPr lang="en-US" sz="1800" dirty="0">
                <a:solidFill>
                  <a:srgbClr val="000000"/>
                </a:solidFill>
              </a:rPr>
              <a:t>(String </a:t>
            </a:r>
            <a:r>
              <a:rPr lang="en-US" sz="1800" dirty="0" err="1">
                <a:solidFill>
                  <a:srgbClr val="000000"/>
                </a:solidFill>
              </a:rPr>
              <a:t>str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b="1" dirty="0" err="1">
                <a:solidFill>
                  <a:srgbClr val="7F0055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fromIndex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rgbClr val="7F0055"/>
                </a:solidFill>
              </a:rPr>
              <a:t>boolean</a:t>
            </a:r>
            <a:r>
              <a:rPr lang="en-US" sz="1800" dirty="0">
                <a:solidFill>
                  <a:srgbClr val="000000"/>
                </a:solidFill>
              </a:rPr>
              <a:t> contains(</a:t>
            </a:r>
            <a:r>
              <a:rPr lang="en-US" sz="1800" dirty="0" err="1">
                <a:solidFill>
                  <a:srgbClr val="000000"/>
                </a:solidFill>
              </a:rPr>
              <a:t>CharSequence</a:t>
            </a:r>
            <a:r>
              <a:rPr lang="en-US" sz="1800" dirty="0">
                <a:solidFill>
                  <a:srgbClr val="000000"/>
                </a:solidFill>
              </a:rPr>
              <a:t> 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877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407194" y="819150"/>
            <a:ext cx="8329612" cy="425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Replacing Characters and Substrings into a String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04800" y="1363837"/>
            <a:ext cx="8686800" cy="3341514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String replace(</a:t>
            </a:r>
            <a:r>
              <a:rPr lang="en-US" sz="2000" b="1" dirty="0">
                <a:solidFill>
                  <a:srgbClr val="7F0055"/>
                </a:solidFill>
              </a:rPr>
              <a:t>char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oldChar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1" dirty="0">
                <a:solidFill>
                  <a:srgbClr val="7F0055"/>
                </a:solidFill>
              </a:rPr>
              <a:t>char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newChar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String replace(</a:t>
            </a:r>
            <a:r>
              <a:rPr lang="en-US" sz="2000" dirty="0" err="1">
                <a:solidFill>
                  <a:srgbClr val="000000"/>
                </a:solidFill>
              </a:rPr>
              <a:t>CharSequence</a:t>
            </a:r>
            <a:r>
              <a:rPr lang="en-US" sz="2000" dirty="0">
                <a:solidFill>
                  <a:srgbClr val="000000"/>
                </a:solidFill>
              </a:rPr>
              <a:t> target, </a:t>
            </a:r>
            <a:r>
              <a:rPr lang="en-US" sz="2000" dirty="0" err="1">
                <a:solidFill>
                  <a:srgbClr val="000000"/>
                </a:solidFill>
              </a:rPr>
              <a:t>CharSequence</a:t>
            </a:r>
            <a:r>
              <a:rPr lang="en-US" sz="2000" dirty="0">
                <a:solidFill>
                  <a:srgbClr val="000000"/>
                </a:solidFill>
              </a:rPr>
              <a:t> replacement)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String </a:t>
            </a:r>
            <a:r>
              <a:rPr lang="en-US" sz="2000" dirty="0" err="1">
                <a:solidFill>
                  <a:srgbClr val="000000"/>
                </a:solidFill>
              </a:rPr>
              <a:t>replaceAll</a:t>
            </a:r>
            <a:r>
              <a:rPr lang="en-US" sz="2000" dirty="0">
                <a:solidFill>
                  <a:srgbClr val="000000"/>
                </a:solidFill>
              </a:rPr>
              <a:t>(String regex, String replacement)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F0055"/>
                </a:solidFill>
              </a:rPr>
              <a:t>public</a:t>
            </a:r>
            <a:r>
              <a:rPr lang="en-US" sz="2000" dirty="0">
                <a:solidFill>
                  <a:srgbClr val="000000"/>
                </a:solidFill>
              </a:rPr>
              <a:t> String </a:t>
            </a:r>
            <a:r>
              <a:rPr lang="en-US" sz="2000" dirty="0" err="1">
                <a:solidFill>
                  <a:srgbClr val="000000"/>
                </a:solidFill>
              </a:rPr>
              <a:t>replaceFirst</a:t>
            </a:r>
            <a:r>
              <a:rPr lang="en-US" sz="2000" dirty="0">
                <a:solidFill>
                  <a:srgbClr val="000000"/>
                </a:solidFill>
              </a:rPr>
              <a:t>(String regex, String replacement)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81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348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Comparing Strings and Portions of Strings</a:t>
            </a:r>
            <a:endParaRPr lang="uk-UA" sz="18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89865" y="1509713"/>
            <a:ext cx="8534400" cy="32718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boolean</a:t>
            </a:r>
            <a:r>
              <a:rPr lang="en-US" sz="2400">
                <a:solidFill>
                  <a:srgbClr val="000000"/>
                </a:solidFill>
              </a:rPr>
              <a:t> endsWith(String suffix)</a:t>
            </a:r>
            <a:endParaRPr lang="en-US" sz="2400"/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boolean</a:t>
            </a:r>
            <a:r>
              <a:rPr lang="en-US" sz="2400">
                <a:solidFill>
                  <a:srgbClr val="000000"/>
                </a:solidFill>
              </a:rPr>
              <a:t> startsWith(String prefix)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int</a:t>
            </a:r>
            <a:r>
              <a:rPr lang="en-US" sz="2400">
                <a:solidFill>
                  <a:srgbClr val="000000"/>
                </a:solidFill>
              </a:rPr>
              <a:t> compareTo(String anotherString)</a:t>
            </a:r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int</a:t>
            </a:r>
            <a:r>
              <a:rPr lang="en-US" sz="2400">
                <a:solidFill>
                  <a:srgbClr val="000000"/>
                </a:solidFill>
              </a:rPr>
              <a:t> compareToIgnoreCase(String str)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boolean</a:t>
            </a:r>
            <a:r>
              <a:rPr lang="en-US" sz="2400">
                <a:solidFill>
                  <a:srgbClr val="000000"/>
                </a:solidFill>
              </a:rPr>
              <a:t> equals(Object anObject)</a:t>
            </a:r>
            <a:endParaRPr lang="en-US" sz="2400"/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boolean</a:t>
            </a:r>
            <a:r>
              <a:rPr lang="en-US" sz="2400">
                <a:solidFill>
                  <a:srgbClr val="000000"/>
                </a:solidFill>
              </a:rPr>
              <a:t> equalsIgnoreCase(String str)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7F0055"/>
                </a:solidFill>
              </a:rPr>
              <a:t>public</a:t>
            </a:r>
            <a:r>
              <a:rPr lang="en-US" sz="2400" b="1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7F0055"/>
                </a:solidFill>
              </a:rPr>
              <a:t>boolean</a:t>
            </a:r>
            <a:r>
              <a:rPr lang="en-US" sz="2400">
                <a:solidFill>
                  <a:srgbClr val="000000"/>
                </a:solidFill>
              </a:rPr>
              <a:t> matches(String regex)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78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String objects are immutable</a:t>
            </a:r>
          </a:p>
          <a:p>
            <a:r>
              <a:rPr lang="en-US" dirty="0"/>
              <a:t>String is not changed: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Currently “s” refers to new String object that was created during concatenation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Rectangle 4"/>
          <p:cNvSpPr/>
          <p:nvPr/>
        </p:nvSpPr>
        <p:spPr>
          <a:xfrm>
            <a:off x="536448" y="1809750"/>
            <a:ext cx="769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s.concat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“big</a:t>
            </a:r>
            <a:r>
              <a:rPr lang="ru-RU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448" y="3333750"/>
            <a:ext cx="7696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s.concat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“big</a:t>
            </a:r>
            <a:r>
              <a:rPr lang="ru-RU" sz="2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409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141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String modification</a:t>
            </a:r>
          </a:p>
          <a:p>
            <a:r>
              <a:rPr lang="en-US" dirty="0"/>
              <a:t>Each String modification creates new String</a:t>
            </a:r>
          </a:p>
          <a:p>
            <a:endParaRPr lang="en-US" dirty="0"/>
          </a:p>
          <a:p>
            <a:r>
              <a:rPr lang="en-US" dirty="0"/>
              <a:t>N strings will be created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Rectangle 4"/>
          <p:cNvSpPr/>
          <p:nvPr/>
        </p:nvSpPr>
        <p:spPr>
          <a:xfrm>
            <a:off x="685800" y="2800350"/>
            <a:ext cx="7696200" cy="154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 = 0; i &lt; n;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s += 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075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457200" y="1352550"/>
            <a:ext cx="8329612" cy="1644252"/>
          </a:xfrm>
        </p:spPr>
        <p:txBody>
          <a:bodyPr>
            <a:normAutofit/>
          </a:bodyPr>
          <a:lstStyle/>
          <a:p>
            <a:r>
              <a:rPr lang="en-US" dirty="0" err="1"/>
              <a:t>StringBuilder</a:t>
            </a:r>
            <a:r>
              <a:rPr lang="en-US" dirty="0"/>
              <a:t> is a mutable object for holding and manipulating Strings</a:t>
            </a:r>
          </a:p>
          <a:p>
            <a:r>
              <a:rPr lang="en-US" dirty="0"/>
              <a:t>String builder can be modified</a:t>
            </a:r>
          </a:p>
          <a:p>
            <a:r>
              <a:rPr lang="en-US" dirty="0"/>
              <a:t>Strings should always be used unless string builders offer an advantage in terms of simpler code or better performance</a:t>
            </a:r>
          </a:p>
          <a:p>
            <a:r>
              <a:rPr lang="en-US" dirty="0"/>
              <a:t>If you need to concatenate a large number of strings, appending to a </a:t>
            </a:r>
            <a:r>
              <a:rPr lang="en-US" dirty="0" err="1"/>
              <a:t>StringBuilder</a:t>
            </a:r>
            <a:r>
              <a:rPr lang="en-US" dirty="0"/>
              <a:t> is more efficient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sp>
        <p:nvSpPr>
          <p:cNvPr id="4" name="Rectangle 4"/>
          <p:cNvSpPr/>
          <p:nvPr/>
        </p:nvSpPr>
        <p:spPr>
          <a:xfrm>
            <a:off x="457200" y="3104532"/>
            <a:ext cx="8458199" cy="1625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nn-NO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 = 0; i &lt; n;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builder.append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875" y="927133"/>
            <a:ext cx="31197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444444"/>
                </a:solidFill>
                <a:cs typeface="Trebuchet MS"/>
              </a:rPr>
              <a:t>class </a:t>
            </a:r>
            <a:r>
              <a:rPr lang="en-US" sz="1800" dirty="0" err="1">
                <a:solidFill>
                  <a:srgbClr val="444444"/>
                </a:solidFill>
                <a:cs typeface="Trebuchet MS"/>
              </a:rPr>
              <a:t>java.lang.StringBuilder</a:t>
            </a:r>
            <a:endParaRPr lang="en-US" sz="18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67314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8329612" cy="577452"/>
          </a:xfrm>
        </p:spPr>
        <p:txBody>
          <a:bodyPr>
            <a:normAutofit/>
          </a:bodyPr>
          <a:lstStyle/>
          <a:p>
            <a:r>
              <a:rPr lang="en-US" dirty="0"/>
              <a:t>Performance of String &amp; </a:t>
            </a:r>
            <a:r>
              <a:rPr lang="en-US" dirty="0" err="1"/>
              <a:t>StringBuilder</a:t>
            </a:r>
            <a:r>
              <a:rPr lang="en-US" dirty="0"/>
              <a:t> while executing operation concatenation with </a:t>
            </a:r>
            <a:r>
              <a:rPr lang="en-US" dirty="0" err="1"/>
              <a:t>defferent</a:t>
            </a:r>
            <a:r>
              <a:rPr lang="en-US" dirty="0"/>
              <a:t> number of words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uk-UA" dirty="0"/>
          </a:p>
        </p:txBody>
      </p:sp>
      <p:graphicFrame>
        <p:nvGraphicFramePr>
          <p:cNvPr id="4" name="Group 9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964995"/>
              </p:ext>
            </p:extLst>
          </p:nvPr>
        </p:nvGraphicFramePr>
        <p:xfrm>
          <a:off x="432157" y="1600200"/>
          <a:ext cx="8305801" cy="3017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9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words 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StringBuilder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Time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Memory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Time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Memory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0.252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0.373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0.336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0.39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0.464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0.463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1.779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1.125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2.697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1050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1.354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240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11.45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6375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3.03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496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450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32.13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20475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5.419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1008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8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1"/>
          </p:nvPr>
        </p:nvSpPr>
        <p:spPr>
          <a:xfrm>
            <a:off x="533400" y="2876550"/>
            <a:ext cx="1684435" cy="647100"/>
          </a:xfrm>
        </p:spPr>
        <p:txBody>
          <a:bodyPr/>
          <a:lstStyle/>
          <a:p>
            <a:r>
              <a:rPr lang="en-US" dirty="0"/>
              <a:t>DATE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97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079898"/>
            <a:ext cx="4821237" cy="3394472"/>
          </a:xfrm>
        </p:spPr>
        <p:txBody>
          <a:bodyPr>
            <a:noAutofit/>
          </a:bodyPr>
          <a:lstStyle/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The </a:t>
            </a:r>
            <a:r>
              <a:rPr lang="en-US" sz="1400" i="1" dirty="0" err="1"/>
              <a:t>enum</a:t>
            </a:r>
            <a:r>
              <a:rPr lang="en-US" sz="1400" dirty="0"/>
              <a:t> declaration defines a </a:t>
            </a:r>
            <a:r>
              <a:rPr lang="en-US" sz="1400" i="1" dirty="0"/>
              <a:t>class </a:t>
            </a:r>
            <a:r>
              <a:rPr lang="en-US" sz="1400" dirty="0"/>
              <a:t>(</a:t>
            </a:r>
            <a:r>
              <a:rPr lang="en-US" sz="1400" i="1" dirty="0" err="1"/>
              <a:t>enum</a:t>
            </a:r>
            <a:r>
              <a:rPr lang="en-US" sz="1400" i="1" dirty="0"/>
              <a:t> type</a:t>
            </a:r>
            <a:r>
              <a:rPr lang="en-US" sz="1400" dirty="0"/>
              <a:t>)</a:t>
            </a:r>
          </a:p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The </a:t>
            </a:r>
            <a:r>
              <a:rPr lang="en-US" sz="1400" dirty="0" err="1"/>
              <a:t>enum</a:t>
            </a:r>
            <a:r>
              <a:rPr lang="en-US" sz="1400" dirty="0"/>
              <a:t> type cannot extend any class</a:t>
            </a:r>
          </a:p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Some special methods will be added to </a:t>
            </a:r>
            <a:r>
              <a:rPr lang="en-US" sz="1400" i="1" dirty="0" err="1"/>
              <a:t>enum</a:t>
            </a:r>
            <a:r>
              <a:rPr lang="en-US" sz="1400" dirty="0"/>
              <a:t> by compiler after creation</a:t>
            </a:r>
          </a:p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The constructor automatically creates constants of </a:t>
            </a:r>
            <a:r>
              <a:rPr lang="en-US" sz="1400" i="1" dirty="0" err="1"/>
              <a:t>enum</a:t>
            </a:r>
            <a:endParaRPr lang="en-US" sz="1400" i="1" dirty="0"/>
          </a:p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You cannot invoke </a:t>
            </a:r>
            <a:r>
              <a:rPr lang="en-US" sz="1400" i="1" dirty="0" err="1"/>
              <a:t>enum</a:t>
            </a:r>
            <a:r>
              <a:rPr lang="en-US" sz="1400" dirty="0"/>
              <a:t> constructor yourself</a:t>
            </a:r>
          </a:p>
          <a:p>
            <a:pPr lvl="1" eaLnBrk="0" fontAlgn="base" hangingPunct="0">
              <a:spcBef>
                <a:spcPts val="0"/>
              </a:spcBef>
            </a:pPr>
            <a:r>
              <a:rPr lang="en-US" sz="1400" dirty="0"/>
              <a:t>An instance of </a:t>
            </a:r>
            <a:r>
              <a:rPr lang="en-US" sz="1400" i="1" dirty="0" err="1"/>
              <a:t>enum</a:t>
            </a:r>
            <a:r>
              <a:rPr lang="en-US" sz="1400" dirty="0"/>
              <a:t> is created when any constants are first called or referenced in code</a:t>
            </a:r>
          </a:p>
          <a:p>
            <a:pPr marL="685800" lvl="2" indent="0" eaLnBrk="0" fontAlgn="base" hangingPunc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42949"/>
            <a:ext cx="221290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CD75B4F9-24A9-4A0F-A254-0AC68ED3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Main classes</a:t>
            </a:r>
            <a:endParaRPr lang="ru-RU" sz="2400" dirty="0"/>
          </a:p>
          <a:p>
            <a:pPr lvl="1"/>
            <a:r>
              <a:rPr lang="en-US" sz="1600" dirty="0" err="1"/>
              <a:t>java.util.Date</a:t>
            </a:r>
            <a:endParaRPr lang="en-US" sz="1600" dirty="0"/>
          </a:p>
          <a:p>
            <a:pPr lvl="1"/>
            <a:r>
              <a:rPr lang="en-US" sz="1600" dirty="0" err="1"/>
              <a:t>java.util.Calendar</a:t>
            </a:r>
            <a:endParaRPr lang="en-US" sz="1600" dirty="0"/>
          </a:p>
          <a:p>
            <a:endParaRPr lang="en-US" dirty="0"/>
          </a:p>
          <a:p>
            <a:r>
              <a:rPr lang="en-US" sz="2400" dirty="0"/>
              <a:t>For Database</a:t>
            </a:r>
            <a:endParaRPr lang="ru-RU" sz="2400" dirty="0"/>
          </a:p>
          <a:p>
            <a:pPr lvl="1"/>
            <a:r>
              <a:rPr lang="en-US" sz="1600" dirty="0" err="1"/>
              <a:t>java.sql.Timestamp</a:t>
            </a:r>
            <a:endParaRPr lang="en-US" sz="1600" dirty="0"/>
          </a:p>
          <a:p>
            <a:pPr lvl="1"/>
            <a:r>
              <a:rPr lang="en-US" sz="1600" dirty="0" err="1"/>
              <a:t>java.sql.Date</a:t>
            </a:r>
            <a:endParaRPr lang="en-US" sz="1600" dirty="0"/>
          </a:p>
          <a:p>
            <a:pPr lvl="1"/>
            <a:r>
              <a:rPr lang="en-US" sz="1600" dirty="0" err="1"/>
              <a:t>java.sql.Time</a:t>
            </a:r>
            <a:endParaRPr lang="en-US" sz="1600" dirty="0"/>
          </a:p>
          <a:p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9B20C20-218D-4BC9-A155-0909166BE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8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39233B26-97B1-4B58-94F7-DE0B831D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819150"/>
            <a:ext cx="8329612" cy="365522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Constructors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300" dirty="0"/>
              <a:t>Main methods</a:t>
            </a:r>
            <a:endParaRPr lang="ru-RU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300" dirty="0"/>
              <a:t>The most part of other methods are deprecated</a:t>
            </a:r>
          </a:p>
          <a:p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75A72E5-79BB-432D-B58E-9A483BA0D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uk-UA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990957-A042-4B91-82C6-1CCDF8B293A7}"/>
              </a:ext>
            </a:extLst>
          </p:cNvPr>
          <p:cNvSpPr/>
          <p:nvPr/>
        </p:nvSpPr>
        <p:spPr>
          <a:xfrm>
            <a:off x="533400" y="1200150"/>
            <a:ext cx="782491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Date()</a:t>
            </a:r>
            <a:endParaRPr lang="en-US" sz="2000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Date(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date)</a:t>
            </a:r>
            <a:endParaRPr lang="ru-RU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20E20-52A7-4235-9A07-768D885253E1}"/>
              </a:ext>
            </a:extLst>
          </p:cNvPr>
          <p:cNvSpPr/>
          <p:nvPr/>
        </p:nvSpPr>
        <p:spPr>
          <a:xfrm>
            <a:off x="533400" y="2363289"/>
            <a:ext cx="7824913" cy="1632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before(Date when)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after(Date when)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(Date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anotherDate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getTime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setTime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time)</a:t>
            </a:r>
            <a:endParaRPr lang="ru-RU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5BDEC1F9-B31E-452A-892C-394247A3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819150"/>
            <a:ext cx="8329612" cy="3962400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Main methods</a:t>
            </a:r>
          </a:p>
          <a:p>
            <a:endParaRPr lang="en-US" dirty="0"/>
          </a:p>
          <a:p>
            <a:endParaRPr lang="en-US" dirty="0"/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3500" dirty="0"/>
              <a:t>Constants:</a:t>
            </a:r>
          </a:p>
          <a:p>
            <a:pPr lvl="1"/>
            <a:r>
              <a:rPr lang="en-US" sz="3000" i="1" dirty="0"/>
              <a:t>ERA, YEAR, MONTH, WEEK_OF_YEAR, WEEK_OF_MONTH, DAY_OF_MONTH, DAY_OF_YEAR, DAY_OF_WEEK, AM_PM, HOUR, HOUR_OF_DAY, MINUTE, SECOND, MILLISECOND</a:t>
            </a:r>
          </a:p>
          <a:p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15FC31C-E2C8-407F-A3FF-E6801842C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CALENDAR</a:t>
            </a:r>
            <a:endParaRPr lang="uk-UA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B3470F-90D0-45C9-9FF6-335FB63910F2}"/>
              </a:ext>
            </a:extLst>
          </p:cNvPr>
          <p:cNvSpPr/>
          <p:nvPr/>
        </p:nvSpPr>
        <p:spPr>
          <a:xfrm>
            <a:off x="533400" y="1123950"/>
            <a:ext cx="8382000" cy="2549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Calendar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(Date date)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set(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year,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month,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date)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set(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field,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value)</a:t>
            </a:r>
          </a:p>
          <a:p>
            <a:endParaRPr lang="en-US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Date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getTime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get(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field)</a:t>
            </a:r>
          </a:p>
          <a:p>
            <a:endParaRPr lang="en-US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field,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amount);</a:t>
            </a:r>
            <a:endParaRPr lang="ru-RU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91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430E7A2-9F59-41C3-8516-F97F12857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FORMAT</a:t>
            </a:r>
            <a:endParaRPr lang="uk-U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B31AF-1609-4615-A2D0-21B622426C19}"/>
              </a:ext>
            </a:extLst>
          </p:cNvPr>
          <p:cNvSpPr txBox="1">
            <a:spLocks/>
          </p:cNvSpPr>
          <p:nvPr/>
        </p:nvSpPr>
        <p:spPr>
          <a:xfrm>
            <a:off x="304800" y="819150"/>
            <a:ext cx="8534400" cy="52117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5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</a:rPr>
              <a:t>DateFormat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dateFormat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     = 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SimpleDateFormat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</a:t>
            </a:r>
            <a:r>
              <a:rPr lang="en-US" sz="1800" dirty="0" err="1">
                <a:solidFill>
                  <a:srgbClr val="2A00FF"/>
                </a:solidFill>
              </a:rPr>
              <a:t>dd.MM.yyyy</a:t>
            </a:r>
            <a:r>
              <a:rPr lang="en-US" sz="1800" dirty="0">
                <a:solidFill>
                  <a:srgbClr val="2A00FF"/>
                </a:solidFill>
              </a:rPr>
              <a:t>"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Date </a:t>
            </a:r>
            <a:r>
              <a:rPr lang="en-US" sz="1800" dirty="0" err="1">
                <a:solidFill>
                  <a:srgbClr val="000000"/>
                </a:solidFill>
              </a:rPr>
              <a:t>date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dirty="0" err="1">
                <a:solidFill>
                  <a:srgbClr val="000000"/>
                </a:solidFill>
              </a:rPr>
              <a:t>dateFormat.parse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"04.06.2012"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String text = </a:t>
            </a:r>
            <a:r>
              <a:rPr lang="en-US" sz="1800" dirty="0" err="1">
                <a:solidFill>
                  <a:srgbClr val="000000"/>
                </a:solidFill>
              </a:rPr>
              <a:t>dateFormat.format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dirty="0">
                <a:solidFill>
                  <a:srgbClr val="000000"/>
                </a:solidFill>
              </a:rPr>
              <a:t> Date());</a:t>
            </a:r>
          </a:p>
        </p:txBody>
      </p:sp>
    </p:spTree>
    <p:extLst>
      <p:ext uri="{BB962C8B-B14F-4D97-AF65-F5344CB8AC3E}">
        <p14:creationId xmlns:p14="http://schemas.microsoft.com/office/powerpoint/2010/main" val="310401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52AB512-C7EB-4DB6-B7C1-832B89617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FORMAT</a:t>
            </a:r>
            <a:endParaRPr lang="uk-U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4F53403-F944-4899-B04B-80F9E703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298"/>
              </p:ext>
            </p:extLst>
          </p:nvPr>
        </p:nvGraphicFramePr>
        <p:xfrm>
          <a:off x="1028699" y="742950"/>
          <a:ext cx="7086601" cy="400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18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Буква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Значение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Пример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Эра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Год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1996; 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Месяц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July; Jul; 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Неделя в году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Неделя в месяце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День года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День месяца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День недели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День</a:t>
                      </a:r>
                      <a:r>
                        <a:rPr lang="ru-RU" sz="1200" baseline="0" dirty="0"/>
                        <a:t> недели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Tuesday; Tue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До полудня/После</a:t>
                      </a:r>
                      <a:r>
                        <a:rPr lang="ru-RU" sz="1200" baseline="0" dirty="0"/>
                        <a:t> полудня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</a:t>
                      </a:r>
                      <a:r>
                        <a:rPr lang="en-US" sz="1200" dirty="0"/>
                        <a:t> (0-23)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</a:t>
                      </a:r>
                      <a:r>
                        <a:rPr lang="en-US" sz="1200" dirty="0"/>
                        <a:t> (1-24)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</a:t>
                      </a:r>
                      <a:r>
                        <a:rPr lang="en-US" sz="1200" dirty="0"/>
                        <a:t> (0-11)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87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</a:t>
                      </a:r>
                      <a:r>
                        <a:rPr lang="en-US" sz="1200" dirty="0"/>
                        <a:t> (1-12)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177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Минута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177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Секунда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177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Миллисекунда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177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Часовой пояс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Pacific Standard Time; PST; GMT-08:00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177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Часовой пояс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676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92986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№3 – </a:t>
            </a:r>
            <a:r>
              <a:rPr lang="ru-RU" dirty="0"/>
              <a:t>Общие требования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b="1" dirty="0"/>
              <a:t>Общие требования:</a:t>
            </a:r>
            <a:endParaRPr lang="ru-RU" sz="1800" dirty="0"/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Код должен быть отформатирован и соответствовать </a:t>
            </a:r>
            <a:r>
              <a:rPr lang="en-US" sz="1800" dirty="0"/>
              <a:t>Java Code Convention</a:t>
            </a:r>
            <a:r>
              <a:rPr lang="ru-RU" sz="18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Решение поставленной задачи, должно быть реализовано в классе, который находится в пакете </a:t>
            </a:r>
            <a:r>
              <a:rPr lang="ru-RU" sz="1800" b="1" i="1" dirty="0"/>
              <a:t>com.epam.</a:t>
            </a:r>
            <a:r>
              <a:rPr lang="en-US" sz="1800" b="1" i="1" dirty="0" err="1"/>
              <a:t>firstname</a:t>
            </a:r>
            <a:r>
              <a:rPr lang="ru-RU" sz="1800" b="1" i="1" dirty="0"/>
              <a:t>_</a:t>
            </a:r>
            <a:r>
              <a:rPr lang="en-US" sz="1800" b="1" i="1" dirty="0" err="1"/>
              <a:t>lastname</a:t>
            </a:r>
            <a:r>
              <a:rPr lang="ru-RU" sz="1800" b="1" i="1" dirty="0"/>
              <a:t>.</a:t>
            </a:r>
            <a:r>
              <a:rPr lang="en-US" sz="1800" b="1" i="1" dirty="0"/>
              <a:t>java</a:t>
            </a:r>
            <a:r>
              <a:rPr lang="ru-RU" sz="1800" b="1" i="1" dirty="0"/>
              <a:t>.</a:t>
            </a:r>
            <a:r>
              <a:rPr lang="en-US" sz="1800" b="1" i="1" dirty="0"/>
              <a:t>lesson</a:t>
            </a:r>
            <a:r>
              <a:rPr lang="ru-RU" sz="1800" b="1" i="1" dirty="0"/>
              <a:t>_</a:t>
            </a:r>
            <a:r>
              <a:rPr lang="en-US" sz="1800" b="1" i="1" dirty="0"/>
              <a:t>number</a:t>
            </a:r>
            <a:r>
              <a:rPr lang="ru-RU" sz="1800" b="1" i="1" dirty="0"/>
              <a:t>.</a:t>
            </a:r>
            <a:r>
              <a:rPr lang="en-US" sz="1800" b="1" i="1" dirty="0"/>
              <a:t>task</a:t>
            </a:r>
            <a:r>
              <a:rPr lang="ru-RU" sz="1800" b="1" i="1" dirty="0"/>
              <a:t>_</a:t>
            </a:r>
            <a:r>
              <a:rPr lang="en-US" sz="1800" b="1" i="1" dirty="0"/>
              <a:t>number</a:t>
            </a:r>
            <a:r>
              <a:rPr lang="ru-RU" sz="1800" i="1" dirty="0"/>
              <a:t>, например: </a:t>
            </a:r>
            <a:r>
              <a:rPr lang="ru-RU" sz="1800" b="1" i="1" dirty="0"/>
              <a:t>com.epam.anton_ostrenko.java.lesson3.task3</a:t>
            </a:r>
            <a:r>
              <a:rPr lang="ru-RU" sz="18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Класс, который содержит </a:t>
            </a:r>
            <a:r>
              <a:rPr lang="en-US" sz="1800" dirty="0"/>
              <a:t>main</a:t>
            </a:r>
            <a:r>
              <a:rPr lang="ru-RU" sz="1800" dirty="0"/>
              <a:t>-метод, должен иметь осмысленное название. Внутри метода </a:t>
            </a:r>
            <a:r>
              <a:rPr lang="en-US" sz="1800" dirty="0"/>
              <a:t>main</a:t>
            </a:r>
            <a:r>
              <a:rPr lang="ru-RU" sz="1800" dirty="0"/>
              <a:t> создайте объект его класса, у которого вызовете метод, являющийся стартовым для решения вашей задачи.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800" dirty="0"/>
              <a:t>По возможности </a:t>
            </a:r>
            <a:r>
              <a:rPr lang="uk-UA" sz="1800" dirty="0"/>
              <a:t>документируйте</a:t>
            </a:r>
            <a:r>
              <a:rPr lang="ru-RU" sz="1800" dirty="0"/>
              <a:t> код.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№3 – Критерии оценки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Код приложения должен быть отформатирован в едином стиле и соответствовать </a:t>
            </a:r>
            <a:r>
              <a:rPr lang="en-US" sz="2000" dirty="0"/>
              <a:t>Java Code Convention</a:t>
            </a:r>
            <a:r>
              <a:rPr lang="ru-RU" sz="2000" dirty="0"/>
              <a:t> – 1 балл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При выполнении задания должны быть использованы Numbers, Strings, Dates – 2 балла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В задании должны быть корректно выполнены все пункты – 5 баллов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/>
              <a:t>Код легко читаемый, в коде отсутствует «кривизна», все методы и переменные поименованы понятными смысловыми именами – 2 балла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7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 – Задание №1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В Учебном Центре компании проходят обучение студенты. Каждый студент проходит обучение по определенной индивидуальной программе. Программа обучения состоит из набора курсов, которые студент проходит последовательно. Каждый курс имеет определенную длительность.</a:t>
            </a:r>
          </a:p>
          <a:p>
            <a:r>
              <a:rPr lang="ru-RU" sz="1800" dirty="0"/>
              <a:t>Приложение должно позволять:</a:t>
            </a:r>
          </a:p>
          <a:p>
            <a:r>
              <a:rPr lang="ru-RU" sz="1800" dirty="0"/>
              <a:t>•	определить относительно текущей даты закончил студент изучение программы или нет.</a:t>
            </a:r>
          </a:p>
          <a:p>
            <a:r>
              <a:rPr lang="ru-RU" sz="1800" dirty="0"/>
              <a:t>•	рассчитать, сколько дней и часов  осталось студенту до окончания программы или сколько дней и часов назад студент закончил изучение программы обучения.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Benefits of Enumeration in Java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7544"/>
            <a:ext cx="1573771" cy="11409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17" y="2897544"/>
            <a:ext cx="1319137" cy="12068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1050615"/>
            <a:ext cx="1924826" cy="1134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0167" y="2184831"/>
            <a:ext cx="1819729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Enum</a:t>
            </a:r>
            <a:r>
              <a:rPr lang="en-US" sz="1600" dirty="0"/>
              <a:t> is type-safe</a:t>
            </a:r>
            <a:endParaRPr lang="uk-UA" sz="16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0" y="2097776"/>
            <a:ext cx="211194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Provides meaningful string representation</a:t>
            </a:r>
            <a:endParaRPr lang="uk-UA" sz="16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4127538"/>
            <a:ext cx="1807146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Easy way to add new constant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974" y="4191591"/>
            <a:ext cx="2514600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You can use </a:t>
            </a:r>
            <a:r>
              <a:rPr lang="en-US" sz="1600" i="1" dirty="0" err="1"/>
              <a:t>enum</a:t>
            </a:r>
            <a:r>
              <a:rPr lang="en-US" sz="1600" i="1" dirty="0"/>
              <a:t> </a:t>
            </a:r>
            <a:r>
              <a:rPr lang="en-US" sz="1600" dirty="0"/>
              <a:t>inside</a:t>
            </a:r>
            <a:r>
              <a:rPr lang="en-US" sz="1600" i="1" dirty="0"/>
              <a:t> switch</a:t>
            </a:r>
            <a:r>
              <a:rPr lang="en-US" sz="1600" dirty="0"/>
              <a:t>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11" y="857688"/>
            <a:ext cx="1015322" cy="1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– список данных о студентах: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STUDENT: Ivanov Ivan</a:t>
            </a:r>
            <a:endParaRPr lang="ru-RU" dirty="0"/>
          </a:p>
          <a:p>
            <a:r>
              <a:rPr lang="en-US" dirty="0"/>
              <a:t>CURRICULUM: J2EE Developer</a:t>
            </a:r>
            <a:endParaRPr lang="ru-RU" dirty="0"/>
          </a:p>
          <a:p>
            <a:r>
              <a:rPr lang="en-US" dirty="0"/>
              <a:t>START</a:t>
            </a:r>
            <a:r>
              <a:rPr lang="ru-RU" dirty="0"/>
              <a:t>_</a:t>
            </a:r>
            <a:r>
              <a:rPr lang="en-US" dirty="0"/>
              <a:t>DATE</a:t>
            </a:r>
            <a:r>
              <a:rPr lang="ru-RU" dirty="0"/>
              <a:t>: &lt;указать дату получения задания&gt;</a:t>
            </a:r>
          </a:p>
          <a:p>
            <a:r>
              <a:rPr lang="ru-RU" dirty="0"/>
              <a:t> </a:t>
            </a:r>
          </a:p>
          <a:p>
            <a:r>
              <a:rPr lang="en-US" dirty="0"/>
              <a:t>COURSE			</a:t>
            </a:r>
            <a:r>
              <a:rPr lang="ru-RU" dirty="0"/>
              <a:t>	</a:t>
            </a:r>
            <a:r>
              <a:rPr lang="en-US" dirty="0"/>
              <a:t>DURATION (</a:t>
            </a:r>
            <a:r>
              <a:rPr lang="en-US" dirty="0" err="1"/>
              <a:t>hrs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------------------------------------------</a:t>
            </a:r>
            <a:r>
              <a:rPr lang="ru-RU" dirty="0"/>
              <a:t>--</a:t>
            </a:r>
          </a:p>
          <a:p>
            <a:r>
              <a:rPr lang="en-US" dirty="0"/>
              <a:t>1. </a:t>
            </a:r>
            <a:r>
              <a:rPr lang="ru-RU" dirty="0"/>
              <a:t>Технология</a:t>
            </a:r>
            <a:r>
              <a:rPr lang="en-US" dirty="0"/>
              <a:t> Java Servlets	16	</a:t>
            </a:r>
            <a:endParaRPr lang="ru-RU" dirty="0"/>
          </a:p>
          <a:p>
            <a:r>
              <a:rPr lang="en-US" dirty="0"/>
              <a:t>2. Struts Framework		24	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    </a:t>
            </a:r>
            <a:endParaRPr lang="ru-RU" dirty="0"/>
          </a:p>
          <a:p>
            <a:r>
              <a:rPr lang="en-US" dirty="0"/>
              <a:t>STUDENT: </a:t>
            </a:r>
            <a:r>
              <a:rPr lang="en-US" dirty="0" err="1"/>
              <a:t>Petrov</a:t>
            </a:r>
            <a:r>
              <a:rPr lang="en-US" dirty="0"/>
              <a:t> Petr</a:t>
            </a:r>
            <a:endParaRPr lang="ru-RU" dirty="0"/>
          </a:p>
          <a:p>
            <a:r>
              <a:rPr lang="en-US" dirty="0"/>
              <a:t>CURRICULUM: Java Developer </a:t>
            </a:r>
            <a:endParaRPr lang="ru-RU" dirty="0"/>
          </a:p>
          <a:p>
            <a:r>
              <a:rPr lang="en-US" dirty="0"/>
              <a:t>START</a:t>
            </a:r>
            <a:r>
              <a:rPr lang="ru-RU" dirty="0"/>
              <a:t>_</a:t>
            </a:r>
            <a:r>
              <a:rPr lang="en-US" dirty="0"/>
              <a:t>DATE</a:t>
            </a:r>
            <a:r>
              <a:rPr lang="ru-RU" dirty="0"/>
              <a:t>: &lt;указать дату получения задания&gt;</a:t>
            </a:r>
          </a:p>
          <a:p>
            <a:r>
              <a:rPr lang="ru-RU" dirty="0"/>
              <a:t> </a:t>
            </a:r>
          </a:p>
          <a:p>
            <a:r>
              <a:rPr lang="en-US" dirty="0"/>
              <a:t>COURSE			</a:t>
            </a:r>
            <a:r>
              <a:rPr lang="ru-RU" dirty="0"/>
              <a:t>	</a:t>
            </a:r>
            <a:r>
              <a:rPr lang="en-US" dirty="0"/>
              <a:t>DURATION (</a:t>
            </a:r>
            <a:r>
              <a:rPr lang="en-US" dirty="0" err="1"/>
              <a:t>hrs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----------------------------------------</a:t>
            </a:r>
            <a:r>
              <a:rPr lang="ru-RU" dirty="0"/>
              <a:t>----</a:t>
            </a:r>
          </a:p>
          <a:p>
            <a:r>
              <a:rPr lang="en-US" dirty="0"/>
              <a:t>1. </a:t>
            </a:r>
            <a:r>
              <a:rPr lang="ru-RU" dirty="0"/>
              <a:t>Обзор технологий</a:t>
            </a:r>
            <a:r>
              <a:rPr lang="en-US" dirty="0"/>
              <a:t> Java	8</a:t>
            </a:r>
            <a:endParaRPr lang="ru-RU" dirty="0"/>
          </a:p>
          <a:p>
            <a:r>
              <a:rPr lang="ru-RU" dirty="0"/>
              <a:t>2. Библиотека </a:t>
            </a:r>
            <a:r>
              <a:rPr lang="en-US" dirty="0"/>
              <a:t>JFC</a:t>
            </a:r>
            <a:r>
              <a:rPr lang="ru-RU" dirty="0"/>
              <a:t>/</a:t>
            </a:r>
            <a:r>
              <a:rPr lang="en-US" dirty="0"/>
              <a:t>Swing</a:t>
            </a:r>
            <a:r>
              <a:rPr lang="ru-RU" dirty="0"/>
              <a:t>	16		</a:t>
            </a:r>
          </a:p>
          <a:p>
            <a:r>
              <a:rPr lang="ru-RU" dirty="0"/>
              <a:t>3. Технология </a:t>
            </a:r>
            <a:r>
              <a:rPr lang="en-US" dirty="0"/>
              <a:t>JDBC</a:t>
            </a:r>
            <a:r>
              <a:rPr lang="ru-RU" dirty="0"/>
              <a:t>		16</a:t>
            </a:r>
          </a:p>
          <a:p>
            <a:r>
              <a:rPr lang="ru-RU" dirty="0"/>
              <a:t>Непосредственно в коде следует прописать дату получения данного задания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29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– Задание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b="1" dirty="0"/>
              <a:t>Условия: </a:t>
            </a:r>
          </a:p>
          <a:p>
            <a:r>
              <a:rPr lang="ru-RU" sz="1600" dirty="0"/>
              <a:t>Учебными считаются все дни недели при условии 8-ми часового учебного  дня с 10 до 18.</a:t>
            </a:r>
          </a:p>
          <a:p>
            <a:r>
              <a:rPr lang="ru-RU" sz="1600" dirty="0"/>
              <a:t> </a:t>
            </a:r>
          </a:p>
          <a:p>
            <a:r>
              <a:rPr lang="ru-RU" sz="1600" b="1" dirty="0"/>
              <a:t>Ввод/Вывод:</a:t>
            </a:r>
          </a:p>
          <a:p>
            <a:pPr lvl="0"/>
            <a:r>
              <a:rPr lang="ru-RU" sz="1600" dirty="0"/>
              <a:t>Результат расчета вывести в консоль с указанием имени студента и изучаемой программы.</a:t>
            </a:r>
          </a:p>
          <a:p>
            <a:r>
              <a:rPr lang="ru-RU" sz="1600" dirty="0"/>
              <a:t> </a:t>
            </a:r>
          </a:p>
          <a:p>
            <a:r>
              <a:rPr lang="ru-RU" sz="1600" b="1" dirty="0"/>
              <a:t>Пример вывода.</a:t>
            </a:r>
          </a:p>
          <a:p>
            <a:r>
              <a:rPr lang="en-US" sz="1600" dirty="0"/>
              <a:t>Ivanov Ivan</a:t>
            </a:r>
            <a:r>
              <a:rPr lang="ru-RU" sz="1600" dirty="0"/>
              <a:t> (</a:t>
            </a:r>
            <a:r>
              <a:rPr lang="en-US" sz="1600" dirty="0"/>
              <a:t>Java Developer</a:t>
            </a:r>
            <a:r>
              <a:rPr lang="ru-RU" sz="1600" dirty="0"/>
              <a:t>) - Обучение не закончено. До окончания осталось 1 д 6 ч.</a:t>
            </a:r>
          </a:p>
          <a:p>
            <a:r>
              <a:rPr lang="en-US" sz="1600" dirty="0" err="1"/>
              <a:t>Petrov</a:t>
            </a:r>
            <a:r>
              <a:rPr lang="en-US" sz="1600" dirty="0"/>
              <a:t> Petr (J2EE Developer) - </a:t>
            </a:r>
            <a:r>
              <a:rPr lang="ru-RU" sz="1600" dirty="0"/>
              <a:t>Обучение закончено</a:t>
            </a:r>
            <a:r>
              <a:rPr lang="en-US" sz="1600" dirty="0"/>
              <a:t>. </a:t>
            </a:r>
            <a:r>
              <a:rPr lang="ru-RU" sz="1600" dirty="0"/>
              <a:t>После окончания прошло 3 ч.</a:t>
            </a:r>
          </a:p>
          <a:p>
            <a:r>
              <a:rPr lang="ru-RU" sz="1600" dirty="0"/>
              <a:t>Расчет этого времени учитывает длительность учебного дня.</a:t>
            </a:r>
          </a:p>
        </p:txBody>
      </p:sp>
    </p:spTree>
    <p:extLst>
      <p:ext uri="{BB962C8B-B14F-4D97-AF65-F5344CB8AC3E}">
        <p14:creationId xmlns:p14="http://schemas.microsoft.com/office/powerpoint/2010/main" val="768034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– Задание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2.	Вывести подробный отчет по обучению: ФИО, рабочее время (с 10 до 18), название программы, длительность программы в часах, дата старта, дата завершения, сколько прошло/осталось до завершения. </a:t>
            </a:r>
          </a:p>
          <a:p>
            <a:r>
              <a:rPr lang="ru-RU" sz="1800" dirty="0"/>
              <a:t>Выбор варианта запуска осуществляется входящим параметром  (нет параметра или параметр 0 – сокращенный вид отчета, иначе – подробный.</a:t>
            </a:r>
          </a:p>
        </p:txBody>
      </p:sp>
    </p:spTree>
    <p:extLst>
      <p:ext uri="{BB962C8B-B14F-4D97-AF65-F5344CB8AC3E}">
        <p14:creationId xmlns:p14="http://schemas.microsoft.com/office/powerpoint/2010/main" val="2279916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uk-UA" dirty="0"/>
              <a:t>– Дополнительное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</a:t>
            </a:r>
            <a:r>
              <a:rPr lang="en-US" dirty="0"/>
              <a:t>template generator</a:t>
            </a:r>
            <a:r>
              <a:rPr lang="ru-RU" dirty="0"/>
              <a:t>. </a:t>
            </a:r>
            <a:r>
              <a:rPr lang="uk-UA" dirty="0"/>
              <a:t>Например, </a:t>
            </a:r>
            <a:endParaRPr lang="ru-RU" dirty="0"/>
          </a:p>
          <a:p>
            <a:pPr lvl="0"/>
            <a:r>
              <a:rPr lang="uk-UA" dirty="0"/>
              <a:t>есть шаблон: </a:t>
            </a:r>
            <a:r>
              <a:rPr lang="en-US" dirty="0"/>
              <a:t>“Hello, ${name}” , </a:t>
            </a:r>
            <a:r>
              <a:rPr lang="ru-RU" dirty="0"/>
              <a:t>и значение </a:t>
            </a:r>
            <a:r>
              <a:rPr lang="en-US" dirty="0"/>
              <a:t>name=”Reader” , </a:t>
            </a:r>
            <a:r>
              <a:rPr lang="en-US" dirty="0" err="1"/>
              <a:t>TemplateGenerator</a:t>
            </a:r>
            <a:r>
              <a:rPr lang="en-US" dirty="0"/>
              <a:t> </a:t>
            </a:r>
            <a:r>
              <a:rPr lang="uk-UA" dirty="0"/>
              <a:t>должен вернуть </a:t>
            </a:r>
            <a:r>
              <a:rPr lang="en-US" dirty="0"/>
              <a:t>“Hello Reader”</a:t>
            </a:r>
            <a:endParaRPr lang="ru-RU" dirty="0"/>
          </a:p>
          <a:p>
            <a:pPr lvl="0"/>
            <a:r>
              <a:rPr lang="ru-RU" dirty="0"/>
              <a:t>“</a:t>
            </a:r>
            <a:r>
              <a:rPr lang="en-US" dirty="0"/>
              <a:t>Hello</a:t>
            </a:r>
            <a:r>
              <a:rPr lang="ru-RU" dirty="0"/>
              <a:t>, ${</a:t>
            </a:r>
            <a:r>
              <a:rPr lang="en-US" dirty="0"/>
              <a:t>name</a:t>
            </a:r>
            <a:r>
              <a:rPr lang="ru-RU" dirty="0"/>
              <a:t>}”, </a:t>
            </a:r>
            <a:r>
              <a:rPr lang="uk-UA" dirty="0"/>
              <a:t>и значение для </a:t>
            </a:r>
            <a:r>
              <a:rPr lang="en-US" dirty="0"/>
              <a:t>name </a:t>
            </a:r>
            <a:r>
              <a:rPr lang="ru-RU" dirty="0"/>
              <a:t>не было установлено -&gt; </a:t>
            </a:r>
            <a:r>
              <a:rPr lang="en-US" dirty="0"/>
              <a:t>Error</a:t>
            </a:r>
            <a:endParaRPr lang="ru-RU" dirty="0"/>
          </a:p>
          <a:p>
            <a:pPr lvl="0"/>
            <a:r>
              <a:rPr lang="ru-RU" dirty="0"/>
              <a:t>“${one}, ${two}, ${three}”, </a:t>
            </a:r>
            <a:r>
              <a:rPr lang="uk-UA" dirty="0"/>
              <a:t>значения </a:t>
            </a:r>
            <a:r>
              <a:rPr lang="en-US" dirty="0"/>
              <a:t>one</a:t>
            </a:r>
            <a:r>
              <a:rPr lang="ru-RU" dirty="0"/>
              <a:t>=”1”, </a:t>
            </a:r>
            <a:r>
              <a:rPr lang="en-US" dirty="0"/>
              <a:t>two</a:t>
            </a:r>
            <a:r>
              <a:rPr lang="ru-RU" dirty="0"/>
              <a:t>=”${2}”, </a:t>
            </a:r>
            <a:r>
              <a:rPr lang="en-US" dirty="0"/>
              <a:t>three</a:t>
            </a:r>
            <a:r>
              <a:rPr lang="ru-RU" dirty="0"/>
              <a:t> = 3</a:t>
            </a:r>
          </a:p>
          <a:p>
            <a:r>
              <a:rPr lang="en-US" dirty="0"/>
              <a:t>“1, ${2}, 3”</a:t>
            </a:r>
            <a:endParaRPr lang="ru-RU" dirty="0"/>
          </a:p>
          <a:p>
            <a:r>
              <a:rPr lang="ru-RU" dirty="0"/>
              <a:t> </a:t>
            </a:r>
            <a:r>
              <a:rPr lang="uk-UA" dirty="0"/>
              <a:t>Шаблон и значения вводяться с консоли. </a:t>
            </a:r>
          </a:p>
          <a:p>
            <a:r>
              <a:rPr lang="ru-RU" dirty="0"/>
              <a:t>Пример, </a:t>
            </a:r>
          </a:p>
          <a:p>
            <a:r>
              <a:rPr lang="ru-RU" dirty="0"/>
              <a:t>Введите шаблон:</a:t>
            </a:r>
          </a:p>
          <a:p>
            <a:pPr lvl="0"/>
            <a:r>
              <a:rPr lang="en-US" dirty="0"/>
              <a:t>“${greeting}, ${name}”</a:t>
            </a:r>
            <a:endParaRPr lang="ru-RU" dirty="0"/>
          </a:p>
          <a:p>
            <a:r>
              <a:rPr lang="uk-UA" dirty="0"/>
              <a:t>Введите переменн</a:t>
            </a:r>
            <a:r>
              <a:rPr lang="ru-RU" dirty="0"/>
              <a:t>ые:</a:t>
            </a:r>
          </a:p>
          <a:p>
            <a:pPr lvl="0"/>
            <a:r>
              <a:rPr lang="en-US" dirty="0"/>
              <a:t>greeting=Hi, name=Petro</a:t>
            </a:r>
            <a:endParaRPr lang="ru-RU" dirty="0"/>
          </a:p>
          <a:p>
            <a:r>
              <a:rPr lang="uk-UA" dirty="0"/>
              <a:t>Результат: </a:t>
            </a:r>
            <a:r>
              <a:rPr lang="en-US" dirty="0"/>
              <a:t>Hi, Petro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78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819150"/>
            <a:ext cx="3965574" cy="3810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/>
                </a:solidFill>
                <a:cs typeface="SimSun"/>
              </a:rPr>
              <a:t>All enumerations in Java have 4 methods from </a:t>
            </a:r>
            <a:r>
              <a:rPr lang="en-US" sz="1800" b="1" dirty="0" err="1">
                <a:solidFill>
                  <a:schemeClr val="tx2"/>
                </a:solidFill>
                <a:cs typeface="SimSun"/>
              </a:rPr>
              <a:t>java.lang.Enum</a:t>
            </a:r>
            <a:endParaRPr lang="en-US" sz="1800" b="1" dirty="0">
              <a:solidFill>
                <a:schemeClr val="tx2"/>
              </a:solidFill>
              <a:cs typeface="SimSun"/>
            </a:endParaRP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b="1" i="1" dirty="0" err="1"/>
              <a:t>int</a:t>
            </a:r>
            <a:r>
              <a:rPr lang="en-US" sz="1400" b="1" i="1" dirty="0"/>
              <a:t> ordinal() </a:t>
            </a:r>
            <a:r>
              <a:rPr lang="en-US" sz="1400" dirty="0"/>
              <a:t>– Returns the position of the enumeration constant in declaration of </a:t>
            </a:r>
            <a:r>
              <a:rPr lang="en-US" sz="1400" dirty="0" err="1"/>
              <a:t>enum</a:t>
            </a:r>
            <a:endParaRPr lang="en-US" sz="1400" dirty="0"/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b="1" i="1" dirty="0"/>
              <a:t>String name()</a:t>
            </a:r>
            <a:r>
              <a:rPr lang="en-US" sz="1400" dirty="0"/>
              <a:t> – Returns name of the </a:t>
            </a:r>
            <a:r>
              <a:rPr lang="en-US" sz="1400" dirty="0" err="1"/>
              <a:t>enum</a:t>
            </a:r>
            <a:r>
              <a:rPr lang="en-US" sz="1400" dirty="0"/>
              <a:t> constant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b="1" i="1" dirty="0"/>
              <a:t>T </a:t>
            </a:r>
            <a:r>
              <a:rPr lang="en-US" sz="1400" b="1" i="1" dirty="0" err="1"/>
              <a:t>valueOf</a:t>
            </a:r>
            <a:r>
              <a:rPr lang="en-US" sz="1400" b="1" i="1" dirty="0"/>
              <a:t>()</a:t>
            </a:r>
            <a:r>
              <a:rPr lang="en-US" sz="1400" dirty="0"/>
              <a:t> - Static method returns </a:t>
            </a:r>
            <a:r>
              <a:rPr lang="en-US" sz="1400" dirty="0" err="1"/>
              <a:t>enum</a:t>
            </a:r>
            <a:r>
              <a:rPr lang="en-US" sz="1400" dirty="0"/>
              <a:t> constant based on the </a:t>
            </a:r>
            <a:r>
              <a:rPr lang="en-US" sz="1400" dirty="0" err="1"/>
              <a:t>enum</a:t>
            </a:r>
            <a:r>
              <a:rPr lang="en-US" sz="1400" dirty="0"/>
              <a:t> type and name of constant</a:t>
            </a:r>
          </a:p>
          <a:p>
            <a:pPr marL="214313" lvl="1" fontAlgn="base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en-US" sz="1400" b="1" i="1" dirty="0"/>
              <a:t>T[] values()</a:t>
            </a:r>
            <a:r>
              <a:rPr lang="en-US" sz="1400" dirty="0"/>
              <a:t> – Static method returns all constants belongs to the enumeration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5882" r="6640"/>
          <a:stretch/>
        </p:blipFill>
        <p:spPr>
          <a:xfrm>
            <a:off x="0" y="745134"/>
            <a:ext cx="4648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819150"/>
            <a:ext cx="4114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/>
              <a:t>Enumerations in Java are type-safe</a:t>
            </a:r>
            <a:endParaRPr lang="uk-UA" sz="1800" b="1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700" y="1655528"/>
            <a:ext cx="6324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This </a:t>
            </a:r>
            <a:r>
              <a:rPr lang="en-US" i="1" dirty="0" err="1">
                <a:solidFill>
                  <a:srgbClr val="444444"/>
                </a:solidFill>
                <a:latin typeface="Trebuchet MS"/>
                <a:cs typeface="Trebuchet MS"/>
              </a:rPr>
              <a:t>enum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has type </a:t>
            </a:r>
            <a:r>
              <a:rPr lang="en-US" b="1" dirty="0">
                <a:solidFill>
                  <a:srgbClr val="444444"/>
                </a:solidFill>
                <a:latin typeface="Trebuchet MS"/>
                <a:cs typeface="Trebuchet MS"/>
              </a:rPr>
              <a:t>Currency.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You cannot assign any value other than specified in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Enum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constants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26" y="2790825"/>
            <a:ext cx="3414947" cy="1543050"/>
          </a:xfrm>
          <a:prstGeom prst="rect">
            <a:avLst/>
          </a:prstGeom>
        </p:spPr>
      </p:pic>
      <p:pic>
        <p:nvPicPr>
          <p:cNvPr id="2050" name="Picture 2" descr="Результат пошуку зображень за запитом &quot;safe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23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2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079898"/>
            <a:ext cx="4135437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Specify values of </a:t>
            </a:r>
            <a:r>
              <a:rPr lang="en-US" i="1" dirty="0" err="1"/>
              <a:t>enum</a:t>
            </a:r>
            <a:r>
              <a:rPr lang="en-US" dirty="0"/>
              <a:t> constants at the creation time:</a:t>
            </a:r>
          </a:p>
          <a:p>
            <a:r>
              <a:rPr lang="en-US" dirty="0"/>
              <a:t>For this purpose custom constructor with </a:t>
            </a:r>
            <a:r>
              <a:rPr lang="en-US" i="1" dirty="0" err="1"/>
              <a:t>int</a:t>
            </a:r>
            <a:r>
              <a:rPr lang="en-US" dirty="0"/>
              <a:t> parameter need to be defined</a:t>
            </a:r>
          </a:p>
          <a:p>
            <a:r>
              <a:rPr lang="en-US" dirty="0"/>
              <a:t>Statement </a:t>
            </a:r>
            <a:r>
              <a:rPr lang="en-US" b="1" dirty="0"/>
              <a:t>PENNY(1) </a:t>
            </a:r>
            <a:r>
              <a:rPr lang="en-US" dirty="0"/>
              <a:t>is calling the constructor</a:t>
            </a:r>
            <a:endParaRPr lang="en-US" b="1" dirty="0"/>
          </a:p>
          <a:p>
            <a:r>
              <a:rPr lang="en-US" dirty="0"/>
              <a:t>Field to store value and getter need to be defined too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57350"/>
            <a:ext cx="4124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360363" y="1346907"/>
            <a:ext cx="8329612" cy="1034652"/>
          </a:xfrm>
        </p:spPr>
        <p:txBody>
          <a:bodyPr/>
          <a:lstStyle/>
          <a:p>
            <a:r>
              <a:rPr lang="en-US" dirty="0"/>
              <a:t>Since constants defined inside </a:t>
            </a:r>
            <a:r>
              <a:rPr lang="en-US" i="1" dirty="0" err="1"/>
              <a:t>Enum</a:t>
            </a:r>
            <a:r>
              <a:rPr lang="en-US" dirty="0"/>
              <a:t> in Java are final, it can be safely compared by using “==”</a:t>
            </a:r>
            <a:endParaRPr lang="uk-UA" dirty="0"/>
          </a:p>
          <a:p>
            <a:r>
              <a:rPr lang="en-US" dirty="0"/>
              <a:t>By the way you should use </a:t>
            </a:r>
            <a:r>
              <a:rPr lang="en-US" i="1" dirty="0"/>
              <a:t>equals() </a:t>
            </a:r>
            <a:r>
              <a:rPr lang="en-US" dirty="0"/>
              <a:t>or </a:t>
            </a:r>
            <a:r>
              <a:rPr lang="en-US" i="1" dirty="0" err="1"/>
              <a:t>compareTo</a:t>
            </a:r>
            <a:r>
              <a:rPr lang="en-US" i="1" dirty="0"/>
              <a:t>()</a:t>
            </a:r>
            <a:r>
              <a:rPr lang="en-US" dirty="0"/>
              <a:t> methods to compare Objects</a:t>
            </a:r>
            <a:endParaRPr lang="uk-UA" i="1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 in Java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44" y="3028950"/>
            <a:ext cx="4972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92890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21982</TotalTime>
  <Words>2929</Words>
  <Application>Microsoft Office PowerPoint</Application>
  <PresentationFormat>Екран (16:9)</PresentationFormat>
  <Paragraphs>557</Paragraphs>
  <Slides>53</Slides>
  <Notes>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53</vt:i4>
      </vt:variant>
    </vt:vector>
  </HeadingPairs>
  <TitlesOfParts>
    <vt:vector size="62" baseType="lpstr">
      <vt:lpstr>SimSun</vt:lpstr>
      <vt:lpstr>Arial</vt:lpstr>
      <vt:lpstr>Arial Black</vt:lpstr>
      <vt:lpstr>Calibri</vt:lpstr>
      <vt:lpstr>Consolas</vt:lpstr>
      <vt:lpstr>Courier New</vt:lpstr>
      <vt:lpstr>Times New Roman</vt:lpstr>
      <vt:lpstr>Trebuchet MS</vt:lpstr>
      <vt:lpstr>1_Content Slides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Class Number and its child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orgmarketingbrandbaselineteam@epam.com</dc:creator>
  <cp:lastModifiedBy>Ярослав Моргун</cp:lastModifiedBy>
  <cp:revision>650</cp:revision>
  <cp:lastPrinted>2011-12-05T22:59:34Z</cp:lastPrinted>
  <dcterms:created xsi:type="dcterms:W3CDTF">2011-09-13T23:33:50Z</dcterms:created>
  <dcterms:modified xsi:type="dcterms:W3CDTF">2018-09-12T06:50:50Z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