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95" r:id="rId4"/>
    <p:sldId id="285" r:id="rId5"/>
    <p:sldId id="298" r:id="rId6"/>
    <p:sldId id="284" r:id="rId7"/>
    <p:sldId id="261" r:id="rId8"/>
    <p:sldId id="272" r:id="rId9"/>
    <p:sldId id="273" r:id="rId10"/>
    <p:sldId id="294" r:id="rId11"/>
    <p:sldId id="296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Economica" panose="020B0604020202020204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4" d="100"/>
          <a:sy n="194" d="100"/>
        </p:scale>
        <p:origin x="138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4181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2378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958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9037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394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93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41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488109" y="-135368"/>
            <a:ext cx="5896500" cy="23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uk-UA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Розпізнавання зображень для ідентифікації та класифікації рослин</a:t>
            </a:r>
            <a:br>
              <a:rPr lang="uk-UA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804365" y="3047805"/>
            <a:ext cx="50874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КОШИЛЬ Д.В.</a:t>
            </a:r>
            <a:r>
              <a:rPr lang="uk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ПЗПІ</a:t>
            </a:r>
            <a:r>
              <a:rPr lang="uk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uk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u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Науковий керівник: </a:t>
            </a:r>
            <a:r>
              <a:rPr lang="ru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</a:t>
            </a:r>
            <a:r>
              <a:rPr lang="uk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викл</a:t>
            </a:r>
            <a:r>
              <a:rPr lang="ru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Ревенчук</a:t>
            </a:r>
            <a:r>
              <a:rPr lang="uk-UA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І. А.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u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червня 202</a:t>
            </a:r>
            <a:r>
              <a:rPr lang="ru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372045" y="-153574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UA" sz="3200" dirty="0" err="1"/>
              <a:t>Аналіз</a:t>
            </a:r>
            <a:r>
              <a:rPr lang="ru-UA" sz="3200" dirty="0"/>
              <a:t> </a:t>
            </a:r>
            <a:r>
              <a:rPr lang="ru-UA" sz="3200" dirty="0" err="1"/>
              <a:t>результатів</a:t>
            </a:r>
            <a:endParaRPr lang="ru-UA" sz="3200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87EABDFF-BEE6-53C8-5FCA-CFF021F10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" y="-1021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U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D5491C-F2C2-46B6-BD8D-9CFB51B5F372}"/>
              </a:ext>
            </a:extLst>
          </p:cNvPr>
          <p:cNvSpPr txBox="1"/>
          <p:nvPr/>
        </p:nvSpPr>
        <p:spPr>
          <a:xfrm>
            <a:off x="678180" y="2318128"/>
            <a:ext cx="54444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Метричні показники YOLO8 </a:t>
            </a:r>
            <a:r>
              <a:rPr lang="uk-UA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PlantVillage</a:t>
            </a: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uk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F72357-6527-4F89-BB2C-46FCFB68F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25" y="1088752"/>
            <a:ext cx="4004009" cy="112612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1148980-6D91-42B3-B952-895E99104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4641" y="1076579"/>
            <a:ext cx="3718019" cy="11903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E60602E-DFD4-4C44-88EE-A3D3A2D4DE8E}"/>
              </a:ext>
            </a:extLst>
          </p:cNvPr>
          <p:cNvSpPr txBox="1"/>
          <p:nvPr/>
        </p:nvSpPr>
        <p:spPr>
          <a:xfrm>
            <a:off x="4954641" y="2358008"/>
            <a:ext cx="54444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Метричні показники YOLO</a:t>
            </a:r>
            <a:r>
              <a:rPr lang="ru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11</a:t>
            </a: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PlantVillage</a:t>
            </a: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74656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567988" y="-29154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UA" sz="3200" dirty="0" err="1"/>
              <a:t>Аналіз</a:t>
            </a:r>
            <a:r>
              <a:rPr lang="ru-UA" sz="3200" dirty="0"/>
              <a:t> </a:t>
            </a:r>
            <a:r>
              <a:rPr lang="ru-UA" sz="3200" dirty="0" err="1"/>
              <a:t>результатів</a:t>
            </a:r>
            <a:endParaRPr lang="ru-UA" sz="3200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87EABDFF-BEE6-53C8-5FCA-CFF021F10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" y="-1021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U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6B7343-D26D-4CEF-8240-C3FC1512CAED}"/>
              </a:ext>
            </a:extLst>
          </p:cNvPr>
          <p:cNvSpPr txBox="1"/>
          <p:nvPr/>
        </p:nvSpPr>
        <p:spPr>
          <a:xfrm>
            <a:off x="74645" y="716731"/>
            <a:ext cx="9069355" cy="2642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270" indent="457200" algn="just">
              <a:lnSpc>
                <a:spcPct val="150000"/>
              </a:lnSpc>
            </a:pPr>
            <a:r>
              <a:rPr lang="uk-UA" dirty="0"/>
              <a:t>На відео </a:t>
            </a:r>
            <a:r>
              <a:rPr lang="en-US" dirty="0" err="1"/>
              <a:t>PlantVillage</a:t>
            </a:r>
            <a:r>
              <a:rPr lang="en-US" dirty="0"/>
              <a:t> </a:t>
            </a:r>
            <a:r>
              <a:rPr lang="uk-UA" dirty="0"/>
              <a:t>перехід з </a:t>
            </a:r>
            <a:r>
              <a:rPr lang="en-US" dirty="0"/>
              <a:t>YOLO 8 </a:t>
            </a:r>
            <a:r>
              <a:rPr lang="uk-UA" dirty="0"/>
              <a:t>на </a:t>
            </a:r>
            <a:r>
              <a:rPr lang="en-US" dirty="0"/>
              <a:t>YOLO 11 </a:t>
            </a:r>
            <a:r>
              <a:rPr lang="uk-UA" dirty="0"/>
              <a:t>дав помітний приріст «чутливості» за рахунок виявлення яблук у більшій частці кадрів: замість 922 кадрів (22,0 %) із </a:t>
            </a:r>
            <a:r>
              <a:rPr lang="en-US" dirty="0"/>
              <a:t>YOLO 8 </a:t>
            </a:r>
            <a:r>
              <a:rPr lang="uk-UA" dirty="0"/>
              <a:t>сегментація виявила яблука вже в 1179 кадрах (28,2 %) із того ж набору. Проте більше часу ця версія витрачає на обчислення: загальний час </a:t>
            </a:r>
            <a:r>
              <a:rPr lang="uk-UA" dirty="0" err="1"/>
              <a:t>інференсу</a:t>
            </a:r>
            <a:r>
              <a:rPr lang="uk-UA" dirty="0"/>
              <a:t> зріс із 132,23 с до 141,54 с (частка роботи моделі в загальному циклі збільшилася з 77,74 % до 78,17 %). Тобто </a:t>
            </a:r>
            <a:r>
              <a:rPr lang="en-US" dirty="0"/>
              <a:t>YOLO 11 </a:t>
            </a:r>
            <a:r>
              <a:rPr lang="uk-UA" dirty="0"/>
              <a:t>показує кращий охоплення об’єктів на чистому фоні </a:t>
            </a:r>
            <a:r>
              <a:rPr lang="en-US" dirty="0" err="1"/>
              <a:t>PlantVillage</a:t>
            </a:r>
            <a:r>
              <a:rPr lang="en-US" dirty="0"/>
              <a:t>, </a:t>
            </a:r>
            <a:r>
              <a:rPr lang="uk-UA" dirty="0"/>
              <a:t>але робить це за рахунок приблизно 7 % додаткового часу на обробку. Це вказує на очевидний компроміс: якщо потрібна максимальна точність сегментації листя в кадрі – варто обрати </a:t>
            </a:r>
            <a:r>
              <a:rPr lang="en-US" dirty="0"/>
              <a:t>YOLO 11, </a:t>
            </a:r>
            <a:r>
              <a:rPr lang="uk-UA" dirty="0"/>
              <a:t>а коли критична швидкість – краще зупинитися на </a:t>
            </a:r>
            <a:r>
              <a:rPr lang="en-US" dirty="0"/>
              <a:t>YOLO 8.</a:t>
            </a:r>
            <a:endParaRPr lang="uk-UA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66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268925" y="-27395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U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Мета </a:t>
            </a:r>
            <a:r>
              <a:rPr lang="ru-UA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503639"/>
            <a:ext cx="8520600" cy="3855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44500" indent="461963" algn="just">
              <a:lnSpc>
                <a:spcPct val="150000"/>
              </a:lnSpc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Об’єктом дослідження є системи розпізнавання зображень для ідентифікації та класифікації рослин у реальних умовах</a:t>
            </a:r>
            <a:r>
              <a:rPr lang="uk-UA" dirty="0"/>
              <a:t>.</a:t>
            </a:r>
          </a:p>
          <a:p>
            <a:pPr marR="1270" indent="457200" algn="just">
              <a:lnSpc>
                <a:spcPct val="150000"/>
              </a:lnSpc>
              <a:spcAft>
                <a:spcPts val="600"/>
              </a:spcAft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Метою роботи є створення автоматизованої системи, яка дозволяє визначати вид рослини за зображенням її частин з використанням сучасних методів машинного навчання.</a:t>
            </a:r>
          </a:p>
          <a:p>
            <a:pPr marR="1270" indent="457200" algn="just">
              <a:lnSpc>
                <a:spcPct val="150000"/>
              </a:lnSpc>
              <a:spcAft>
                <a:spcPts val="600"/>
              </a:spcAft>
            </a:pP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</a:rPr>
              <a:t>Метод реалізації – стек технологій </a:t>
            </a:r>
            <a:r>
              <a:rPr lang="uk-UA" dirty="0" err="1">
                <a:latin typeface="Times New Roman" panose="02020603050405020304" pitchFamily="18" charset="0"/>
                <a:ea typeface="Calibri" panose="020F0502020204030204" pitchFamily="34" charset="0"/>
              </a:rPr>
              <a:t>PlantVillage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</a:rPr>
              <a:t>YOLO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uk-UA" dirty="0" err="1">
                <a:latin typeface="Times New Roman" panose="02020603050405020304" pitchFamily="18" charset="0"/>
                <a:ea typeface="Calibri" panose="020F0502020204030204" pitchFamily="34" charset="0"/>
              </a:rPr>
              <a:t>PlantDoc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uk-UA" dirty="0" err="1">
                <a:latin typeface="Times New Roman" panose="02020603050405020304" pitchFamily="18" charset="0"/>
                <a:ea typeface="Calibri" panose="020F0502020204030204" pitchFamily="34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</a:rPr>
              <a:t>YOLOv11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uk-UA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TensorFlow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uk-UA" dirty="0" err="1">
                <a:latin typeface="Times New Roman" panose="02020603050405020304" pitchFamily="18" charset="0"/>
                <a:ea typeface="Calibri" panose="020F0502020204030204" pitchFamily="34" charset="0"/>
              </a:rPr>
              <a:t>OpenCV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88830" y="-10800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UA" sz="3600" dirty="0"/>
              <a:t>Постановка </a:t>
            </a:r>
            <a:r>
              <a:rPr lang="ru-UA" sz="3600" dirty="0" err="1"/>
              <a:t>задачі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CF7E3C-BFCC-4828-821A-E2237E70D4A1}"/>
              </a:ext>
            </a:extLst>
          </p:cNvPr>
          <p:cNvSpPr txBox="1"/>
          <p:nvPr/>
        </p:nvSpPr>
        <p:spPr>
          <a:xfrm>
            <a:off x="0" y="756292"/>
            <a:ext cx="8931147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270" indent="457200" algn="just">
              <a:spcAft>
                <a:spcPts val="600"/>
              </a:spcAft>
              <a:tabLst>
                <a:tab pos="810260" algn="l"/>
              </a:tabLst>
            </a:pP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Щоб реалізувати поставлену мету, необхідно виконати такі етапи розробки програмного забезпечення для аналізу результатів </a:t>
            </a:r>
            <a:r>
              <a:rPr lang="uk-UA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детекції</a:t>
            </a: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рослин:</a:t>
            </a:r>
          </a:p>
          <a:p>
            <a:pPr marL="342900" marR="1270" lvl="0" indent="-342900" algn="just">
              <a:spcAft>
                <a:spcPts val="600"/>
              </a:spcAft>
              <a:buFont typeface="Symbol" panose="05050102010706020507" pitchFamily="18" charset="2"/>
              <a:buChar char=""/>
              <a:tabLst>
                <a:tab pos="630555" algn="l"/>
                <a:tab pos="810260" algn="l"/>
                <a:tab pos="6301105" algn="l"/>
              </a:tabLst>
            </a:pP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підбір та попередня оцінка </a:t>
            </a:r>
            <a:r>
              <a:rPr lang="uk-UA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датасетів</a:t>
            </a: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plantvillage</a:t>
            </a: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і </a:t>
            </a:r>
            <a:r>
              <a:rPr lang="uk-UA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plantdoc</a:t>
            </a: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за критеріями повноти класів, різноманітності фонів і якості анотацій;</a:t>
            </a:r>
          </a:p>
          <a:p>
            <a:pPr marL="342900" marR="1270" lvl="0" indent="-342900" algn="just">
              <a:spcAft>
                <a:spcPts val="600"/>
              </a:spcAft>
              <a:buFont typeface="Symbol" panose="05050102010706020507" pitchFamily="18" charset="2"/>
              <a:buChar char=""/>
              <a:tabLst>
                <a:tab pos="630555" algn="l"/>
                <a:tab pos="810260" algn="l"/>
                <a:tab pos="6301105" algn="l"/>
              </a:tabLst>
            </a:pP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конвертація вихідних анотацій у стандартизований </a:t>
            </a:r>
            <a:r>
              <a:rPr lang="uk-UA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yolo</a:t>
            </a: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-формат із нормалізованими координатами прямокутників і розбиттям на тренувальний, </a:t>
            </a:r>
            <a:r>
              <a:rPr lang="uk-UA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валідаційний</a:t>
            </a: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та тестовий набори;</a:t>
            </a:r>
          </a:p>
          <a:p>
            <a:pPr marL="342900" marR="1270" lvl="0" indent="-342900" algn="just">
              <a:spcAft>
                <a:spcPts val="600"/>
              </a:spcAft>
              <a:buFont typeface="Symbol" panose="05050102010706020507" pitchFamily="18" charset="2"/>
              <a:buChar char=""/>
              <a:tabLst>
                <a:tab pos="630555" algn="l"/>
                <a:tab pos="810260" algn="l"/>
                <a:tab pos="6301105" algn="l"/>
              </a:tabLst>
            </a:pP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налаштування навчальних </a:t>
            </a:r>
            <a:r>
              <a:rPr lang="uk-UA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пайплайнів</a:t>
            </a: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для yolov8 та yolov11 із урахуванням апаратних та часових обмежень, включаючи підбір </a:t>
            </a:r>
            <a:r>
              <a:rPr lang="uk-UA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гіперпараметрів</a:t>
            </a: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та політики </a:t>
            </a:r>
            <a:r>
              <a:rPr lang="uk-UA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аугментації</a:t>
            </a: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marL="342900" marR="1270" lvl="0" indent="-342900" algn="just">
              <a:spcAft>
                <a:spcPts val="600"/>
              </a:spcAft>
              <a:buFont typeface="Symbol" panose="05050102010706020507" pitchFamily="18" charset="2"/>
              <a:buChar char=""/>
              <a:tabLst>
                <a:tab pos="630555" algn="l"/>
                <a:tab pos="810260" algn="l"/>
                <a:tab pos="6301105" algn="l"/>
              </a:tabLst>
            </a:pP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розробка клієнт-серверного модуля для потокового прийому відео з </a:t>
            </a:r>
            <a:r>
              <a:rPr lang="uk-UA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дрона</a:t>
            </a: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uk-UA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передобробки</a:t>
            </a: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кадрів (зміна розміру, нормалізація) та передачі їх на сервер </a:t>
            </a:r>
            <a:r>
              <a:rPr lang="uk-UA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детекції</a:t>
            </a: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marL="342900" marR="1270" lvl="0" indent="-342900" algn="just">
              <a:spcAft>
                <a:spcPts val="600"/>
              </a:spcAft>
              <a:buFont typeface="Symbol" panose="05050102010706020507" pitchFamily="18" charset="2"/>
              <a:buChar char=""/>
              <a:tabLst>
                <a:tab pos="630555" algn="l"/>
                <a:tab pos="810260" algn="l"/>
                <a:tab pos="6301105" algn="l"/>
              </a:tabLst>
            </a:pP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реалізація підсистеми збору метрик, яка у режимі реального часу фіксує для кожного впізнаного об’єкта часові мітки появи та зникнення в кадрі, після чого обчислює тривалість спостереження;</a:t>
            </a:r>
          </a:p>
          <a:p>
            <a:pPr marL="342900" marR="1270" lvl="0" indent="-342900" algn="just">
              <a:spcAft>
                <a:spcPts val="600"/>
              </a:spcAft>
              <a:buFont typeface="Symbol" panose="05050102010706020507" pitchFamily="18" charset="2"/>
              <a:buChar char=""/>
              <a:tabLst>
                <a:tab pos="630555" algn="l"/>
                <a:tab pos="810260" algn="l"/>
                <a:tab pos="6301105" algn="l"/>
              </a:tabLst>
            </a:pP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проведення експериментальних прогонів для моделей yolov8 і yolov11 із подальшим збором даних про </a:t>
            </a:r>
            <a:r>
              <a:rPr lang="uk-UA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map</a:t>
            </a: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uk-UA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fps</a:t>
            </a: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час </a:t>
            </a:r>
            <a:r>
              <a:rPr lang="uk-UA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детекції</a:t>
            </a: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на об’єкт та тривалість перебування об’єкта в полі зору;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159300" y="319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uk" sz="3200" dirty="0"/>
              <a:t>Вибір технологій розробки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uk-U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PlantVillage</a:t>
            </a:r>
            <a:endParaRPr lang="ru-UA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lant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oc</a:t>
            </a:r>
            <a:endParaRPr lang="ru-UA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endParaRPr lang="uk-UA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YOLOv8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YOLOv11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42AED9A-F2CA-485B-8997-5769DB2D3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6728" y="1505256"/>
            <a:ext cx="2886478" cy="1181265"/>
          </a:xfrm>
          <a:prstGeom prst="rect">
            <a:avLst/>
          </a:prstGeom>
        </p:spPr>
      </p:pic>
      <p:pic>
        <p:nvPicPr>
          <p:cNvPr id="1026" name="Picture 2" descr="PlantDoc - Dataset Ninja">
            <a:extLst>
              <a:ext uri="{FF2B5EF4-FFF2-40B4-BE49-F238E27FC236}">
                <a16:creationId xmlns:a16="http://schemas.microsoft.com/office/drawing/2014/main" id="{0F672D8A-37F3-424D-AB6C-111A9F9F6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247" y="3048546"/>
            <a:ext cx="2887053" cy="159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D1A75C-C45B-4ED7-9605-997CA72BFB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8309" y="3152893"/>
            <a:ext cx="1548941" cy="138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3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79560" y="2022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Узагальнені результати порівняння та тестування </a:t>
            </a:r>
            <a:r>
              <a:rPr lang="uk-UA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PlantDoc</a:t>
            </a:r>
            <a:r>
              <a:rPr lang="uk-UA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та </a:t>
            </a:r>
            <a:r>
              <a:rPr lang="uk-UA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PlantVillage</a:t>
            </a:r>
            <a:r>
              <a:rPr lang="uk-UA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94CA4D-2CD2-4C1C-A71F-58350A74F29A}"/>
              </a:ext>
            </a:extLst>
          </p:cNvPr>
          <p:cNvSpPr txBox="1"/>
          <p:nvPr/>
        </p:nvSpPr>
        <p:spPr>
          <a:xfrm>
            <a:off x="823683" y="3153537"/>
            <a:ext cx="7947092" cy="1347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1800"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 метрикою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для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PlantVillage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TomFormer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показала 83 %, для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PlantDoc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81 %, а для вузького домену тепличних знімків (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KUTomaDATA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– 87 %. Ми відзначили, що зниження точності на польових даних становить близько 2 %</a:t>
            </a:r>
            <a:endParaRPr lang="uk-UA" sz="18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7144215-D0BA-4A45-A4D9-A77590CA007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84365" y="1123211"/>
            <a:ext cx="4110990" cy="18707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391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490612" y="-1255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Методика проведення дослідження</a:t>
            </a:r>
            <a:endParaRPr lang="ru-RU" sz="2800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50AC6F-940F-4DCE-888B-2587149062AF}"/>
              </a:ext>
            </a:extLst>
          </p:cNvPr>
          <p:cNvSpPr txBox="1"/>
          <p:nvPr/>
        </p:nvSpPr>
        <p:spPr>
          <a:xfrm>
            <a:off x="401216" y="829232"/>
            <a:ext cx="86099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Дослідження спрямоване на отримання детальних та порівняльних даних щодо продуктивності моделей YOLOv8 і YOLOv11, навчених на </a:t>
            </a:r>
            <a:r>
              <a:rPr lang="uk-UA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датасетах</a:t>
            </a: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PlantVillage</a:t>
            </a: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та </a:t>
            </a:r>
            <a:r>
              <a:rPr lang="uk-UA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PlantDoc</a:t>
            </a:r>
            <a:endParaRPr lang="uk-U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41F9F8-AD01-4974-BFED-40E6F6300837}"/>
              </a:ext>
            </a:extLst>
          </p:cNvPr>
          <p:cNvSpPr txBox="1"/>
          <p:nvPr/>
        </p:nvSpPr>
        <p:spPr>
          <a:xfrm>
            <a:off x="401215" y="1475347"/>
            <a:ext cx="806164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Надалі відбувається паралельне навчання двох моделей — YOLOv8n та YOLOv11n — на кожному з </a:t>
            </a:r>
            <a:r>
              <a:rPr lang="uk-UA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датасетів</a:t>
            </a: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із фіксованими </a:t>
            </a:r>
            <a:r>
              <a:rPr lang="uk-UA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гіперпараметрами</a:t>
            </a: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100 епох, розмір входу 640×640 </a:t>
            </a:r>
            <a:r>
              <a:rPr lang="uk-UA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px</a:t>
            </a: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оптимізатор SGD із початковою швидкістю навчання 0,01 із </a:t>
            </a:r>
            <a:r>
              <a:rPr lang="uk-UA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косинусним</a:t>
            </a: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спаданням, розмір пакета 16</a:t>
            </a:r>
            <a:endParaRPr lang="uk-U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B3CC2C-5B8A-4CDF-9A68-C520A59A84E7}"/>
              </a:ext>
            </a:extLst>
          </p:cNvPr>
          <p:cNvSpPr txBox="1"/>
          <p:nvPr/>
        </p:nvSpPr>
        <p:spPr>
          <a:xfrm>
            <a:off x="401216" y="2336906"/>
            <a:ext cx="806164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Усі випробування виконуються на єдиній апаратній конфігурації: GPU NVIDIA RTX 4070S (12 GB VRAM), CPU </a:t>
            </a:r>
            <a:r>
              <a:rPr lang="uk-UA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Intel</a:t>
            </a: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Core</a:t>
            </a: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i7-12700H, 32 GB RAM, </a:t>
            </a:r>
            <a:r>
              <a:rPr lang="uk-UA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Python</a:t>
            </a: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3.10, а також версіях </a:t>
            </a:r>
            <a:r>
              <a:rPr lang="uk-UA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Ultralytics</a:t>
            </a: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v8.1.2 і v11.0.0 відповідно.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26358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79560" y="2022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lang="ru-RU" sz="3200" b="1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9FD7464-D29A-472C-8E95-E76C89D8E5A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958965" y="934286"/>
            <a:ext cx="1626870" cy="383476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21F9DE-A2F3-4E8F-B4BF-A5F06341E9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2901" y="4254629"/>
            <a:ext cx="1171739" cy="51442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5C2F1C-F025-41EA-AE9D-0CA7C93ACEBB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379560" y="1097965"/>
            <a:ext cx="3951106" cy="18033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636BE8-0B87-4C00-BB10-464FE37192D9}"/>
              </a:ext>
            </a:extLst>
          </p:cNvPr>
          <p:cNvSpPr txBox="1"/>
          <p:nvPr/>
        </p:nvSpPr>
        <p:spPr>
          <a:xfrm>
            <a:off x="1486770" y="290130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Структура дата-сетів </a:t>
            </a:r>
            <a:endParaRPr lang="uk-U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6CAEB8-6861-4462-9EE7-DF530CF4025D}"/>
              </a:ext>
            </a:extLst>
          </p:cNvPr>
          <p:cNvSpPr txBox="1"/>
          <p:nvPr/>
        </p:nvSpPr>
        <p:spPr>
          <a:xfrm>
            <a:off x="5309118" y="98298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Файлова структура </a:t>
            </a:r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-1677285" y="-213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Моніторинг метрик порівняння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YOLO</a:t>
            </a:r>
            <a:endParaRPr lang="ru-RU" sz="2400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87EABDFF-BEE6-53C8-5FCA-CFF021F10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" y="-1021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U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597BFE-3EC1-41A1-A276-78D4A4DA8B46}"/>
              </a:ext>
            </a:extLst>
          </p:cNvPr>
          <p:cNvSpPr txBox="1"/>
          <p:nvPr/>
        </p:nvSpPr>
        <p:spPr>
          <a:xfrm>
            <a:off x="5250180" y="63371"/>
            <a:ext cx="491256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800"/>
              <a:t>import time</a:t>
            </a:r>
          </a:p>
          <a:p>
            <a:r>
              <a:rPr lang="uk-UA" sz="800"/>
              <a:t>from collections import defaultdict</a:t>
            </a:r>
          </a:p>
          <a:p>
            <a:r>
              <a:rPr lang="uk-UA" sz="800"/>
              <a:t>from src.detection.yolo_detector import YoloDetector</a:t>
            </a:r>
          </a:p>
          <a:p>
            <a:r>
              <a:rPr lang="uk-UA" sz="800"/>
              <a:t>from src.tracking.deep_sort_tracker import DeepSortTracker</a:t>
            </a:r>
          </a:p>
          <a:p>
            <a:endParaRPr lang="uk-UA" sz="800"/>
          </a:p>
          <a:p>
            <a:r>
              <a:rPr lang="uk-UA" sz="800"/>
              <a:t>class LiveMetricsTracker:</a:t>
            </a:r>
          </a:p>
          <a:p>
            <a:r>
              <a:rPr lang="uk-UA" sz="800"/>
              <a:t>    def __init__(self):</a:t>
            </a:r>
          </a:p>
          <a:p>
            <a:r>
              <a:rPr lang="uk-UA" sz="800"/>
              <a:t>        self.start_times = {}</a:t>
            </a:r>
          </a:p>
          <a:p>
            <a:r>
              <a:rPr lang="uk-UA" sz="800"/>
              <a:t>        self.durations = defaultdict(float)</a:t>
            </a:r>
          </a:p>
          <a:p>
            <a:r>
              <a:rPr lang="uk-UA" sz="800"/>
              <a:t>        self.classes = {}</a:t>
            </a:r>
          </a:p>
          <a:p>
            <a:endParaRPr lang="uk-UA" sz="800"/>
          </a:p>
          <a:p>
            <a:r>
              <a:rPr lang="uk-UA" sz="800"/>
              <a:t>    def update(self, detections):</a:t>
            </a:r>
          </a:p>
          <a:p>
            <a:r>
              <a:rPr lang="uk-UA" sz="800"/>
              <a:t>        current_time = time.time()</a:t>
            </a:r>
          </a:p>
          <a:p>
            <a:r>
              <a:rPr lang="uk-UA" sz="800"/>
              <a:t>        active_ids = set()</a:t>
            </a:r>
          </a:p>
          <a:p>
            <a:r>
              <a:rPr lang="uk-UA" sz="800"/>
              <a:t>        for track_id, class_name, bbox in detections:</a:t>
            </a:r>
          </a:p>
          <a:p>
            <a:r>
              <a:rPr lang="uk-UA" sz="800"/>
              <a:t>            active_ids.add(track_id)</a:t>
            </a:r>
          </a:p>
          <a:p>
            <a:r>
              <a:rPr lang="uk-UA" sz="800"/>
              <a:t>            if track_id not in self.start_times:</a:t>
            </a:r>
          </a:p>
          <a:p>
            <a:r>
              <a:rPr lang="uk-UA" sz="800"/>
              <a:t>                self.start_times[track_id] = current_time</a:t>
            </a:r>
          </a:p>
          <a:p>
            <a:r>
              <a:rPr lang="uk-UA" sz="800"/>
              <a:t>                self.classes[track_id] = class_name</a:t>
            </a:r>
          </a:p>
          <a:p>
            <a:r>
              <a:rPr lang="uk-UA" sz="800"/>
              <a:t>            self.durations[track_id] = current_time - self.start_times[track_id]</a:t>
            </a:r>
          </a:p>
          <a:p>
            <a:r>
              <a:rPr lang="uk-UA" sz="800"/>
              <a:t>        ended_ids = set(self.start_times.keys()) - active_ids</a:t>
            </a:r>
          </a:p>
          <a:p>
            <a:r>
              <a:rPr lang="uk-UA" sz="800"/>
              <a:t>        for track_id in ended_ids:</a:t>
            </a:r>
          </a:p>
          <a:p>
            <a:r>
              <a:rPr lang="uk-UA" sz="800"/>
              <a:t>            print(f"Track {track_id} ({self.classes[track_id]}) tracked for {self.durations[track_id]:.2f} sec")</a:t>
            </a:r>
          </a:p>
          <a:p>
            <a:r>
              <a:rPr lang="uk-UA" sz="800"/>
              <a:t>            self.start_times.pop(track_id)</a:t>
            </a:r>
          </a:p>
          <a:p>
            <a:r>
              <a:rPr lang="uk-UA" sz="800"/>
              <a:t>            self.durations.pop(track_id)</a:t>
            </a:r>
          </a:p>
          <a:p>
            <a:r>
              <a:rPr lang="uk-UA" sz="800"/>
              <a:t>            self.classes.pop(track_id)</a:t>
            </a:r>
          </a:p>
          <a:p>
            <a:endParaRPr lang="uk-UA" sz="800"/>
          </a:p>
          <a:p>
            <a:r>
              <a:rPr lang="uk-UA" sz="800"/>
              <a:t>    def report_live(self):</a:t>
            </a:r>
          </a:p>
          <a:p>
            <a:r>
              <a:rPr lang="uk-UA" sz="800"/>
              <a:t>        for track_id, elapsed in self.durations.items():</a:t>
            </a:r>
          </a:p>
          <a:p>
            <a:r>
              <a:rPr lang="uk-UA" sz="800"/>
              <a:t>            print(f"[LIVE] Track {track_id} ({self.classes[track_id]}) → {elapsed:.2f} sec")</a:t>
            </a:r>
          </a:p>
          <a:p>
            <a:endParaRPr lang="uk-UA" sz="800"/>
          </a:p>
          <a:p>
            <a:r>
              <a:rPr lang="uk-UA" sz="800"/>
              <a:t>detector = YoloDetector(weights_path="yolov8n.pt")</a:t>
            </a:r>
          </a:p>
          <a:p>
            <a:r>
              <a:rPr lang="uk-UA" sz="800"/>
              <a:t>tracker = DeepSortTracker()</a:t>
            </a:r>
          </a:p>
          <a:p>
            <a:r>
              <a:rPr lang="uk-UA" sz="800"/>
              <a:t>metrics = LiveMetricsTracker()</a:t>
            </a:r>
          </a:p>
          <a:p>
            <a:endParaRPr lang="uk-UA" sz="800"/>
          </a:p>
          <a:p>
            <a:r>
              <a:rPr lang="uk-UA" sz="800"/>
              <a:t>for frame in frame_stream:</a:t>
            </a:r>
          </a:p>
          <a:p>
            <a:r>
              <a:rPr lang="uk-UA" sz="800"/>
              <a:t>    detections = detector.infer(frame)</a:t>
            </a:r>
          </a:p>
          <a:p>
            <a:r>
              <a:rPr lang="uk-UA" sz="800"/>
              <a:t>    tracks = tracker.update(detections)</a:t>
            </a:r>
          </a:p>
          <a:p>
            <a:r>
              <a:rPr lang="uk-UA" sz="800"/>
              <a:t>    metrics.update(tracks)</a:t>
            </a:r>
          </a:p>
          <a:p>
            <a:r>
              <a:rPr lang="uk-UA" sz="800"/>
              <a:t>    metrics.report_live()</a:t>
            </a:r>
            <a:endParaRPr lang="uk-UA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E9910D-261A-411C-B512-86549E031D67}"/>
              </a:ext>
            </a:extLst>
          </p:cNvPr>
          <p:cNvSpPr txBox="1"/>
          <p:nvPr/>
        </p:nvSpPr>
        <p:spPr>
          <a:xfrm>
            <a:off x="0" y="758813"/>
            <a:ext cx="4912566" cy="2643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270" indent="457200" algn="just">
              <a:lnSpc>
                <a:spcPct val="150000"/>
              </a:lnSpc>
              <a:spcAft>
                <a:spcPts val="1000"/>
              </a:spcAft>
            </a:pP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Код реалізує клас </a:t>
            </a:r>
            <a:r>
              <a:rPr lang="uk-UA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LiveMetricsTracker</a:t>
            </a: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який у методі </a:t>
            </a:r>
            <a:r>
              <a:rPr lang="uk-UA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update</a:t>
            </a: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приймає список треків у форматі (</a:t>
            </a:r>
            <a:r>
              <a:rPr lang="uk-UA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track_id</a:t>
            </a: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uk-UA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class_name</a:t>
            </a: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uk-UA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bbox</a:t>
            </a: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), фіксує час появи кожного нового треку, обчислює тривалість перебування об’єкта в кадрі та при зникненні треку виводить у консоль рядок із його ідентифікатором, назвою класу та тривалістю у секундах; додатковий метод </a:t>
            </a:r>
            <a:r>
              <a:rPr lang="uk-UA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report_live</a:t>
            </a: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постійно виводить поточні активні треки з їхньою накопиченою тривалістю. </a:t>
            </a:r>
            <a:endParaRPr lang="uk-UA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537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372045" y="-153574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UA" sz="3200" dirty="0" err="1"/>
              <a:t>Проведення</a:t>
            </a:r>
            <a:r>
              <a:rPr lang="ru-UA" sz="3200" dirty="0"/>
              <a:t> </a:t>
            </a:r>
            <a:r>
              <a:rPr lang="ru-UA" sz="3200" dirty="0" err="1"/>
              <a:t>експеременту</a:t>
            </a:r>
            <a:endParaRPr lang="ru-UA" sz="3200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87EABDFF-BEE6-53C8-5FCA-CFF021F10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" y="-1021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U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660A85-805E-436F-90BE-CD2D10D79A10}"/>
              </a:ext>
            </a:extLst>
          </p:cNvPr>
          <p:cNvSpPr txBox="1"/>
          <p:nvPr/>
        </p:nvSpPr>
        <p:spPr>
          <a:xfrm>
            <a:off x="123009" y="1240792"/>
            <a:ext cx="544441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270" indent="457200" algn="just"/>
            <a:r>
              <a:rPr lang="uk-UA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Зібрані під час прогону ключові метрики будуть такими:</a:t>
            </a:r>
          </a:p>
          <a:p>
            <a:pPr marL="342900" marR="1270" lvl="0" indent="-342900" algn="just">
              <a:buFont typeface="Symbol" panose="05050102010706020507" pitchFamily="18" charset="2"/>
              <a:buChar char=""/>
              <a:tabLst>
                <a:tab pos="630555" algn="l"/>
              </a:tabLst>
            </a:pPr>
            <a:r>
              <a:rPr lang="uk-UA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загальна кількість оброблених кадрів;</a:t>
            </a:r>
          </a:p>
          <a:p>
            <a:pPr marL="342900" marR="1270" lvl="0" indent="-342900" algn="just">
              <a:buFont typeface="Symbol" panose="05050102010706020507" pitchFamily="18" charset="2"/>
              <a:buChar char=""/>
              <a:tabLst>
                <a:tab pos="630555" algn="l"/>
              </a:tabLst>
            </a:pPr>
            <a:r>
              <a:rPr lang="uk-UA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середня швидкість обробки (</a:t>
            </a:r>
            <a:r>
              <a:rPr lang="uk-UA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fps</a:t>
            </a:r>
            <a:r>
              <a:rPr lang="uk-UA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342900" marR="1270" lvl="0" indent="-342900" algn="just">
              <a:buFont typeface="Symbol" panose="05050102010706020507" pitchFamily="18" charset="2"/>
              <a:buChar char=""/>
              <a:tabLst>
                <a:tab pos="630555" algn="l"/>
              </a:tabLst>
            </a:pPr>
            <a:r>
              <a:rPr lang="uk-UA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тривалість відео в секундах;</a:t>
            </a:r>
          </a:p>
          <a:p>
            <a:pPr marL="342900" marR="1270" lvl="0" indent="-342900" algn="just">
              <a:buFont typeface="Symbol" panose="05050102010706020507" pitchFamily="18" charset="2"/>
              <a:buChar char=""/>
              <a:tabLst>
                <a:tab pos="630555" algn="l"/>
              </a:tabLst>
            </a:pPr>
            <a:r>
              <a:rPr lang="uk-UA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загальний час </a:t>
            </a:r>
            <a:r>
              <a:rPr lang="uk-UA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детекції</a:t>
            </a:r>
            <a:r>
              <a:rPr lang="uk-UA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uk-UA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сек</a:t>
            </a:r>
            <a:r>
              <a:rPr lang="uk-UA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.);</a:t>
            </a:r>
          </a:p>
          <a:p>
            <a:pPr marL="342900" marR="1270" lvl="0" indent="-342900" algn="just">
              <a:buFont typeface="Symbol" panose="05050102010706020507" pitchFamily="18" charset="2"/>
              <a:buChar char=""/>
              <a:tabLst>
                <a:tab pos="630555" algn="l"/>
              </a:tabLst>
            </a:pPr>
            <a:r>
              <a:rPr lang="uk-UA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середній час </a:t>
            </a:r>
            <a:r>
              <a:rPr lang="uk-UA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детекції</a:t>
            </a:r>
            <a:r>
              <a:rPr lang="uk-UA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одного кадру (</a:t>
            </a:r>
            <a:r>
              <a:rPr lang="uk-UA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сек</a:t>
            </a:r>
            <a:r>
              <a:rPr lang="uk-UA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.);</a:t>
            </a:r>
          </a:p>
          <a:p>
            <a:pPr marL="342900" marR="1270" lvl="0" indent="-342900" algn="just">
              <a:buFont typeface="Symbol" panose="05050102010706020507" pitchFamily="18" charset="2"/>
              <a:buChar char=""/>
              <a:tabLst>
                <a:tab pos="630555" algn="l"/>
              </a:tabLst>
            </a:pPr>
            <a:r>
              <a:rPr lang="uk-UA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кількість кадрів із виявленими об’єктами та відсоток від </a:t>
            </a:r>
            <a:endParaRPr lang="ru-UA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1270" lvl="0" algn="just">
              <a:tabLst>
                <a:tab pos="630555" algn="l"/>
              </a:tabLst>
            </a:pPr>
            <a:r>
              <a:rPr lang="uk-UA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загальної кількості;</a:t>
            </a:r>
          </a:p>
          <a:p>
            <a:pPr marL="342900" marR="1270" lvl="0" indent="-342900" algn="just">
              <a:buFont typeface="Symbol" panose="05050102010706020507" pitchFamily="18" charset="2"/>
              <a:buChar char=""/>
              <a:tabLst>
                <a:tab pos="630555" algn="l"/>
              </a:tabLst>
            </a:pPr>
            <a:r>
              <a:rPr lang="uk-UA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кількість унікальних треків на клас (наприклад, </a:t>
            </a:r>
            <a:r>
              <a:rPr lang="uk-UA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avocado</a:t>
            </a:r>
            <a:r>
              <a:rPr lang="uk-UA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 трек);</a:t>
            </a:r>
          </a:p>
          <a:p>
            <a:pPr marL="342900" marR="1270" lvl="0" indent="-342900" algn="just">
              <a:buFont typeface="Symbol" panose="05050102010706020507" pitchFamily="18" charset="2"/>
              <a:buChar char=""/>
              <a:tabLst>
                <a:tab pos="630555" algn="l"/>
              </a:tabLst>
            </a:pPr>
            <a:r>
              <a:rPr lang="uk-UA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середня тривалість перебування об’єкта в кадрі (</a:t>
            </a:r>
            <a:r>
              <a:rPr lang="uk-UA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сек</a:t>
            </a:r>
            <a:r>
              <a:rPr lang="uk-UA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.);</a:t>
            </a:r>
          </a:p>
          <a:p>
            <a:pPr marL="457200" marR="1270" indent="457200" algn="just">
              <a:tabLst>
                <a:tab pos="630555" algn="l"/>
              </a:tabLst>
            </a:pPr>
            <a:r>
              <a:rPr lang="uk-UA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підсумкова таблиця по класах:</a:t>
            </a:r>
          </a:p>
          <a:p>
            <a:pPr marL="342900" marR="1270" lvl="0" indent="-342900" algn="just">
              <a:buFont typeface="Symbol" panose="05050102010706020507" pitchFamily="18" charset="2"/>
              <a:buChar char=""/>
              <a:tabLst>
                <a:tab pos="630555" algn="l"/>
              </a:tabLst>
            </a:pPr>
            <a:r>
              <a:rPr lang="uk-UA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назва класу;</a:t>
            </a:r>
          </a:p>
          <a:p>
            <a:pPr marL="342900" marR="1270" lvl="0" indent="-342900" algn="just">
              <a:buFont typeface="Symbol" panose="05050102010706020507" pitchFamily="18" charset="2"/>
              <a:buChar char=""/>
              <a:tabLst>
                <a:tab pos="630555" algn="l"/>
              </a:tabLst>
            </a:pPr>
            <a:r>
              <a:rPr lang="uk-UA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кількість треків;</a:t>
            </a:r>
          </a:p>
          <a:p>
            <a:pPr marL="342900" marR="1270" lvl="0" indent="-342900" algn="just">
              <a:buFont typeface="Symbol" panose="05050102010706020507" pitchFamily="18" charset="2"/>
              <a:buChar char=""/>
              <a:tabLst>
                <a:tab pos="630555" algn="l"/>
              </a:tabLst>
            </a:pPr>
            <a:r>
              <a:rPr lang="uk-UA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сумарна тривалість </a:t>
            </a:r>
            <a:r>
              <a:rPr lang="uk-UA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детекції</a:t>
            </a:r>
            <a:r>
              <a:rPr lang="uk-UA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uk-UA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сек</a:t>
            </a:r>
            <a:r>
              <a:rPr lang="uk-UA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.);</a:t>
            </a:r>
          </a:p>
          <a:p>
            <a:pPr marL="342900" marR="1270" lvl="0" indent="-342900" algn="just">
              <a:buFont typeface="Symbol" panose="05050102010706020507" pitchFamily="18" charset="2"/>
              <a:buChar char=""/>
              <a:tabLst>
                <a:tab pos="630555" algn="l"/>
              </a:tabLst>
            </a:pPr>
            <a:r>
              <a:rPr lang="uk-UA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класс</a:t>
            </a:r>
            <a:r>
              <a:rPr lang="uk-UA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який було ідентифіковано;</a:t>
            </a:r>
          </a:p>
          <a:p>
            <a:pPr marL="342900" marR="1270" lvl="0" indent="-342900" algn="just">
              <a:buFont typeface="Symbol" panose="05050102010706020507" pitchFamily="18" charset="2"/>
              <a:buChar char=""/>
              <a:tabLst>
                <a:tab pos="630555" algn="l"/>
              </a:tabLst>
            </a:pPr>
            <a:r>
              <a:rPr lang="uk-UA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середня довжина треку (</a:t>
            </a:r>
            <a:r>
              <a:rPr lang="uk-UA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сек</a:t>
            </a:r>
            <a:r>
              <a:rPr lang="uk-UA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.).</a:t>
            </a:r>
          </a:p>
        </p:txBody>
      </p:sp>
    </p:spTree>
    <p:extLst>
      <p:ext uri="{BB962C8B-B14F-4D97-AF65-F5344CB8AC3E}">
        <p14:creationId xmlns:p14="http://schemas.microsoft.com/office/powerpoint/2010/main" val="633243816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4704</TotalTime>
  <Words>1143</Words>
  <Application>Microsoft Office PowerPoint</Application>
  <PresentationFormat>Экран (16:9)</PresentationFormat>
  <Paragraphs>98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Times New Roman</vt:lpstr>
      <vt:lpstr>Economica</vt:lpstr>
      <vt:lpstr>Calibri</vt:lpstr>
      <vt:lpstr>Open Sans</vt:lpstr>
      <vt:lpstr>Symbol</vt:lpstr>
      <vt:lpstr>Luxe</vt:lpstr>
      <vt:lpstr>Розпізнавання зображень для ідентифікації та класифікації рослин </vt:lpstr>
      <vt:lpstr>Мета роботи</vt:lpstr>
      <vt:lpstr>Постановка задачі</vt:lpstr>
      <vt:lpstr>Вибір технологій розробки </vt:lpstr>
      <vt:lpstr>Узагальнені результати порівняння та тестування PlantDoc та PlantVillage </vt:lpstr>
      <vt:lpstr>Методика проведення дослідження</vt:lpstr>
      <vt:lpstr>Архітектура створенного програмного забезпечення</vt:lpstr>
      <vt:lpstr>Моніторинг метрик порівняння YOLO</vt:lpstr>
      <vt:lpstr>Проведення експеременту</vt:lpstr>
      <vt:lpstr>Аналіз результатів</vt:lpstr>
      <vt:lpstr>Аналіз результатів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Програмна система для організації зборів коштів</dc:title>
  <dc:creator>Егор Богацкий</dc:creator>
  <cp:lastModifiedBy>Егор Богацкий</cp:lastModifiedBy>
  <cp:revision>32</cp:revision>
  <dcterms:modified xsi:type="dcterms:W3CDTF">2025-06-19T20:34:44Z</dcterms:modified>
</cp:coreProperties>
</file>