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slides/slide14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129.xml" ContentType="application/vnd.openxmlformats-officedocument.presentationml.slide+xml"/>
  <Override PartName="/ppt/slides/slide147.xml" ContentType="application/vnd.openxmlformats-officedocument.presentationml.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136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slides/slide143.xml" ContentType="application/vnd.openxmlformats-officedocument.presentationml.slide+xml"/>
  <Override PartName="/ppt/slides/slide154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32.xml" ContentType="application/vnd.openxmlformats-officedocument.presentationml.slide+xml"/>
  <Override PartName="/ppt/slides/slide150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s/slide119.xml" ContentType="application/vnd.openxmlformats-officedocument.presentationml.slide+xml"/>
  <Override PartName="/ppt/slides/slide148.xml" ContentType="application/vnd.openxmlformats-officedocument.presentationml.slide+xml"/>
  <Default Extension="vml" ContentType="application/vnd.openxmlformats-officedocument.vmlDrawing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155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44.xml" ContentType="application/vnd.openxmlformats-officedocument.presentationml.slide+xml"/>
  <Override PartName="/ppt/slides/slide153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s/slide151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s/slide140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s/slide149.xml" ContentType="application/vnd.openxmlformats-officedocument.presentationml.slide+xml"/>
  <Override PartName="/ppt/slides/slide138.xml" ContentType="application/vnd.openxmlformats-officedocument.presentationml.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145.xml" ContentType="application/vnd.openxmlformats-officedocument.presentationml.slide+xml"/>
  <Override PartName="/ppt/slides/slide156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slides/slide152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0.xml" ContentType="application/vnd.openxmlformats-officedocument.presentationml.slide+xml"/>
  <Override PartName="/ppt/slides/slide139.xml" ContentType="application/vnd.openxmlformats-officedocument.presentationml.slide+xml"/>
  <Override PartName="/ppt/slides/slide157.xml" ContentType="application/vnd.openxmlformats-officedocument.presentationml.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4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9"/>
  </p:notesMasterIdLst>
  <p:handoutMasterIdLst>
    <p:handoutMasterId r:id="rId160"/>
  </p:handoutMasterIdLst>
  <p:sldIdLst>
    <p:sldId id="256" r:id="rId2"/>
    <p:sldId id="257" r:id="rId3"/>
    <p:sldId id="322" r:id="rId4"/>
    <p:sldId id="542" r:id="rId5"/>
    <p:sldId id="551" r:id="rId6"/>
    <p:sldId id="554" r:id="rId7"/>
    <p:sldId id="555" r:id="rId8"/>
    <p:sldId id="556" r:id="rId9"/>
    <p:sldId id="557" r:id="rId10"/>
    <p:sldId id="558" r:id="rId11"/>
    <p:sldId id="559" r:id="rId12"/>
    <p:sldId id="560" r:id="rId13"/>
    <p:sldId id="620" r:id="rId14"/>
    <p:sldId id="619" r:id="rId15"/>
    <p:sldId id="631" r:id="rId16"/>
    <p:sldId id="641" r:id="rId17"/>
    <p:sldId id="640" r:id="rId18"/>
    <p:sldId id="642" r:id="rId19"/>
    <p:sldId id="643" r:id="rId20"/>
    <p:sldId id="630" r:id="rId21"/>
    <p:sldId id="632" r:id="rId22"/>
    <p:sldId id="633" r:id="rId23"/>
    <p:sldId id="645" r:id="rId24"/>
    <p:sldId id="646" r:id="rId25"/>
    <p:sldId id="647" r:id="rId26"/>
    <p:sldId id="644" r:id="rId27"/>
    <p:sldId id="634" r:id="rId28"/>
    <p:sldId id="635" r:id="rId29"/>
    <p:sldId id="636" r:id="rId30"/>
    <p:sldId id="637" r:id="rId31"/>
    <p:sldId id="638" r:id="rId32"/>
    <p:sldId id="639" r:id="rId33"/>
    <p:sldId id="648" r:id="rId34"/>
    <p:sldId id="649" r:id="rId35"/>
    <p:sldId id="523" r:id="rId36"/>
    <p:sldId id="525" r:id="rId37"/>
    <p:sldId id="547" r:id="rId38"/>
    <p:sldId id="548" r:id="rId39"/>
    <p:sldId id="549" r:id="rId40"/>
    <p:sldId id="550" r:id="rId41"/>
    <p:sldId id="565" r:id="rId42"/>
    <p:sldId id="520" r:id="rId43"/>
    <p:sldId id="521" r:id="rId44"/>
    <p:sldId id="518" r:id="rId45"/>
    <p:sldId id="566" r:id="rId46"/>
    <p:sldId id="567" r:id="rId47"/>
    <p:sldId id="568" r:id="rId48"/>
    <p:sldId id="569" r:id="rId49"/>
    <p:sldId id="571" r:id="rId50"/>
    <p:sldId id="650" r:id="rId51"/>
    <p:sldId id="572" r:id="rId52"/>
    <p:sldId id="651" r:id="rId53"/>
    <p:sldId id="573" r:id="rId54"/>
    <p:sldId id="575" r:id="rId55"/>
    <p:sldId id="654" r:id="rId56"/>
    <p:sldId id="576" r:id="rId57"/>
    <p:sldId id="579" r:id="rId58"/>
    <p:sldId id="655" r:id="rId59"/>
    <p:sldId id="574" r:id="rId60"/>
    <p:sldId id="652" r:id="rId61"/>
    <p:sldId id="577" r:id="rId62"/>
    <p:sldId id="578" r:id="rId63"/>
    <p:sldId id="656" r:id="rId64"/>
    <p:sldId id="653" r:id="rId65"/>
    <p:sldId id="583" r:id="rId66"/>
    <p:sldId id="657" r:id="rId67"/>
    <p:sldId id="658" r:id="rId68"/>
    <p:sldId id="660" r:id="rId69"/>
    <p:sldId id="661" r:id="rId70"/>
    <p:sldId id="662" r:id="rId71"/>
    <p:sldId id="585" r:id="rId72"/>
    <p:sldId id="666" r:id="rId73"/>
    <p:sldId id="588" r:id="rId74"/>
    <p:sldId id="590" r:id="rId75"/>
    <p:sldId id="663" r:id="rId76"/>
    <p:sldId id="664" r:id="rId77"/>
    <p:sldId id="586" r:id="rId78"/>
    <p:sldId id="665" r:id="rId79"/>
    <p:sldId id="667" r:id="rId80"/>
    <p:sldId id="591" r:id="rId81"/>
    <p:sldId id="668" r:id="rId82"/>
    <p:sldId id="669" r:id="rId83"/>
    <p:sldId id="670" r:id="rId84"/>
    <p:sldId id="671" r:id="rId85"/>
    <p:sldId id="672" r:id="rId86"/>
    <p:sldId id="594" r:id="rId87"/>
    <p:sldId id="673" r:id="rId88"/>
    <p:sldId id="595" r:id="rId89"/>
    <p:sldId id="596" r:id="rId90"/>
    <p:sldId id="597" r:id="rId91"/>
    <p:sldId id="674" r:id="rId92"/>
    <p:sldId id="600" r:id="rId93"/>
    <p:sldId id="675" r:id="rId94"/>
    <p:sldId id="601" r:id="rId95"/>
    <p:sldId id="676" r:id="rId96"/>
    <p:sldId id="602" r:id="rId97"/>
    <p:sldId id="603" r:id="rId98"/>
    <p:sldId id="604" r:id="rId99"/>
    <p:sldId id="678" r:id="rId100"/>
    <p:sldId id="605" r:id="rId101"/>
    <p:sldId id="679" r:id="rId102"/>
    <p:sldId id="687" r:id="rId103"/>
    <p:sldId id="606" r:id="rId104"/>
    <p:sldId id="688" r:id="rId105"/>
    <p:sldId id="680" r:id="rId106"/>
    <p:sldId id="689" r:id="rId107"/>
    <p:sldId id="690" r:id="rId108"/>
    <p:sldId id="681" r:id="rId109"/>
    <p:sldId id="677" r:id="rId110"/>
    <p:sldId id="607" r:id="rId111"/>
    <p:sldId id="682" r:id="rId112"/>
    <p:sldId id="608" r:id="rId113"/>
    <p:sldId id="609" r:id="rId114"/>
    <p:sldId id="610" r:id="rId115"/>
    <p:sldId id="611" r:id="rId116"/>
    <p:sldId id="683" r:id="rId117"/>
    <p:sldId id="612" r:id="rId118"/>
    <p:sldId id="589" r:id="rId119"/>
    <p:sldId id="685" r:id="rId120"/>
    <p:sldId id="691" r:id="rId121"/>
    <p:sldId id="692" r:id="rId122"/>
    <p:sldId id="693" r:id="rId123"/>
    <p:sldId id="686" r:id="rId124"/>
    <p:sldId id="684" r:id="rId125"/>
    <p:sldId id="695" r:id="rId126"/>
    <p:sldId id="694" r:id="rId127"/>
    <p:sldId id="613" r:id="rId128"/>
    <p:sldId id="696" r:id="rId129"/>
    <p:sldId id="697" r:id="rId130"/>
    <p:sldId id="615" r:id="rId131"/>
    <p:sldId id="714" r:id="rId132"/>
    <p:sldId id="715" r:id="rId133"/>
    <p:sldId id="716" r:id="rId134"/>
    <p:sldId id="698" r:id="rId135"/>
    <p:sldId id="616" r:id="rId136"/>
    <p:sldId id="617" r:id="rId137"/>
    <p:sldId id="711" r:id="rId138"/>
    <p:sldId id="618" r:id="rId139"/>
    <p:sldId id="712" r:id="rId140"/>
    <p:sldId id="528" r:id="rId141"/>
    <p:sldId id="713" r:id="rId142"/>
    <p:sldId id="529" r:id="rId143"/>
    <p:sldId id="699" r:id="rId144"/>
    <p:sldId id="700" r:id="rId145"/>
    <p:sldId id="707" r:id="rId146"/>
    <p:sldId id="701" r:id="rId147"/>
    <p:sldId id="702" r:id="rId148"/>
    <p:sldId id="703" r:id="rId149"/>
    <p:sldId id="704" r:id="rId150"/>
    <p:sldId id="705" r:id="rId151"/>
    <p:sldId id="706" r:id="rId152"/>
    <p:sldId id="530" r:id="rId153"/>
    <p:sldId id="708" r:id="rId154"/>
    <p:sldId id="709" r:id="rId155"/>
    <p:sldId id="710" r:id="rId156"/>
    <p:sldId id="717" r:id="rId157"/>
    <p:sldId id="517" r:id="rId1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60" autoAdjust="0"/>
    <p:restoredTop sz="91479" autoAdjust="0"/>
  </p:normalViewPr>
  <p:slideViewPr>
    <p:cSldViewPr>
      <p:cViewPr>
        <p:scale>
          <a:sx n="75" d="100"/>
          <a:sy n="75" d="100"/>
        </p:scale>
        <p:origin x="-1848" y="-216"/>
      </p:cViewPr>
      <p:guideLst>
        <p:guide orient="horz" pos="720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82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handoutMaster" Target="handoutMasters/handout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1ABD1-0DEA-486D-A02C-CE0FB6B3BAA0}" type="datetimeFigureOut">
              <a:rPr lang="en-US" smtClean="0"/>
              <a:pPr/>
              <a:t>12/26/2011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3051B-C6B5-44E2-8544-AD0AA6F1BB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ltGray">
          <a:xfrm>
            <a:off x="152400" y="124206"/>
            <a:ext cx="1600200" cy="48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47368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2AF87-3238-4C07-840E-74A8A3502943}" type="datetimeFigureOut">
              <a:rPr lang="en-US" smtClean="0"/>
              <a:pPr/>
              <a:t>12/26/2011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34B46-4A0F-491A-A398-B220DCB32F6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ltGray">
          <a:xfrm>
            <a:off x="152400" y="124206"/>
            <a:ext cx="1600200" cy="48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94493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pl-PL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34B46-4A0F-491A-A398-B220DCB32F65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895600"/>
            <a:ext cx="6858000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000" b="0" kern="1200" baseline="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</a:p>
          <a:p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304925"/>
            <a:ext cx="68580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ALL CAPS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2743200" y="4191000"/>
            <a:ext cx="59436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1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  <a:p>
            <a:pPr lvl="0"/>
            <a:r>
              <a:rPr lang="en-US" dirty="0" smtClean="0"/>
              <a:t>Author Position</a:t>
            </a:r>
          </a:p>
          <a:p>
            <a:pPr lvl="0"/>
            <a:r>
              <a:rPr lang="en-US" dirty="0" smtClean="0"/>
              <a:t>Author Contact Email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1828800" y="685800"/>
            <a:ext cx="1524000" cy="533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 marL="0" indent="0">
              <a:buNone/>
              <a:defRPr sz="30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828800" y="4191000"/>
            <a:ext cx="9653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Author:</a:t>
            </a:r>
            <a:endParaRPr lang="en-US" sz="16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36461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15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4800600"/>
          </a:xfrm>
          <a:prstGeom prst="rect">
            <a:avLst/>
          </a:prstGeom>
        </p:spPr>
        <p:txBody>
          <a:bodyPr/>
          <a:lstStyle>
            <a:lvl1pPr marL="287338" indent="-287338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 sz="1600" b="1"/>
            </a:lvl1pPr>
            <a:lvl2pPr marL="798513" indent="-341313">
              <a:buClr>
                <a:schemeClr val="accent1">
                  <a:lumMod val="75000"/>
                </a:schemeClr>
              </a:buClr>
              <a:buSzPct val="120000"/>
              <a:buFont typeface="Wingdings" pitchFamily="2" charset="2"/>
              <a:buChar char="§"/>
              <a:tabLst>
                <a:tab pos="798513" algn="l"/>
              </a:tabLst>
              <a:defRPr sz="1600"/>
            </a:lvl2pPr>
            <a:lvl3pPr marL="1223963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3pPr>
            <a:lvl4pPr marL="1673225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tabLst>
                <a:tab pos="1611313" algn="l"/>
              </a:tabLst>
              <a:defRPr/>
            </a:lvl4pPr>
            <a:lvl5pPr marL="2222500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xmlns="" val="1209243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4400" y="1219200"/>
            <a:ext cx="7315200" cy="48006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Char char="§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•"/>
              <a:defRPr/>
            </a:lvl2pPr>
            <a:lvl3pPr marL="1166813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›"/>
              <a:defRPr/>
            </a:lvl3pPr>
            <a:lvl4pPr marL="1611313" indent="-280988"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―"/>
              <a:tabLst>
                <a:tab pos="1611313" algn="l"/>
              </a:tabLst>
              <a:defRPr/>
            </a:lvl4pPr>
            <a:lvl5pPr marL="18796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7949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3778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2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2514600"/>
            <a:ext cx="64008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 smtClean="0"/>
              <a:t>SECTION title</a:t>
            </a:r>
            <a:br>
              <a:rPr lang="en-US" dirty="0" smtClean="0"/>
            </a:br>
            <a:r>
              <a:rPr lang="en-US" dirty="0" smtClean="0"/>
              <a:t>ALL CAPS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4012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590800"/>
            <a:ext cx="6858000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000" b="0" kern="1200" baseline="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Title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828800" y="762000"/>
            <a:ext cx="685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200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СПАСИБО</a:t>
            </a:r>
            <a:r>
              <a:rPr lang="ru-RU" sz="3200" b="1" baseline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ЗА ВНИМАНИЕ!</a:t>
            </a:r>
            <a:endParaRPr lang="en-US" sz="3200" b="1" baseline="0" dirty="0" smtClean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/>
            <a:endParaRPr lang="en-US" sz="3200" b="1" baseline="0" dirty="0" smtClean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/>
            <a:r>
              <a:rPr lang="ru-RU" sz="3200" b="1" baseline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ВОПРОСЫ?</a:t>
            </a:r>
            <a:endParaRPr lang="en-US" sz="3200" b="1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2743200" y="4114800"/>
            <a:ext cx="59436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1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  <a:p>
            <a:pPr lvl="0"/>
            <a:r>
              <a:rPr lang="en-US" dirty="0" smtClean="0"/>
              <a:t>Author Position</a:t>
            </a:r>
          </a:p>
          <a:p>
            <a:pPr lvl="0"/>
            <a:r>
              <a:rPr lang="en-US" dirty="0" smtClean="0"/>
              <a:t>Author Contact Email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828800" y="4114800"/>
            <a:ext cx="9653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Author:</a:t>
            </a:r>
            <a:endParaRPr lang="en-US" sz="16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8955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-19050" y="6327152"/>
            <a:ext cx="3133441" cy="267492"/>
          </a:xfrm>
          <a:prstGeom prst="rect">
            <a:avLst/>
          </a:prstGeom>
          <a:solidFill>
            <a:srgbClr val="6087B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" name="Freeform 7"/>
          <p:cNvSpPr>
            <a:spLocks noEditPoints="1"/>
          </p:cNvSpPr>
          <p:nvPr/>
        </p:nvSpPr>
        <p:spPr bwMode="auto">
          <a:xfrm>
            <a:off x="914400" y="6385486"/>
            <a:ext cx="685801" cy="170266"/>
          </a:xfrm>
          <a:custGeom>
            <a:avLst/>
            <a:gdLst>
              <a:gd name="T0" fmla="*/ 2344 w 2344"/>
              <a:gd name="T1" fmla="*/ 307 h 582"/>
              <a:gd name="T2" fmla="*/ 431 w 2344"/>
              <a:gd name="T3" fmla="*/ 371 h 582"/>
              <a:gd name="T4" fmla="*/ 1391 w 2344"/>
              <a:gd name="T5" fmla="*/ 480 h 582"/>
              <a:gd name="T6" fmla="*/ 1568 w 2344"/>
              <a:gd name="T7" fmla="*/ 78 h 582"/>
              <a:gd name="T8" fmla="*/ 1595 w 2344"/>
              <a:gd name="T9" fmla="*/ 82 h 582"/>
              <a:gd name="T10" fmla="*/ 1715 w 2344"/>
              <a:gd name="T11" fmla="*/ 98 h 582"/>
              <a:gd name="T12" fmla="*/ 1734 w 2344"/>
              <a:gd name="T13" fmla="*/ 77 h 582"/>
              <a:gd name="T14" fmla="*/ 1755 w 2344"/>
              <a:gd name="T15" fmla="*/ 89 h 582"/>
              <a:gd name="T16" fmla="*/ 1876 w 2344"/>
              <a:gd name="T17" fmla="*/ 53 h 582"/>
              <a:gd name="T18" fmla="*/ 1850 w 2344"/>
              <a:gd name="T19" fmla="*/ 14 h 582"/>
              <a:gd name="T20" fmla="*/ 1802 w 2344"/>
              <a:gd name="T21" fmla="*/ 0 h 582"/>
              <a:gd name="T22" fmla="*/ 1722 w 2344"/>
              <a:gd name="T23" fmla="*/ 24 h 582"/>
              <a:gd name="T24" fmla="*/ 1663 w 2344"/>
              <a:gd name="T25" fmla="*/ 2 h 582"/>
              <a:gd name="T26" fmla="*/ 1591 w 2344"/>
              <a:gd name="T27" fmla="*/ 7 h 582"/>
              <a:gd name="T28" fmla="*/ 1227 w 2344"/>
              <a:gd name="T29" fmla="*/ 5 h 582"/>
              <a:gd name="T30" fmla="*/ 1162 w 2344"/>
              <a:gd name="T31" fmla="*/ 36 h 582"/>
              <a:gd name="T32" fmla="*/ 1134 w 2344"/>
              <a:gd name="T33" fmla="*/ 96 h 582"/>
              <a:gd name="T34" fmla="*/ 1249 w 2344"/>
              <a:gd name="T35" fmla="*/ 95 h 582"/>
              <a:gd name="T36" fmla="*/ 1276 w 2344"/>
              <a:gd name="T37" fmla="*/ 74 h 582"/>
              <a:gd name="T38" fmla="*/ 1288 w 2344"/>
              <a:gd name="T39" fmla="*/ 97 h 582"/>
              <a:gd name="T40" fmla="*/ 1243 w 2344"/>
              <a:gd name="T41" fmla="*/ 195 h 582"/>
              <a:gd name="T42" fmla="*/ 1120 w 2344"/>
              <a:gd name="T43" fmla="*/ 273 h 582"/>
              <a:gd name="T44" fmla="*/ 1090 w 2344"/>
              <a:gd name="T45" fmla="*/ 411 h 582"/>
              <a:gd name="T46" fmla="*/ 1113 w 2344"/>
              <a:gd name="T47" fmla="*/ 473 h 582"/>
              <a:gd name="T48" fmla="*/ 1208 w 2344"/>
              <a:gd name="T49" fmla="*/ 485 h 582"/>
              <a:gd name="T50" fmla="*/ 1252 w 2344"/>
              <a:gd name="T51" fmla="*/ 480 h 582"/>
              <a:gd name="T52" fmla="*/ 1398 w 2344"/>
              <a:gd name="T53" fmla="*/ 45 h 582"/>
              <a:gd name="T54" fmla="*/ 1361 w 2344"/>
              <a:gd name="T55" fmla="*/ 13 h 582"/>
              <a:gd name="T56" fmla="*/ 1240 w 2344"/>
              <a:gd name="T57" fmla="*/ 277 h 582"/>
              <a:gd name="T58" fmla="*/ 1244 w 2344"/>
              <a:gd name="T59" fmla="*/ 406 h 582"/>
              <a:gd name="T60" fmla="*/ 1218 w 2344"/>
              <a:gd name="T61" fmla="*/ 412 h 582"/>
              <a:gd name="T62" fmla="*/ 1220 w 2344"/>
              <a:gd name="T63" fmla="*/ 304 h 582"/>
              <a:gd name="T64" fmla="*/ 758 w 2344"/>
              <a:gd name="T65" fmla="*/ 31 h 582"/>
              <a:gd name="T66" fmla="*/ 672 w 2344"/>
              <a:gd name="T67" fmla="*/ 1 h 582"/>
              <a:gd name="T68" fmla="*/ 570 w 2344"/>
              <a:gd name="T69" fmla="*/ 11 h 582"/>
              <a:gd name="T70" fmla="*/ 514 w 2344"/>
              <a:gd name="T71" fmla="*/ 58 h 582"/>
              <a:gd name="T72" fmla="*/ 462 w 2344"/>
              <a:gd name="T73" fmla="*/ 410 h 582"/>
              <a:gd name="T74" fmla="*/ 487 w 2344"/>
              <a:gd name="T75" fmla="*/ 461 h 582"/>
              <a:gd name="T76" fmla="*/ 541 w 2344"/>
              <a:gd name="T77" fmla="*/ 482 h 582"/>
              <a:gd name="T78" fmla="*/ 664 w 2344"/>
              <a:gd name="T79" fmla="*/ 476 h 582"/>
              <a:gd name="T80" fmla="*/ 721 w 2344"/>
              <a:gd name="T81" fmla="*/ 436 h 582"/>
              <a:gd name="T82" fmla="*/ 630 w 2344"/>
              <a:gd name="T83" fmla="*/ 304 h 582"/>
              <a:gd name="T84" fmla="*/ 606 w 2344"/>
              <a:gd name="T85" fmla="*/ 413 h 582"/>
              <a:gd name="T86" fmla="*/ 581 w 2344"/>
              <a:gd name="T87" fmla="*/ 405 h 582"/>
              <a:gd name="T88" fmla="*/ 777 w 2344"/>
              <a:gd name="T89" fmla="*/ 80 h 582"/>
              <a:gd name="T90" fmla="*/ 646 w 2344"/>
              <a:gd name="T91" fmla="*/ 74 h 582"/>
              <a:gd name="T92" fmla="*/ 658 w 2344"/>
              <a:gd name="T93" fmla="*/ 97 h 582"/>
              <a:gd name="T94" fmla="*/ 628 w 2344"/>
              <a:gd name="T95" fmla="*/ 77 h 582"/>
              <a:gd name="T96" fmla="*/ 1042 w 2344"/>
              <a:gd name="T97" fmla="*/ 7 h 582"/>
              <a:gd name="T98" fmla="*/ 970 w 2344"/>
              <a:gd name="T99" fmla="*/ 2 h 582"/>
              <a:gd name="T100" fmla="*/ 872 w 2344"/>
              <a:gd name="T101" fmla="*/ 582 h 582"/>
              <a:gd name="T102" fmla="*/ 965 w 2344"/>
              <a:gd name="T103" fmla="*/ 486 h 582"/>
              <a:gd name="T104" fmla="*/ 1019 w 2344"/>
              <a:gd name="T105" fmla="*/ 469 h 582"/>
              <a:gd name="T106" fmla="*/ 1048 w 2344"/>
              <a:gd name="T107" fmla="*/ 428 h 582"/>
              <a:gd name="T108" fmla="*/ 1087 w 2344"/>
              <a:gd name="T109" fmla="*/ 38 h 582"/>
              <a:gd name="T110" fmla="*/ 963 w 2344"/>
              <a:gd name="T111" fmla="*/ 74 h 582"/>
              <a:gd name="T112" fmla="*/ 975 w 2344"/>
              <a:gd name="T113" fmla="*/ 96 h 582"/>
              <a:gd name="T114" fmla="*/ 914 w 2344"/>
              <a:gd name="T115" fmla="*/ 413 h 582"/>
              <a:gd name="T116" fmla="*/ 896 w 2344"/>
              <a:gd name="T117" fmla="*/ 397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44" h="582">
                <a:moveTo>
                  <a:pt x="1919" y="46"/>
                </a:moveTo>
                <a:lnTo>
                  <a:pt x="1912" y="144"/>
                </a:lnTo>
                <a:lnTo>
                  <a:pt x="2210" y="258"/>
                </a:lnTo>
                <a:lnTo>
                  <a:pt x="1893" y="371"/>
                </a:lnTo>
                <a:lnTo>
                  <a:pt x="1885" y="473"/>
                </a:lnTo>
                <a:lnTo>
                  <a:pt x="1890" y="469"/>
                </a:lnTo>
                <a:lnTo>
                  <a:pt x="2344" y="307"/>
                </a:lnTo>
                <a:lnTo>
                  <a:pt x="2344" y="205"/>
                </a:lnTo>
                <a:lnTo>
                  <a:pt x="1919" y="46"/>
                </a:lnTo>
                <a:close/>
                <a:moveTo>
                  <a:pt x="458" y="46"/>
                </a:moveTo>
                <a:lnTo>
                  <a:pt x="0" y="207"/>
                </a:lnTo>
                <a:lnTo>
                  <a:pt x="0" y="311"/>
                </a:lnTo>
                <a:lnTo>
                  <a:pt x="424" y="473"/>
                </a:lnTo>
                <a:lnTo>
                  <a:pt x="431" y="371"/>
                </a:lnTo>
                <a:lnTo>
                  <a:pt x="133" y="258"/>
                </a:lnTo>
                <a:lnTo>
                  <a:pt x="451" y="144"/>
                </a:lnTo>
                <a:lnTo>
                  <a:pt x="458" y="46"/>
                </a:lnTo>
                <a:close/>
                <a:moveTo>
                  <a:pt x="1568" y="19"/>
                </a:moveTo>
                <a:lnTo>
                  <a:pt x="1571" y="3"/>
                </a:lnTo>
                <a:lnTo>
                  <a:pt x="1453" y="3"/>
                </a:lnTo>
                <a:lnTo>
                  <a:pt x="1391" y="480"/>
                </a:lnTo>
                <a:lnTo>
                  <a:pt x="1509" y="480"/>
                </a:lnTo>
                <a:lnTo>
                  <a:pt x="1559" y="97"/>
                </a:lnTo>
                <a:lnTo>
                  <a:pt x="1559" y="92"/>
                </a:lnTo>
                <a:lnTo>
                  <a:pt x="1561" y="88"/>
                </a:lnTo>
                <a:lnTo>
                  <a:pt x="1563" y="84"/>
                </a:lnTo>
                <a:lnTo>
                  <a:pt x="1565" y="81"/>
                </a:lnTo>
                <a:lnTo>
                  <a:pt x="1568" y="78"/>
                </a:lnTo>
                <a:lnTo>
                  <a:pt x="1572" y="77"/>
                </a:lnTo>
                <a:lnTo>
                  <a:pt x="1576" y="76"/>
                </a:lnTo>
                <a:lnTo>
                  <a:pt x="1580" y="75"/>
                </a:lnTo>
                <a:lnTo>
                  <a:pt x="1586" y="76"/>
                </a:lnTo>
                <a:lnTo>
                  <a:pt x="1590" y="77"/>
                </a:lnTo>
                <a:lnTo>
                  <a:pt x="1593" y="78"/>
                </a:lnTo>
                <a:lnTo>
                  <a:pt x="1595" y="82"/>
                </a:lnTo>
                <a:lnTo>
                  <a:pt x="1598" y="85"/>
                </a:lnTo>
                <a:lnTo>
                  <a:pt x="1599" y="88"/>
                </a:lnTo>
                <a:lnTo>
                  <a:pt x="1600" y="92"/>
                </a:lnTo>
                <a:lnTo>
                  <a:pt x="1600" y="98"/>
                </a:lnTo>
                <a:lnTo>
                  <a:pt x="1549" y="480"/>
                </a:lnTo>
                <a:lnTo>
                  <a:pt x="1666" y="480"/>
                </a:lnTo>
                <a:lnTo>
                  <a:pt x="1715" y="98"/>
                </a:lnTo>
                <a:lnTo>
                  <a:pt x="1716" y="94"/>
                </a:lnTo>
                <a:lnTo>
                  <a:pt x="1719" y="89"/>
                </a:lnTo>
                <a:lnTo>
                  <a:pt x="1720" y="85"/>
                </a:lnTo>
                <a:lnTo>
                  <a:pt x="1723" y="83"/>
                </a:lnTo>
                <a:lnTo>
                  <a:pt x="1726" y="81"/>
                </a:lnTo>
                <a:lnTo>
                  <a:pt x="1729" y="78"/>
                </a:lnTo>
                <a:lnTo>
                  <a:pt x="1734" y="77"/>
                </a:lnTo>
                <a:lnTo>
                  <a:pt x="1739" y="77"/>
                </a:lnTo>
                <a:lnTo>
                  <a:pt x="1743" y="77"/>
                </a:lnTo>
                <a:lnTo>
                  <a:pt x="1748" y="78"/>
                </a:lnTo>
                <a:lnTo>
                  <a:pt x="1751" y="81"/>
                </a:lnTo>
                <a:lnTo>
                  <a:pt x="1753" y="83"/>
                </a:lnTo>
                <a:lnTo>
                  <a:pt x="1755" y="86"/>
                </a:lnTo>
                <a:lnTo>
                  <a:pt x="1755" y="89"/>
                </a:lnTo>
                <a:lnTo>
                  <a:pt x="1756" y="94"/>
                </a:lnTo>
                <a:lnTo>
                  <a:pt x="1755" y="99"/>
                </a:lnTo>
                <a:lnTo>
                  <a:pt x="1707" y="480"/>
                </a:lnTo>
                <a:lnTo>
                  <a:pt x="1823" y="480"/>
                </a:lnTo>
                <a:lnTo>
                  <a:pt x="1876" y="68"/>
                </a:lnTo>
                <a:lnTo>
                  <a:pt x="1877" y="60"/>
                </a:lnTo>
                <a:lnTo>
                  <a:pt x="1876" y="53"/>
                </a:lnTo>
                <a:lnTo>
                  <a:pt x="1875" y="45"/>
                </a:lnTo>
                <a:lnTo>
                  <a:pt x="1873" y="38"/>
                </a:lnTo>
                <a:lnTo>
                  <a:pt x="1870" y="32"/>
                </a:lnTo>
                <a:lnTo>
                  <a:pt x="1866" y="27"/>
                </a:lnTo>
                <a:lnTo>
                  <a:pt x="1861" y="22"/>
                </a:lnTo>
                <a:lnTo>
                  <a:pt x="1857" y="18"/>
                </a:lnTo>
                <a:lnTo>
                  <a:pt x="1850" y="14"/>
                </a:lnTo>
                <a:lnTo>
                  <a:pt x="1844" y="9"/>
                </a:lnTo>
                <a:lnTo>
                  <a:pt x="1837" y="7"/>
                </a:lnTo>
                <a:lnTo>
                  <a:pt x="1831" y="4"/>
                </a:lnTo>
                <a:lnTo>
                  <a:pt x="1823" y="3"/>
                </a:lnTo>
                <a:lnTo>
                  <a:pt x="1817" y="1"/>
                </a:lnTo>
                <a:lnTo>
                  <a:pt x="1809" y="1"/>
                </a:lnTo>
                <a:lnTo>
                  <a:pt x="1802" y="0"/>
                </a:lnTo>
                <a:lnTo>
                  <a:pt x="1789" y="1"/>
                </a:lnTo>
                <a:lnTo>
                  <a:pt x="1776" y="2"/>
                </a:lnTo>
                <a:lnTo>
                  <a:pt x="1764" y="4"/>
                </a:lnTo>
                <a:lnTo>
                  <a:pt x="1752" y="8"/>
                </a:lnTo>
                <a:lnTo>
                  <a:pt x="1741" y="13"/>
                </a:lnTo>
                <a:lnTo>
                  <a:pt x="1731" y="18"/>
                </a:lnTo>
                <a:lnTo>
                  <a:pt x="1722" y="24"/>
                </a:lnTo>
                <a:lnTo>
                  <a:pt x="1713" y="32"/>
                </a:lnTo>
                <a:lnTo>
                  <a:pt x="1706" y="24"/>
                </a:lnTo>
                <a:lnTo>
                  <a:pt x="1698" y="18"/>
                </a:lnTo>
                <a:lnTo>
                  <a:pt x="1690" y="13"/>
                </a:lnTo>
                <a:lnTo>
                  <a:pt x="1682" y="8"/>
                </a:lnTo>
                <a:lnTo>
                  <a:pt x="1673" y="4"/>
                </a:lnTo>
                <a:lnTo>
                  <a:pt x="1663" y="2"/>
                </a:lnTo>
                <a:lnTo>
                  <a:pt x="1654" y="1"/>
                </a:lnTo>
                <a:lnTo>
                  <a:pt x="1643" y="0"/>
                </a:lnTo>
                <a:lnTo>
                  <a:pt x="1632" y="1"/>
                </a:lnTo>
                <a:lnTo>
                  <a:pt x="1620" y="1"/>
                </a:lnTo>
                <a:lnTo>
                  <a:pt x="1611" y="3"/>
                </a:lnTo>
                <a:lnTo>
                  <a:pt x="1601" y="5"/>
                </a:lnTo>
                <a:lnTo>
                  <a:pt x="1591" y="7"/>
                </a:lnTo>
                <a:lnTo>
                  <a:pt x="1584" y="11"/>
                </a:lnTo>
                <a:lnTo>
                  <a:pt x="1575" y="15"/>
                </a:lnTo>
                <a:lnTo>
                  <a:pt x="1568" y="19"/>
                </a:lnTo>
                <a:close/>
                <a:moveTo>
                  <a:pt x="1287" y="0"/>
                </a:moveTo>
                <a:lnTo>
                  <a:pt x="1253" y="1"/>
                </a:lnTo>
                <a:lnTo>
                  <a:pt x="1240" y="3"/>
                </a:lnTo>
                <a:lnTo>
                  <a:pt x="1227" y="5"/>
                </a:lnTo>
                <a:lnTo>
                  <a:pt x="1216" y="7"/>
                </a:lnTo>
                <a:lnTo>
                  <a:pt x="1206" y="11"/>
                </a:lnTo>
                <a:lnTo>
                  <a:pt x="1195" y="15"/>
                </a:lnTo>
                <a:lnTo>
                  <a:pt x="1186" y="19"/>
                </a:lnTo>
                <a:lnTo>
                  <a:pt x="1177" y="24"/>
                </a:lnTo>
                <a:lnTo>
                  <a:pt x="1170" y="30"/>
                </a:lnTo>
                <a:lnTo>
                  <a:pt x="1162" y="36"/>
                </a:lnTo>
                <a:lnTo>
                  <a:pt x="1156" y="44"/>
                </a:lnTo>
                <a:lnTo>
                  <a:pt x="1150" y="50"/>
                </a:lnTo>
                <a:lnTo>
                  <a:pt x="1146" y="59"/>
                </a:lnTo>
                <a:lnTo>
                  <a:pt x="1142" y="68"/>
                </a:lnTo>
                <a:lnTo>
                  <a:pt x="1139" y="76"/>
                </a:lnTo>
                <a:lnTo>
                  <a:pt x="1136" y="86"/>
                </a:lnTo>
                <a:lnTo>
                  <a:pt x="1134" y="96"/>
                </a:lnTo>
                <a:lnTo>
                  <a:pt x="1123" y="177"/>
                </a:lnTo>
                <a:lnTo>
                  <a:pt x="1237" y="177"/>
                </a:lnTo>
                <a:lnTo>
                  <a:pt x="1240" y="130"/>
                </a:lnTo>
                <a:lnTo>
                  <a:pt x="1242" y="119"/>
                </a:lnTo>
                <a:lnTo>
                  <a:pt x="1243" y="110"/>
                </a:lnTo>
                <a:lnTo>
                  <a:pt x="1247" y="101"/>
                </a:lnTo>
                <a:lnTo>
                  <a:pt x="1249" y="95"/>
                </a:lnTo>
                <a:lnTo>
                  <a:pt x="1253" y="86"/>
                </a:lnTo>
                <a:lnTo>
                  <a:pt x="1257" y="80"/>
                </a:lnTo>
                <a:lnTo>
                  <a:pt x="1261" y="77"/>
                </a:lnTo>
                <a:lnTo>
                  <a:pt x="1264" y="75"/>
                </a:lnTo>
                <a:lnTo>
                  <a:pt x="1267" y="74"/>
                </a:lnTo>
                <a:lnTo>
                  <a:pt x="1271" y="74"/>
                </a:lnTo>
                <a:lnTo>
                  <a:pt x="1276" y="74"/>
                </a:lnTo>
                <a:lnTo>
                  <a:pt x="1279" y="75"/>
                </a:lnTo>
                <a:lnTo>
                  <a:pt x="1282" y="77"/>
                </a:lnTo>
                <a:lnTo>
                  <a:pt x="1285" y="80"/>
                </a:lnTo>
                <a:lnTo>
                  <a:pt x="1287" y="83"/>
                </a:lnTo>
                <a:lnTo>
                  <a:pt x="1288" y="87"/>
                </a:lnTo>
                <a:lnTo>
                  <a:pt x="1289" y="91"/>
                </a:lnTo>
                <a:lnTo>
                  <a:pt x="1288" y="97"/>
                </a:lnTo>
                <a:lnTo>
                  <a:pt x="1279" y="167"/>
                </a:lnTo>
                <a:lnTo>
                  <a:pt x="1278" y="170"/>
                </a:lnTo>
                <a:lnTo>
                  <a:pt x="1276" y="173"/>
                </a:lnTo>
                <a:lnTo>
                  <a:pt x="1272" y="177"/>
                </a:lnTo>
                <a:lnTo>
                  <a:pt x="1269" y="180"/>
                </a:lnTo>
                <a:lnTo>
                  <a:pt x="1258" y="188"/>
                </a:lnTo>
                <a:lnTo>
                  <a:pt x="1243" y="195"/>
                </a:lnTo>
                <a:lnTo>
                  <a:pt x="1234" y="200"/>
                </a:lnTo>
                <a:lnTo>
                  <a:pt x="1199" y="218"/>
                </a:lnTo>
                <a:lnTo>
                  <a:pt x="1171" y="234"/>
                </a:lnTo>
                <a:lnTo>
                  <a:pt x="1148" y="248"/>
                </a:lnTo>
                <a:lnTo>
                  <a:pt x="1132" y="260"/>
                </a:lnTo>
                <a:lnTo>
                  <a:pt x="1126" y="266"/>
                </a:lnTo>
                <a:lnTo>
                  <a:pt x="1120" y="273"/>
                </a:lnTo>
                <a:lnTo>
                  <a:pt x="1116" y="279"/>
                </a:lnTo>
                <a:lnTo>
                  <a:pt x="1112" y="287"/>
                </a:lnTo>
                <a:lnTo>
                  <a:pt x="1108" y="293"/>
                </a:lnTo>
                <a:lnTo>
                  <a:pt x="1105" y="301"/>
                </a:lnTo>
                <a:lnTo>
                  <a:pt x="1103" y="308"/>
                </a:lnTo>
                <a:lnTo>
                  <a:pt x="1102" y="316"/>
                </a:lnTo>
                <a:lnTo>
                  <a:pt x="1090" y="411"/>
                </a:lnTo>
                <a:lnTo>
                  <a:pt x="1089" y="422"/>
                </a:lnTo>
                <a:lnTo>
                  <a:pt x="1089" y="432"/>
                </a:lnTo>
                <a:lnTo>
                  <a:pt x="1090" y="441"/>
                </a:lnTo>
                <a:lnTo>
                  <a:pt x="1093" y="451"/>
                </a:lnTo>
                <a:lnTo>
                  <a:pt x="1098" y="459"/>
                </a:lnTo>
                <a:lnTo>
                  <a:pt x="1104" y="466"/>
                </a:lnTo>
                <a:lnTo>
                  <a:pt x="1113" y="473"/>
                </a:lnTo>
                <a:lnTo>
                  <a:pt x="1121" y="477"/>
                </a:lnTo>
                <a:lnTo>
                  <a:pt x="1133" y="481"/>
                </a:lnTo>
                <a:lnTo>
                  <a:pt x="1145" y="483"/>
                </a:lnTo>
                <a:lnTo>
                  <a:pt x="1160" y="486"/>
                </a:lnTo>
                <a:lnTo>
                  <a:pt x="1176" y="486"/>
                </a:lnTo>
                <a:lnTo>
                  <a:pt x="1193" y="486"/>
                </a:lnTo>
                <a:lnTo>
                  <a:pt x="1208" y="485"/>
                </a:lnTo>
                <a:lnTo>
                  <a:pt x="1221" y="482"/>
                </a:lnTo>
                <a:lnTo>
                  <a:pt x="1230" y="479"/>
                </a:lnTo>
                <a:lnTo>
                  <a:pt x="1238" y="476"/>
                </a:lnTo>
                <a:lnTo>
                  <a:pt x="1244" y="472"/>
                </a:lnTo>
                <a:lnTo>
                  <a:pt x="1250" y="467"/>
                </a:lnTo>
                <a:lnTo>
                  <a:pt x="1254" y="462"/>
                </a:lnTo>
                <a:lnTo>
                  <a:pt x="1252" y="480"/>
                </a:lnTo>
                <a:lnTo>
                  <a:pt x="1356" y="480"/>
                </a:lnTo>
                <a:lnTo>
                  <a:pt x="1403" y="100"/>
                </a:lnTo>
                <a:lnTo>
                  <a:pt x="1405" y="87"/>
                </a:lnTo>
                <a:lnTo>
                  <a:pt x="1405" y="74"/>
                </a:lnTo>
                <a:lnTo>
                  <a:pt x="1403" y="62"/>
                </a:lnTo>
                <a:lnTo>
                  <a:pt x="1400" y="51"/>
                </a:lnTo>
                <a:lnTo>
                  <a:pt x="1398" y="45"/>
                </a:lnTo>
                <a:lnTo>
                  <a:pt x="1393" y="40"/>
                </a:lnTo>
                <a:lnTo>
                  <a:pt x="1390" y="34"/>
                </a:lnTo>
                <a:lnTo>
                  <a:pt x="1386" y="29"/>
                </a:lnTo>
                <a:lnTo>
                  <a:pt x="1380" y="24"/>
                </a:lnTo>
                <a:lnTo>
                  <a:pt x="1375" y="20"/>
                </a:lnTo>
                <a:lnTo>
                  <a:pt x="1369" y="16"/>
                </a:lnTo>
                <a:lnTo>
                  <a:pt x="1361" y="13"/>
                </a:lnTo>
                <a:lnTo>
                  <a:pt x="1355" y="9"/>
                </a:lnTo>
                <a:lnTo>
                  <a:pt x="1346" y="7"/>
                </a:lnTo>
                <a:lnTo>
                  <a:pt x="1337" y="5"/>
                </a:lnTo>
                <a:lnTo>
                  <a:pt x="1329" y="3"/>
                </a:lnTo>
                <a:lnTo>
                  <a:pt x="1308" y="1"/>
                </a:lnTo>
                <a:lnTo>
                  <a:pt x="1287" y="0"/>
                </a:lnTo>
                <a:close/>
                <a:moveTo>
                  <a:pt x="1240" y="277"/>
                </a:moveTo>
                <a:lnTo>
                  <a:pt x="1245" y="274"/>
                </a:lnTo>
                <a:lnTo>
                  <a:pt x="1252" y="272"/>
                </a:lnTo>
                <a:lnTo>
                  <a:pt x="1258" y="270"/>
                </a:lnTo>
                <a:lnTo>
                  <a:pt x="1266" y="269"/>
                </a:lnTo>
                <a:lnTo>
                  <a:pt x="1250" y="391"/>
                </a:lnTo>
                <a:lnTo>
                  <a:pt x="1248" y="399"/>
                </a:lnTo>
                <a:lnTo>
                  <a:pt x="1244" y="406"/>
                </a:lnTo>
                <a:lnTo>
                  <a:pt x="1242" y="408"/>
                </a:lnTo>
                <a:lnTo>
                  <a:pt x="1240" y="410"/>
                </a:lnTo>
                <a:lnTo>
                  <a:pt x="1237" y="411"/>
                </a:lnTo>
                <a:lnTo>
                  <a:pt x="1234" y="412"/>
                </a:lnTo>
                <a:lnTo>
                  <a:pt x="1227" y="413"/>
                </a:lnTo>
                <a:lnTo>
                  <a:pt x="1223" y="413"/>
                </a:lnTo>
                <a:lnTo>
                  <a:pt x="1218" y="412"/>
                </a:lnTo>
                <a:lnTo>
                  <a:pt x="1215" y="410"/>
                </a:lnTo>
                <a:lnTo>
                  <a:pt x="1213" y="408"/>
                </a:lnTo>
                <a:lnTo>
                  <a:pt x="1211" y="405"/>
                </a:lnTo>
                <a:lnTo>
                  <a:pt x="1210" y="400"/>
                </a:lnTo>
                <a:lnTo>
                  <a:pt x="1209" y="396"/>
                </a:lnTo>
                <a:lnTo>
                  <a:pt x="1210" y="391"/>
                </a:lnTo>
                <a:lnTo>
                  <a:pt x="1220" y="304"/>
                </a:lnTo>
                <a:lnTo>
                  <a:pt x="1223" y="296"/>
                </a:lnTo>
                <a:lnTo>
                  <a:pt x="1226" y="289"/>
                </a:lnTo>
                <a:lnTo>
                  <a:pt x="1233" y="283"/>
                </a:lnTo>
                <a:lnTo>
                  <a:pt x="1240" y="277"/>
                </a:lnTo>
                <a:close/>
                <a:moveTo>
                  <a:pt x="765" y="41"/>
                </a:moveTo>
                <a:lnTo>
                  <a:pt x="762" y="35"/>
                </a:lnTo>
                <a:lnTo>
                  <a:pt x="758" y="31"/>
                </a:lnTo>
                <a:lnTo>
                  <a:pt x="753" y="27"/>
                </a:lnTo>
                <a:lnTo>
                  <a:pt x="749" y="22"/>
                </a:lnTo>
                <a:lnTo>
                  <a:pt x="737" y="16"/>
                </a:lnTo>
                <a:lnTo>
                  <a:pt x="724" y="9"/>
                </a:lnTo>
                <a:lnTo>
                  <a:pt x="709" y="5"/>
                </a:lnTo>
                <a:lnTo>
                  <a:pt x="691" y="3"/>
                </a:lnTo>
                <a:lnTo>
                  <a:pt x="672" y="1"/>
                </a:lnTo>
                <a:lnTo>
                  <a:pt x="650" y="0"/>
                </a:lnTo>
                <a:lnTo>
                  <a:pt x="637" y="0"/>
                </a:lnTo>
                <a:lnTo>
                  <a:pt x="622" y="1"/>
                </a:lnTo>
                <a:lnTo>
                  <a:pt x="608" y="3"/>
                </a:lnTo>
                <a:lnTo>
                  <a:pt x="594" y="5"/>
                </a:lnTo>
                <a:lnTo>
                  <a:pt x="582" y="8"/>
                </a:lnTo>
                <a:lnTo>
                  <a:pt x="570" y="11"/>
                </a:lnTo>
                <a:lnTo>
                  <a:pt x="560" y="16"/>
                </a:lnTo>
                <a:lnTo>
                  <a:pt x="550" y="21"/>
                </a:lnTo>
                <a:lnTo>
                  <a:pt x="541" y="27"/>
                </a:lnTo>
                <a:lnTo>
                  <a:pt x="533" y="34"/>
                </a:lnTo>
                <a:lnTo>
                  <a:pt x="526" y="41"/>
                </a:lnTo>
                <a:lnTo>
                  <a:pt x="520" y="49"/>
                </a:lnTo>
                <a:lnTo>
                  <a:pt x="514" y="58"/>
                </a:lnTo>
                <a:lnTo>
                  <a:pt x="510" y="68"/>
                </a:lnTo>
                <a:lnTo>
                  <a:pt x="506" y="77"/>
                </a:lnTo>
                <a:lnTo>
                  <a:pt x="502" y="88"/>
                </a:lnTo>
                <a:lnTo>
                  <a:pt x="500" y="100"/>
                </a:lnTo>
                <a:lnTo>
                  <a:pt x="464" y="386"/>
                </a:lnTo>
                <a:lnTo>
                  <a:pt x="462" y="398"/>
                </a:lnTo>
                <a:lnTo>
                  <a:pt x="462" y="410"/>
                </a:lnTo>
                <a:lnTo>
                  <a:pt x="464" y="422"/>
                </a:lnTo>
                <a:lnTo>
                  <a:pt x="467" y="433"/>
                </a:lnTo>
                <a:lnTo>
                  <a:pt x="469" y="439"/>
                </a:lnTo>
                <a:lnTo>
                  <a:pt x="472" y="446"/>
                </a:lnTo>
                <a:lnTo>
                  <a:pt x="477" y="451"/>
                </a:lnTo>
                <a:lnTo>
                  <a:pt x="482" y="456"/>
                </a:lnTo>
                <a:lnTo>
                  <a:pt x="487" y="461"/>
                </a:lnTo>
                <a:lnTo>
                  <a:pt x="493" y="465"/>
                </a:lnTo>
                <a:lnTo>
                  <a:pt x="499" y="469"/>
                </a:lnTo>
                <a:lnTo>
                  <a:pt x="507" y="473"/>
                </a:lnTo>
                <a:lnTo>
                  <a:pt x="514" y="476"/>
                </a:lnTo>
                <a:lnTo>
                  <a:pt x="523" y="479"/>
                </a:lnTo>
                <a:lnTo>
                  <a:pt x="532" y="481"/>
                </a:lnTo>
                <a:lnTo>
                  <a:pt x="541" y="482"/>
                </a:lnTo>
                <a:lnTo>
                  <a:pt x="563" y="486"/>
                </a:lnTo>
                <a:lnTo>
                  <a:pt x="587" y="486"/>
                </a:lnTo>
                <a:lnTo>
                  <a:pt x="615" y="486"/>
                </a:lnTo>
                <a:lnTo>
                  <a:pt x="628" y="485"/>
                </a:lnTo>
                <a:lnTo>
                  <a:pt x="641" y="482"/>
                </a:lnTo>
                <a:lnTo>
                  <a:pt x="653" y="479"/>
                </a:lnTo>
                <a:lnTo>
                  <a:pt x="664" y="476"/>
                </a:lnTo>
                <a:lnTo>
                  <a:pt x="674" y="472"/>
                </a:lnTo>
                <a:lnTo>
                  <a:pt x="684" y="467"/>
                </a:lnTo>
                <a:lnTo>
                  <a:pt x="693" y="462"/>
                </a:lnTo>
                <a:lnTo>
                  <a:pt x="701" y="456"/>
                </a:lnTo>
                <a:lnTo>
                  <a:pt x="708" y="450"/>
                </a:lnTo>
                <a:lnTo>
                  <a:pt x="714" y="444"/>
                </a:lnTo>
                <a:lnTo>
                  <a:pt x="721" y="436"/>
                </a:lnTo>
                <a:lnTo>
                  <a:pt x="725" y="428"/>
                </a:lnTo>
                <a:lnTo>
                  <a:pt x="729" y="420"/>
                </a:lnTo>
                <a:lnTo>
                  <a:pt x="732" y="410"/>
                </a:lnTo>
                <a:lnTo>
                  <a:pt x="735" y="400"/>
                </a:lnTo>
                <a:lnTo>
                  <a:pt x="737" y="390"/>
                </a:lnTo>
                <a:lnTo>
                  <a:pt x="747" y="304"/>
                </a:lnTo>
                <a:lnTo>
                  <a:pt x="630" y="304"/>
                </a:lnTo>
                <a:lnTo>
                  <a:pt x="619" y="395"/>
                </a:lnTo>
                <a:lnTo>
                  <a:pt x="618" y="399"/>
                </a:lnTo>
                <a:lnTo>
                  <a:pt x="617" y="404"/>
                </a:lnTo>
                <a:lnTo>
                  <a:pt x="615" y="407"/>
                </a:lnTo>
                <a:lnTo>
                  <a:pt x="612" y="409"/>
                </a:lnTo>
                <a:lnTo>
                  <a:pt x="609" y="411"/>
                </a:lnTo>
                <a:lnTo>
                  <a:pt x="606" y="413"/>
                </a:lnTo>
                <a:lnTo>
                  <a:pt x="602" y="414"/>
                </a:lnTo>
                <a:lnTo>
                  <a:pt x="597" y="414"/>
                </a:lnTo>
                <a:lnTo>
                  <a:pt x="592" y="413"/>
                </a:lnTo>
                <a:lnTo>
                  <a:pt x="589" y="412"/>
                </a:lnTo>
                <a:lnTo>
                  <a:pt x="586" y="411"/>
                </a:lnTo>
                <a:lnTo>
                  <a:pt x="582" y="408"/>
                </a:lnTo>
                <a:lnTo>
                  <a:pt x="581" y="405"/>
                </a:lnTo>
                <a:lnTo>
                  <a:pt x="580" y="400"/>
                </a:lnTo>
                <a:lnTo>
                  <a:pt x="579" y="396"/>
                </a:lnTo>
                <a:lnTo>
                  <a:pt x="580" y="390"/>
                </a:lnTo>
                <a:lnTo>
                  <a:pt x="594" y="277"/>
                </a:lnTo>
                <a:lnTo>
                  <a:pt x="752" y="277"/>
                </a:lnTo>
                <a:lnTo>
                  <a:pt x="776" y="96"/>
                </a:lnTo>
                <a:lnTo>
                  <a:pt x="777" y="80"/>
                </a:lnTo>
                <a:lnTo>
                  <a:pt x="775" y="65"/>
                </a:lnTo>
                <a:lnTo>
                  <a:pt x="774" y="58"/>
                </a:lnTo>
                <a:lnTo>
                  <a:pt x="771" y="51"/>
                </a:lnTo>
                <a:lnTo>
                  <a:pt x="768" y="46"/>
                </a:lnTo>
                <a:lnTo>
                  <a:pt x="765" y="41"/>
                </a:lnTo>
                <a:close/>
                <a:moveTo>
                  <a:pt x="642" y="74"/>
                </a:moveTo>
                <a:lnTo>
                  <a:pt x="646" y="74"/>
                </a:lnTo>
                <a:lnTo>
                  <a:pt x="649" y="75"/>
                </a:lnTo>
                <a:lnTo>
                  <a:pt x="653" y="77"/>
                </a:lnTo>
                <a:lnTo>
                  <a:pt x="656" y="80"/>
                </a:lnTo>
                <a:lnTo>
                  <a:pt x="657" y="83"/>
                </a:lnTo>
                <a:lnTo>
                  <a:pt x="658" y="87"/>
                </a:lnTo>
                <a:lnTo>
                  <a:pt x="659" y="91"/>
                </a:lnTo>
                <a:lnTo>
                  <a:pt x="658" y="97"/>
                </a:lnTo>
                <a:lnTo>
                  <a:pt x="644" y="207"/>
                </a:lnTo>
                <a:lnTo>
                  <a:pt x="603" y="207"/>
                </a:lnTo>
                <a:lnTo>
                  <a:pt x="618" y="97"/>
                </a:lnTo>
                <a:lnTo>
                  <a:pt x="619" y="88"/>
                </a:lnTo>
                <a:lnTo>
                  <a:pt x="622" y="82"/>
                </a:lnTo>
                <a:lnTo>
                  <a:pt x="624" y="80"/>
                </a:lnTo>
                <a:lnTo>
                  <a:pt x="628" y="77"/>
                </a:lnTo>
                <a:lnTo>
                  <a:pt x="631" y="75"/>
                </a:lnTo>
                <a:lnTo>
                  <a:pt x="634" y="75"/>
                </a:lnTo>
                <a:lnTo>
                  <a:pt x="642" y="74"/>
                </a:lnTo>
                <a:close/>
                <a:moveTo>
                  <a:pt x="1067" y="19"/>
                </a:moveTo>
                <a:lnTo>
                  <a:pt x="1060" y="15"/>
                </a:lnTo>
                <a:lnTo>
                  <a:pt x="1051" y="11"/>
                </a:lnTo>
                <a:lnTo>
                  <a:pt x="1042" y="7"/>
                </a:lnTo>
                <a:lnTo>
                  <a:pt x="1034" y="5"/>
                </a:lnTo>
                <a:lnTo>
                  <a:pt x="1024" y="3"/>
                </a:lnTo>
                <a:lnTo>
                  <a:pt x="1015" y="1"/>
                </a:lnTo>
                <a:lnTo>
                  <a:pt x="1006" y="1"/>
                </a:lnTo>
                <a:lnTo>
                  <a:pt x="997" y="0"/>
                </a:lnTo>
                <a:lnTo>
                  <a:pt x="983" y="1"/>
                </a:lnTo>
                <a:lnTo>
                  <a:pt x="970" y="2"/>
                </a:lnTo>
                <a:lnTo>
                  <a:pt x="957" y="5"/>
                </a:lnTo>
                <a:lnTo>
                  <a:pt x="945" y="10"/>
                </a:lnTo>
                <a:lnTo>
                  <a:pt x="926" y="22"/>
                </a:lnTo>
                <a:lnTo>
                  <a:pt x="918" y="3"/>
                </a:lnTo>
                <a:lnTo>
                  <a:pt x="830" y="3"/>
                </a:lnTo>
                <a:lnTo>
                  <a:pt x="754" y="582"/>
                </a:lnTo>
                <a:lnTo>
                  <a:pt x="872" y="582"/>
                </a:lnTo>
                <a:lnTo>
                  <a:pt x="886" y="469"/>
                </a:lnTo>
                <a:lnTo>
                  <a:pt x="892" y="475"/>
                </a:lnTo>
                <a:lnTo>
                  <a:pt x="901" y="478"/>
                </a:lnTo>
                <a:lnTo>
                  <a:pt x="912" y="481"/>
                </a:lnTo>
                <a:lnTo>
                  <a:pt x="924" y="485"/>
                </a:lnTo>
                <a:lnTo>
                  <a:pt x="956" y="486"/>
                </a:lnTo>
                <a:lnTo>
                  <a:pt x="965" y="486"/>
                </a:lnTo>
                <a:lnTo>
                  <a:pt x="973" y="486"/>
                </a:lnTo>
                <a:lnTo>
                  <a:pt x="982" y="483"/>
                </a:lnTo>
                <a:lnTo>
                  <a:pt x="990" y="482"/>
                </a:lnTo>
                <a:lnTo>
                  <a:pt x="998" y="479"/>
                </a:lnTo>
                <a:lnTo>
                  <a:pt x="1005" y="477"/>
                </a:lnTo>
                <a:lnTo>
                  <a:pt x="1012" y="474"/>
                </a:lnTo>
                <a:lnTo>
                  <a:pt x="1019" y="469"/>
                </a:lnTo>
                <a:lnTo>
                  <a:pt x="1025" y="464"/>
                </a:lnTo>
                <a:lnTo>
                  <a:pt x="1031" y="459"/>
                </a:lnTo>
                <a:lnTo>
                  <a:pt x="1036" y="453"/>
                </a:lnTo>
                <a:lnTo>
                  <a:pt x="1040" y="448"/>
                </a:lnTo>
                <a:lnTo>
                  <a:pt x="1044" y="441"/>
                </a:lnTo>
                <a:lnTo>
                  <a:pt x="1046" y="435"/>
                </a:lnTo>
                <a:lnTo>
                  <a:pt x="1048" y="428"/>
                </a:lnTo>
                <a:lnTo>
                  <a:pt x="1049" y="421"/>
                </a:lnTo>
                <a:lnTo>
                  <a:pt x="1094" y="77"/>
                </a:lnTo>
                <a:lnTo>
                  <a:pt x="1094" y="70"/>
                </a:lnTo>
                <a:lnTo>
                  <a:pt x="1094" y="61"/>
                </a:lnTo>
                <a:lnTo>
                  <a:pt x="1093" y="54"/>
                </a:lnTo>
                <a:lnTo>
                  <a:pt x="1091" y="46"/>
                </a:lnTo>
                <a:lnTo>
                  <a:pt x="1087" y="38"/>
                </a:lnTo>
                <a:lnTo>
                  <a:pt x="1081" y="32"/>
                </a:lnTo>
                <a:lnTo>
                  <a:pt x="1075" y="26"/>
                </a:lnTo>
                <a:lnTo>
                  <a:pt x="1067" y="19"/>
                </a:lnTo>
                <a:close/>
                <a:moveTo>
                  <a:pt x="943" y="77"/>
                </a:moveTo>
                <a:lnTo>
                  <a:pt x="950" y="75"/>
                </a:lnTo>
                <a:lnTo>
                  <a:pt x="958" y="74"/>
                </a:lnTo>
                <a:lnTo>
                  <a:pt x="963" y="74"/>
                </a:lnTo>
                <a:lnTo>
                  <a:pt x="967" y="75"/>
                </a:lnTo>
                <a:lnTo>
                  <a:pt x="970" y="77"/>
                </a:lnTo>
                <a:lnTo>
                  <a:pt x="972" y="80"/>
                </a:lnTo>
                <a:lnTo>
                  <a:pt x="974" y="83"/>
                </a:lnTo>
                <a:lnTo>
                  <a:pt x="975" y="86"/>
                </a:lnTo>
                <a:lnTo>
                  <a:pt x="975" y="90"/>
                </a:lnTo>
                <a:lnTo>
                  <a:pt x="975" y="96"/>
                </a:lnTo>
                <a:lnTo>
                  <a:pt x="937" y="391"/>
                </a:lnTo>
                <a:lnTo>
                  <a:pt x="936" y="397"/>
                </a:lnTo>
                <a:lnTo>
                  <a:pt x="933" y="401"/>
                </a:lnTo>
                <a:lnTo>
                  <a:pt x="930" y="406"/>
                </a:lnTo>
                <a:lnTo>
                  <a:pt x="927" y="410"/>
                </a:lnTo>
                <a:lnTo>
                  <a:pt x="921" y="412"/>
                </a:lnTo>
                <a:lnTo>
                  <a:pt x="914" y="413"/>
                </a:lnTo>
                <a:lnTo>
                  <a:pt x="909" y="413"/>
                </a:lnTo>
                <a:lnTo>
                  <a:pt x="904" y="412"/>
                </a:lnTo>
                <a:lnTo>
                  <a:pt x="901" y="410"/>
                </a:lnTo>
                <a:lnTo>
                  <a:pt x="899" y="408"/>
                </a:lnTo>
                <a:lnTo>
                  <a:pt x="897" y="405"/>
                </a:lnTo>
                <a:lnTo>
                  <a:pt x="896" y="401"/>
                </a:lnTo>
                <a:lnTo>
                  <a:pt x="896" y="397"/>
                </a:lnTo>
                <a:lnTo>
                  <a:pt x="896" y="392"/>
                </a:lnTo>
                <a:lnTo>
                  <a:pt x="934" y="96"/>
                </a:lnTo>
                <a:lnTo>
                  <a:pt x="936" y="89"/>
                </a:lnTo>
                <a:lnTo>
                  <a:pt x="937" y="85"/>
                </a:lnTo>
                <a:lnTo>
                  <a:pt x="939" y="81"/>
                </a:lnTo>
                <a:lnTo>
                  <a:pt x="943" y="7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1828800" y="6327152"/>
            <a:ext cx="7315200" cy="267492"/>
          </a:xfrm>
          <a:prstGeom prst="rect">
            <a:avLst/>
          </a:prstGeom>
          <a:solidFill>
            <a:srgbClr val="00467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sz="12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7400" y="6266827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6200" y="6248400"/>
            <a:ext cx="990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778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77" r:id="rId4"/>
    <p:sldLayoutId id="2147483678" r:id="rId5"/>
    <p:sldLayoutId id="2147483651" r:id="rId6"/>
    <p:sldLayoutId id="2147483676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lang="en-US" sz="1800" b="1" kern="1200" dirty="0">
          <a:solidFill>
            <a:schemeClr val="accent1">
              <a:lumMod val="75000"/>
            </a:schemeClr>
          </a:solidFill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har_blinou@epam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hyperlink" Target="mailto:Ihar_blinou@epam.com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7.bin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servlets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/>
              <a:t>Ihar Blinou</a:t>
            </a:r>
          </a:p>
          <a:p>
            <a:r>
              <a:rPr/>
              <a:t>Oracle Certified Java Instructor</a:t>
            </a:r>
          </a:p>
          <a:p>
            <a:r>
              <a:rPr>
                <a:hlinkClick r:id="rId2"/>
              </a:rPr>
              <a:t>ihar_blinou@epam.com</a:t>
            </a:r>
            <a:endParaRPr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828800" y="685800"/>
            <a:ext cx="2314572" cy="533400"/>
          </a:xfrm>
        </p:spPr>
        <p:txBody>
          <a:bodyPr/>
          <a:lstStyle/>
          <a:p>
            <a:r>
              <a:rPr lang="en-US" dirty="0" smtClean="0"/>
              <a:t>Java.EE.01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091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Основы протокола </a:t>
            </a:r>
            <a:r>
              <a:rPr lang="en-US" dirty="0" smtClean="0"/>
              <a:t>HTTP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dirty="0" smtClean="0"/>
              <a:t>Некоторые </a:t>
            </a:r>
            <a:r>
              <a:rPr lang="ru-RU" sz="1800" dirty="0" smtClean="0"/>
              <a:t>наиболее употребительные параметры HTTP-запроса: </a:t>
            </a:r>
            <a:endParaRPr lang="ru-RU" sz="1800" dirty="0" smtClean="0"/>
          </a:p>
          <a:p>
            <a:endParaRPr lang="ru-RU" sz="1800" dirty="0" smtClean="0"/>
          </a:p>
          <a:p>
            <a:pPr algn="just"/>
            <a:r>
              <a:rPr lang="ru-RU" sz="1800" b="1" dirty="0" err="1" smtClean="0"/>
              <a:t>Connection</a:t>
            </a:r>
            <a:r>
              <a:rPr lang="ru-RU" sz="1800" dirty="0" smtClean="0"/>
              <a:t> (соединение</a:t>
            </a:r>
            <a:r>
              <a:rPr lang="ru-RU" sz="1800" dirty="0" smtClean="0"/>
              <a:t>) – может </a:t>
            </a:r>
            <a:r>
              <a:rPr lang="ru-RU" sz="1800" dirty="0" smtClean="0"/>
              <a:t>принимать значения </a:t>
            </a:r>
            <a:r>
              <a:rPr lang="ru-RU" sz="1800" b="1" i="1" dirty="0" err="1" smtClean="0"/>
              <a:t>Keep-Alive</a:t>
            </a:r>
            <a:r>
              <a:rPr lang="ru-RU" sz="1800" dirty="0" smtClean="0"/>
              <a:t> и </a:t>
            </a:r>
            <a:r>
              <a:rPr lang="ru-RU" sz="1800" i="1" dirty="0" err="1" smtClean="0"/>
              <a:t>close</a:t>
            </a:r>
            <a:r>
              <a:rPr lang="ru-RU" sz="1800" dirty="0" smtClean="0"/>
              <a:t>. </a:t>
            </a:r>
            <a:r>
              <a:rPr lang="ru-RU" sz="1800" dirty="0" err="1" smtClean="0"/>
              <a:t>Keep-Alive</a:t>
            </a:r>
            <a:r>
              <a:rPr lang="ru-RU" sz="1800" dirty="0" smtClean="0"/>
              <a:t> ("оставить в живых") означает, что после выдачи данного документа соединение с сервером не разрывается, и можно выдавать еще запросы. Большинство браузеров работают именно в режиме </a:t>
            </a:r>
            <a:r>
              <a:rPr lang="ru-RU" sz="1800" dirty="0" err="1" smtClean="0"/>
              <a:t>Keep-Alive</a:t>
            </a:r>
            <a:r>
              <a:rPr lang="ru-RU" sz="1800" dirty="0" smtClean="0"/>
              <a:t>, так как он позволяет за одно соединение с сервером "скачать" html-страницу и рисунки к ней. Будучи однажды установленным, режим </a:t>
            </a:r>
            <a:r>
              <a:rPr lang="ru-RU" sz="1800" dirty="0" err="1" smtClean="0"/>
              <a:t>Keep-Alive</a:t>
            </a:r>
            <a:r>
              <a:rPr lang="ru-RU" sz="1800" dirty="0" smtClean="0"/>
              <a:t> сохраняется до первой ошибки или до явного указания в очередном запросе </a:t>
            </a:r>
            <a:r>
              <a:rPr lang="ru-RU" sz="1800" dirty="0" err="1" smtClean="0"/>
              <a:t>Connection</a:t>
            </a:r>
            <a:r>
              <a:rPr lang="ru-RU" sz="1800" dirty="0" smtClean="0"/>
              <a:t>: </a:t>
            </a:r>
            <a:r>
              <a:rPr lang="ru-RU" sz="1800" dirty="0" err="1" smtClean="0"/>
              <a:t>close</a:t>
            </a:r>
            <a:r>
              <a:rPr lang="ru-RU" sz="1800" dirty="0" smtClean="0"/>
              <a:t>. </a:t>
            </a:r>
            <a:br>
              <a:rPr lang="ru-RU" sz="1800" dirty="0" smtClean="0"/>
            </a:br>
            <a:r>
              <a:rPr lang="ru-RU" sz="1800" dirty="0" err="1" smtClean="0"/>
              <a:t>close</a:t>
            </a:r>
            <a:r>
              <a:rPr lang="ru-RU" sz="1800" dirty="0" smtClean="0"/>
              <a:t> ("закрыть") - соединение закрывается после ответа на данный запрос. 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Сессии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b="1" dirty="0" smtClean="0"/>
              <a:t>Завершение сессии</a:t>
            </a:r>
            <a:endParaRPr lang="en-GB" sz="1800" b="1" dirty="0" smtClean="0"/>
          </a:p>
          <a:p>
            <a:pPr>
              <a:buNone/>
            </a:pPr>
            <a:endParaRPr lang="en-GB" sz="1000" dirty="0" smtClean="0"/>
          </a:p>
          <a:p>
            <a:pPr algn="just">
              <a:buNone/>
            </a:pPr>
            <a:r>
              <a:rPr lang="ru-RU" sz="1800" dirty="0" smtClean="0"/>
              <a:t>Сессия пользователя может быть завершена вручную или, в зависимости от того, где запущен </a:t>
            </a:r>
            <a:r>
              <a:rPr lang="ru-RU" sz="1800" dirty="0" err="1" smtClean="0"/>
              <a:t>сервлет</a:t>
            </a:r>
            <a:r>
              <a:rPr lang="ru-RU" sz="1800" dirty="0" smtClean="0"/>
              <a:t>, автоматически. (Например, </a:t>
            </a:r>
            <a:r>
              <a:rPr lang="ru-RU" sz="1800" dirty="0" err="1" smtClean="0"/>
              <a:t>Java</a:t>
            </a:r>
            <a:r>
              <a:rPr lang="ru-RU" sz="1800" dirty="0" smtClean="0"/>
              <a:t> </a:t>
            </a:r>
            <a:r>
              <a:rPr lang="ru-RU" sz="1800" dirty="0" err="1" smtClean="0"/>
              <a:t>Web</a:t>
            </a:r>
            <a:r>
              <a:rPr lang="ru-RU" sz="1800" dirty="0" smtClean="0"/>
              <a:t> </a:t>
            </a:r>
            <a:r>
              <a:rPr lang="ru-RU" sz="1800" dirty="0" err="1" smtClean="0"/>
              <a:t>Server</a:t>
            </a:r>
            <a:r>
              <a:rPr lang="ru-RU" sz="1800" dirty="0" smtClean="0"/>
              <a:t> автоматически завершает сессию, когда в течение определенного времени не происходит запросов, по умолчанию 30 минут.) Завершить сессию означает удаление объекта </a:t>
            </a:r>
            <a:r>
              <a:rPr lang="ru-RU" sz="1800" dirty="0" err="1" smtClean="0"/>
              <a:t>HttpSession</a:t>
            </a:r>
            <a:r>
              <a:rPr lang="ru-RU" sz="1800" dirty="0" smtClean="0"/>
              <a:t> и его величин из системы.</a:t>
            </a:r>
          </a:p>
          <a:p>
            <a:pPr>
              <a:buNone/>
            </a:pPr>
            <a:endParaRPr lang="ru-RU" sz="1000" dirty="0" smtClean="0"/>
          </a:p>
          <a:p>
            <a:pPr algn="just">
              <a:buNone/>
            </a:pPr>
            <a:r>
              <a:rPr lang="ru-RU" sz="1800" dirty="0" smtClean="0"/>
              <a:t>Чтобы вручную завершить сессию, используйте метод сессии </a:t>
            </a:r>
            <a:r>
              <a:rPr lang="ru-RU" sz="1800" b="1" dirty="0" err="1" smtClean="0"/>
              <a:t>invalidate</a:t>
            </a:r>
            <a:r>
              <a:rPr lang="ru-RU" sz="1800" dirty="0" smtClean="0"/>
              <a:t>.</a:t>
            </a:r>
          </a:p>
          <a:p>
            <a:pPr algn="just">
              <a:buNone/>
            </a:pPr>
            <a:endParaRPr lang="ru-RU" sz="1000" dirty="0" smtClean="0"/>
          </a:p>
          <a:p>
            <a:pPr algn="just">
              <a:buNone/>
            </a:pPr>
            <a:r>
              <a:rPr lang="ru-RU" sz="1700" dirty="0" smtClean="0"/>
              <a:t>Этот метод выдает </a:t>
            </a:r>
            <a:r>
              <a:rPr lang="ru-RU" sz="1700" b="1" dirty="0" err="1" smtClean="0"/>
              <a:t>InvalidStateException</a:t>
            </a:r>
            <a:r>
              <a:rPr lang="ru-RU" sz="1700" dirty="0" smtClean="0"/>
              <a:t> если вызывается для сессии, которая была завершена. Перед тем как завершить сессию, контейнер освободит все объекты, связанные с ней. Метод </a:t>
            </a:r>
            <a:r>
              <a:rPr lang="ru-RU" sz="1700" dirty="0" err="1" smtClean="0"/>
              <a:t>valueUnbound</a:t>
            </a:r>
            <a:r>
              <a:rPr lang="ru-RU" sz="1700" dirty="0" smtClean="0"/>
              <a:t>() будет вызван для всех сессионных атрибутов, которые реализуют интерфейс </a:t>
            </a:r>
            <a:r>
              <a:rPr lang="ru-RU" sz="1700" dirty="0" err="1" smtClean="0"/>
              <a:t>HttpSessionBindingListener</a:t>
            </a:r>
            <a:r>
              <a:rPr lang="ru-RU" sz="1700" dirty="0" smtClean="0"/>
              <a:t>.</a:t>
            </a:r>
            <a:endParaRPr lang="pl-PL" sz="17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100</a:t>
            </a:fld>
            <a:endParaRPr lang="en-US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Сессии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b="1" dirty="0" smtClean="0"/>
              <a:t>Превышение времени ожидания сессии</a:t>
            </a:r>
          </a:p>
          <a:p>
            <a:pPr algn="just">
              <a:buNone/>
            </a:pPr>
            <a:endParaRPr lang="ru-RU" sz="1800" dirty="0" smtClean="0"/>
          </a:p>
          <a:p>
            <a:pPr algn="just">
              <a:buNone/>
            </a:pPr>
            <a:r>
              <a:rPr lang="ru-RU" sz="1800" dirty="0" smtClean="0"/>
              <a:t>Дескриптор размещения можно использовать для установки промежутка времени для сессии. Если клиент не активизировался в течение этого промежутка времени, сессия автоматически завершается.</a:t>
            </a:r>
          </a:p>
          <a:p>
            <a:pPr algn="just">
              <a:buNone/>
            </a:pPr>
            <a:endParaRPr lang="ru-RU" sz="1800" dirty="0" smtClean="0"/>
          </a:p>
          <a:p>
            <a:pPr algn="just">
              <a:buNone/>
            </a:pPr>
            <a:r>
              <a:rPr lang="ru-RU" sz="1800" dirty="0" smtClean="0"/>
              <a:t>Элемент </a:t>
            </a:r>
            <a:r>
              <a:rPr lang="ru-RU" sz="1800" b="1" dirty="0" smtClean="0"/>
              <a:t>&lt;</a:t>
            </a:r>
            <a:r>
              <a:rPr lang="ru-RU" sz="1800" b="1" dirty="0" err="1" smtClean="0"/>
              <a:t>session-timeout</a:t>
            </a:r>
            <a:r>
              <a:rPr lang="ru-RU" sz="1800" b="1" dirty="0" smtClean="0"/>
              <a:t>&gt; </a:t>
            </a:r>
            <a:r>
              <a:rPr lang="ru-RU" sz="1800" dirty="0" smtClean="0"/>
              <a:t>определяет интервал времени ожидания сессии по умолчанию (в минутах) для всех сессий, созданных в </a:t>
            </a:r>
            <a:r>
              <a:rPr lang="ru-RU" sz="1800" dirty="0" err="1" smtClean="0"/>
              <a:t>веб-приложении</a:t>
            </a:r>
            <a:r>
              <a:rPr lang="ru-RU" sz="1800" dirty="0" smtClean="0"/>
              <a:t>. Отрицательное или нулевое значение приводит к тому, что сессия никогда не завершается.</a:t>
            </a:r>
          </a:p>
          <a:p>
            <a:endParaRPr lang="ru-RU" sz="1800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101</a:t>
            </a:fld>
            <a:endParaRPr lang="en-US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Сессии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 smtClean="0"/>
              <a:t>Следующая </a:t>
            </a:r>
            <a:r>
              <a:rPr lang="ru-RU" sz="1800" dirty="0" smtClean="0"/>
              <a:t>настройка в дескрипторе размещения приводит к установке времени ожидания сессии на 10 минут</a:t>
            </a:r>
            <a:r>
              <a:rPr lang="ru-RU" sz="1800" dirty="0" smtClean="0"/>
              <a:t>:</a:t>
            </a:r>
          </a:p>
          <a:p>
            <a:pPr>
              <a:buNone/>
            </a:pPr>
            <a:endParaRPr lang="ru-RU" sz="1800" dirty="0" smtClean="0"/>
          </a:p>
          <a:p>
            <a:pPr indent="1238250">
              <a:buNone/>
            </a:pPr>
            <a:r>
              <a:rPr lang="ru-RU" sz="1800" dirty="0" smtClean="0"/>
              <a:t>&lt;</a:t>
            </a:r>
            <a:r>
              <a:rPr lang="ru-RU" sz="1800" dirty="0" err="1" smtClean="0"/>
              <a:t>session-config</a:t>
            </a:r>
            <a:r>
              <a:rPr lang="ru-RU" sz="1800" dirty="0" smtClean="0"/>
              <a:t>&gt;</a:t>
            </a:r>
          </a:p>
          <a:p>
            <a:pPr indent="1238250">
              <a:buNone/>
            </a:pPr>
            <a:r>
              <a:rPr lang="ru-RU" sz="1800" dirty="0" smtClean="0"/>
              <a:t>  &lt;</a:t>
            </a:r>
            <a:r>
              <a:rPr lang="ru-RU" sz="1800" dirty="0" err="1" smtClean="0"/>
              <a:t>session-timeout</a:t>
            </a:r>
            <a:r>
              <a:rPr lang="ru-RU" sz="1800" dirty="0" smtClean="0"/>
              <a:t>&gt;10&lt;/</a:t>
            </a:r>
            <a:r>
              <a:rPr lang="ru-RU" sz="1800" dirty="0" err="1" smtClean="0"/>
              <a:t>session-timeout</a:t>
            </a:r>
            <a:r>
              <a:rPr lang="ru-RU" sz="1800" dirty="0" smtClean="0"/>
              <a:t>&gt;</a:t>
            </a:r>
          </a:p>
          <a:p>
            <a:pPr indent="1238250">
              <a:buNone/>
            </a:pPr>
            <a:r>
              <a:rPr lang="ru-RU" sz="1800" dirty="0" smtClean="0"/>
              <a:t>&lt;/</a:t>
            </a:r>
            <a:r>
              <a:rPr lang="ru-RU" sz="1800" dirty="0" err="1" smtClean="0"/>
              <a:t>session-config</a:t>
            </a:r>
            <a:r>
              <a:rPr lang="ru-RU" sz="1800" dirty="0" smtClean="0"/>
              <a:t>&gt;</a:t>
            </a:r>
          </a:p>
          <a:p>
            <a:pPr algn="just">
              <a:buNone/>
            </a:pPr>
            <a:endParaRPr lang="ru-RU" sz="1800" dirty="0" smtClean="0"/>
          </a:p>
          <a:p>
            <a:pPr algn="just">
              <a:buNone/>
            </a:pPr>
            <a:r>
              <a:rPr lang="ru-RU" sz="1800" dirty="0" smtClean="0"/>
              <a:t>Вы также можете программно установить интервал времени ожидания сессии. Следующий метод, предоставляемый интерфейсом </a:t>
            </a:r>
            <a:r>
              <a:rPr lang="ru-RU" sz="1800" b="1" dirty="0" err="1" smtClean="0"/>
              <a:t>HttpSession</a:t>
            </a:r>
            <a:r>
              <a:rPr lang="ru-RU" sz="1800" dirty="0" smtClean="0"/>
              <a:t>, может использоваться для установки времени ожидания для текущей сессии (в секундах</a:t>
            </a:r>
            <a:r>
              <a:rPr lang="ru-RU" sz="1800" dirty="0" smtClean="0"/>
              <a:t>):</a:t>
            </a:r>
          </a:p>
          <a:p>
            <a:pPr algn="ctr">
              <a:buNone/>
            </a:pPr>
            <a:r>
              <a:rPr lang="ru-RU" sz="1800" b="1" dirty="0" err="1" smtClean="0"/>
              <a:t>public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void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setMaxInactiveInterval</a:t>
            </a:r>
            <a:r>
              <a:rPr lang="ru-RU" sz="1800" b="1" dirty="0" smtClean="0"/>
              <a:t>(</a:t>
            </a:r>
            <a:r>
              <a:rPr lang="ru-RU" sz="1800" b="1" dirty="0" err="1" smtClean="0"/>
              <a:t>int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seconds</a:t>
            </a:r>
            <a:r>
              <a:rPr lang="ru-RU" sz="1800" b="1" dirty="0" smtClean="0"/>
              <a:t>)</a:t>
            </a:r>
          </a:p>
          <a:p>
            <a:pPr algn="just">
              <a:buNone/>
            </a:pPr>
            <a:endParaRPr lang="ru-RU" sz="1800" dirty="0" smtClean="0"/>
          </a:p>
          <a:p>
            <a:pPr algn="just">
              <a:buNone/>
            </a:pPr>
            <a:r>
              <a:rPr lang="ru-RU" sz="1800" dirty="0" smtClean="0"/>
              <a:t>Если этому методу придано отрицательное значение, время ожидания сессии никогда не истечет.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102</a:t>
            </a:fld>
            <a:endParaRPr lang="en-US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Сессии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b="1" dirty="0" smtClean="0"/>
              <a:t>Перезапись URL</a:t>
            </a:r>
          </a:p>
          <a:p>
            <a:pPr algn="just">
              <a:buNone/>
            </a:pPr>
            <a:endParaRPr lang="ru-RU" sz="1800" dirty="0" smtClean="0"/>
          </a:p>
          <a:p>
            <a:pPr algn="just">
              <a:buNone/>
            </a:pPr>
            <a:r>
              <a:rPr lang="ru-RU" sz="1800" dirty="0" smtClean="0"/>
              <a:t>Сессии становятся доступными при помощи обмена уникальными метками, которые называются идентификаторами сессии (</a:t>
            </a:r>
            <a:r>
              <a:rPr lang="ru-RU" sz="1800" dirty="0" err="1" smtClean="0"/>
              <a:t>session</a:t>
            </a:r>
            <a:r>
              <a:rPr lang="ru-RU" sz="1800" dirty="0" smtClean="0"/>
              <a:t> </a:t>
            </a:r>
            <a:r>
              <a:rPr lang="ru-RU" sz="1800" dirty="0" err="1" smtClean="0"/>
              <a:t>id</a:t>
            </a:r>
            <a:r>
              <a:rPr lang="ru-RU" sz="1800" dirty="0" smtClean="0"/>
              <a:t>), между клиентом, осуществляющим запрос, и сервером. Если в браузере клиента разрешены </a:t>
            </a:r>
            <a:r>
              <a:rPr lang="ru-RU" sz="1800" dirty="0" err="1" smtClean="0"/>
              <a:t>cookies</a:t>
            </a:r>
            <a:r>
              <a:rPr lang="ru-RU" sz="1800" dirty="0" smtClean="0"/>
              <a:t>, идентификатор сессии будет внесен в файл </a:t>
            </a:r>
            <a:r>
              <a:rPr lang="ru-RU" sz="1800" dirty="0" err="1" smtClean="0"/>
              <a:t>cookie</a:t>
            </a:r>
            <a:r>
              <a:rPr lang="ru-RU" sz="1800" dirty="0" smtClean="0"/>
              <a:t>, отправляемый с HTTP-запросом/ответом.</a:t>
            </a:r>
          </a:p>
          <a:p>
            <a:pPr algn="just">
              <a:buNone/>
            </a:pPr>
            <a:endParaRPr lang="ru-RU" sz="1800" dirty="0" smtClean="0"/>
          </a:p>
          <a:p>
            <a:pPr algn="just">
              <a:buNone/>
            </a:pPr>
            <a:r>
              <a:rPr lang="ru-RU" sz="1800" dirty="0" smtClean="0"/>
              <a:t>Для браузеров, не поддерживающих </a:t>
            </a:r>
            <a:r>
              <a:rPr lang="ru-RU" sz="1800" dirty="0" err="1" smtClean="0"/>
              <a:t>cookies</a:t>
            </a:r>
            <a:r>
              <a:rPr lang="ru-RU" sz="1800" dirty="0" smtClean="0"/>
              <a:t>, для того, чтобы сделать возможной обработку сессий, используется способ перезаписи URL. Если используется перезапись URL, идентификатор сессии должен быть прибавлен к URL, включая гиперссылки, которым необходим доступ к сессии, а также ответы сервера.</a:t>
            </a:r>
          </a:p>
          <a:p>
            <a:endParaRPr lang="ru-RU" sz="1800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103</a:t>
            </a:fld>
            <a:endParaRPr lang="en-US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Сессии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 smtClean="0"/>
              <a:t>Методы </a:t>
            </a:r>
            <a:r>
              <a:rPr lang="ru-RU" sz="1800" b="1" dirty="0" err="1" smtClean="0"/>
              <a:t>HttpServletResponse</a:t>
            </a:r>
            <a:r>
              <a:rPr lang="ru-RU" sz="1800" dirty="0" smtClean="0"/>
              <a:t>, которые поддерживают перезапись URL</a:t>
            </a:r>
            <a:r>
              <a:rPr lang="ru-RU" sz="1800" dirty="0" smtClean="0"/>
              <a:t>:</a:t>
            </a:r>
          </a:p>
          <a:p>
            <a:pPr indent="1238250"/>
            <a:r>
              <a:rPr lang="ru-RU" sz="1800" dirty="0" err="1" smtClean="0"/>
              <a:t>public</a:t>
            </a:r>
            <a:r>
              <a:rPr lang="ru-RU" sz="1800" dirty="0" smtClean="0"/>
              <a:t> </a:t>
            </a:r>
            <a:r>
              <a:rPr lang="ru-RU" sz="1800" dirty="0" err="1" smtClean="0"/>
              <a:t>String</a:t>
            </a:r>
            <a:r>
              <a:rPr lang="ru-RU" sz="1800" dirty="0" smtClean="0"/>
              <a:t> </a:t>
            </a:r>
            <a:r>
              <a:rPr lang="ru-RU" sz="1800" dirty="0" err="1" smtClean="0"/>
              <a:t>encodeURL</a:t>
            </a:r>
            <a:r>
              <a:rPr lang="ru-RU" sz="1800" dirty="0" smtClean="0"/>
              <a:t>(</a:t>
            </a:r>
            <a:r>
              <a:rPr lang="ru-RU" sz="1800" dirty="0" err="1" smtClean="0"/>
              <a:t>String</a:t>
            </a:r>
            <a:r>
              <a:rPr lang="ru-RU" sz="1800" dirty="0" smtClean="0"/>
              <a:t> </a:t>
            </a:r>
            <a:r>
              <a:rPr lang="ru-RU" sz="1800" dirty="0" err="1" smtClean="0"/>
              <a:t>url</a:t>
            </a:r>
            <a:r>
              <a:rPr lang="ru-RU" sz="1800" dirty="0" smtClean="0"/>
              <a:t>)</a:t>
            </a:r>
          </a:p>
          <a:p>
            <a:pPr indent="1238250"/>
            <a:r>
              <a:rPr lang="ru-RU" sz="1800" dirty="0" err="1" smtClean="0"/>
              <a:t>public</a:t>
            </a:r>
            <a:r>
              <a:rPr lang="ru-RU" sz="1800" dirty="0" smtClean="0"/>
              <a:t> </a:t>
            </a:r>
            <a:r>
              <a:rPr lang="ru-RU" sz="1800" dirty="0" err="1" smtClean="0"/>
              <a:t>String</a:t>
            </a:r>
            <a:r>
              <a:rPr lang="ru-RU" sz="1800" dirty="0" smtClean="0"/>
              <a:t> </a:t>
            </a:r>
            <a:r>
              <a:rPr lang="ru-RU" sz="1800" dirty="0" err="1" smtClean="0"/>
              <a:t>encodeRedirectURL</a:t>
            </a:r>
            <a:r>
              <a:rPr lang="ru-RU" sz="1800" dirty="0" smtClean="0"/>
              <a:t>(</a:t>
            </a:r>
            <a:r>
              <a:rPr lang="ru-RU" sz="1800" dirty="0" err="1" smtClean="0"/>
              <a:t>String</a:t>
            </a:r>
            <a:r>
              <a:rPr lang="ru-RU" sz="1800" dirty="0" smtClean="0"/>
              <a:t> </a:t>
            </a:r>
            <a:r>
              <a:rPr lang="ru-RU" sz="1800" dirty="0" err="1" smtClean="0"/>
              <a:t>url</a:t>
            </a:r>
            <a:r>
              <a:rPr lang="ru-RU" sz="1800" dirty="0" smtClean="0"/>
              <a:t>)</a:t>
            </a:r>
          </a:p>
          <a:p>
            <a:pPr algn="just">
              <a:buNone/>
            </a:pPr>
            <a:endParaRPr lang="ru-RU" sz="1800" dirty="0" smtClean="0"/>
          </a:p>
          <a:p>
            <a:pPr algn="just">
              <a:buNone/>
            </a:pPr>
            <a:r>
              <a:rPr lang="ru-RU" sz="1600" dirty="0" smtClean="0"/>
              <a:t>Метод </a:t>
            </a:r>
            <a:r>
              <a:rPr lang="ru-RU" sz="1600" b="1" dirty="0" err="1" smtClean="0"/>
              <a:t>encodeURL</a:t>
            </a:r>
            <a:r>
              <a:rPr lang="ru-RU" sz="1600" b="1" dirty="0" smtClean="0"/>
              <a:t>() </a:t>
            </a:r>
            <a:r>
              <a:rPr lang="ru-RU" sz="1600" dirty="0" smtClean="0"/>
              <a:t>кодирует заданный URL, добавляя в него идентификатор сессии, или, если кодирование не требуется, возвращает исходный URL.</a:t>
            </a:r>
          </a:p>
          <a:p>
            <a:pPr algn="just">
              <a:buNone/>
            </a:pPr>
            <a:endParaRPr lang="ru-RU" sz="1600" dirty="0" smtClean="0"/>
          </a:p>
          <a:p>
            <a:pPr algn="just">
              <a:buNone/>
            </a:pPr>
            <a:r>
              <a:rPr lang="ru-RU" sz="1600" dirty="0" smtClean="0"/>
              <a:t>Метод </a:t>
            </a:r>
            <a:r>
              <a:rPr lang="ru-RU" sz="1600" b="1" dirty="0" err="1" smtClean="0"/>
              <a:t>encodeRedirectURL</a:t>
            </a:r>
            <a:r>
              <a:rPr lang="ru-RU" sz="1600" b="1" dirty="0" smtClean="0"/>
              <a:t>() </a:t>
            </a:r>
            <a:r>
              <a:rPr lang="ru-RU" sz="1600" dirty="0" smtClean="0"/>
              <a:t>кодирует заданный URL для использования в методе </a:t>
            </a:r>
            <a:r>
              <a:rPr lang="ru-RU" sz="1600" b="1" dirty="0" err="1" smtClean="0"/>
              <a:t>sendRedirect</a:t>
            </a:r>
            <a:r>
              <a:rPr lang="ru-RU" sz="1600" b="1" dirty="0" smtClean="0"/>
              <a:t>() </a:t>
            </a:r>
            <a:r>
              <a:rPr lang="ru-RU" sz="1600" b="1" dirty="0" err="1" smtClean="0"/>
              <a:t>HttpServletResponse</a:t>
            </a:r>
            <a:r>
              <a:rPr lang="ru-RU" sz="1600" dirty="0" smtClean="0"/>
              <a:t>. Этот метод тоже возвращает неизмененный URL, если кодирование не требуется.</a:t>
            </a:r>
          </a:p>
          <a:p>
            <a:pPr algn="just">
              <a:buNone/>
            </a:pPr>
            <a:endParaRPr lang="ru-RU" sz="1600" dirty="0" smtClean="0"/>
          </a:p>
          <a:p>
            <a:pPr algn="just">
              <a:buNone/>
            </a:pPr>
            <a:r>
              <a:rPr lang="ru-RU" sz="1600" dirty="0" smtClean="0"/>
              <a:t>Перезапись URL должна использоваться так, чтобы обеспечивалась поддержка клиентов, которые не поддерживают или не принимают </a:t>
            </a:r>
            <a:r>
              <a:rPr lang="ru-RU" sz="1600" dirty="0" err="1" smtClean="0"/>
              <a:t>cookies</a:t>
            </a:r>
            <a:r>
              <a:rPr lang="ru-RU" sz="1600" dirty="0" smtClean="0"/>
              <a:t>, чтобы не допустить потери сессионной информации.</a:t>
            </a:r>
            <a:endParaRPr lang="pl-PL" sz="16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104</a:t>
            </a:fld>
            <a:endParaRPr lang="en-US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Сессии</a:t>
            </a:r>
            <a:r>
              <a:rPr lang="en-US" dirty="0" smtClean="0"/>
              <a:t>. Example</a:t>
            </a:r>
            <a:r>
              <a:rPr lang="ru-RU" dirty="0" smtClean="0"/>
              <a:t> 04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105</a:t>
            </a:fld>
            <a:endParaRPr lang="en-US"/>
          </a:p>
        </p:txBody>
      </p:sp>
      <p:sp>
        <p:nvSpPr>
          <p:cNvPr id="148481" name="Rectangle 1"/>
          <p:cNvSpPr>
            <a:spLocks noChangeArrowheads="1"/>
          </p:cNvSpPr>
          <p:nvPr/>
        </p:nvSpPr>
        <p:spPr bwMode="auto">
          <a:xfrm>
            <a:off x="928662" y="1214422"/>
            <a:ext cx="7215238" cy="415498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package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_java._ee._01.servlet;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import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java.io.IOException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import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java.io.PrintWriter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import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java.util.Date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import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javax.servlet.ServletException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import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javax.servlet.http.HttpServlet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import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javax.servlet.http.HttpServletRequest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import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javax.servlet.http.HttpServletResponse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import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javax.servlet.http.HttpSession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sng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SessionDemo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extends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HttpServlet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protected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void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doGet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HttpServletRequest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request,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HttpServletResponse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response)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throws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ServletException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IOException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{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performTask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(request, response);	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protected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void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doPost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HttpServletRequest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request,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HttpServletResponse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response)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throws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ServletException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IOException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{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performTask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(request, response);	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private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void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performTask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HttpServletRequest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req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HttpServletResponse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resp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	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throws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ServletException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SessionLogic.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printToBrowser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resp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req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Сессии</a:t>
            </a:r>
            <a:r>
              <a:rPr lang="en-US" dirty="0" smtClean="0"/>
              <a:t>. Example</a:t>
            </a:r>
            <a:r>
              <a:rPr lang="ru-RU" dirty="0" smtClean="0"/>
              <a:t> 04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106</a:t>
            </a:fld>
            <a:endParaRPr lang="en-US"/>
          </a:p>
        </p:txBody>
      </p:sp>
      <p:sp>
        <p:nvSpPr>
          <p:cNvPr id="148481" name="Rectangle 1"/>
          <p:cNvSpPr>
            <a:spLocks noChangeArrowheads="1"/>
          </p:cNvSpPr>
          <p:nvPr/>
        </p:nvSpPr>
        <p:spPr bwMode="auto">
          <a:xfrm>
            <a:off x="928662" y="1214422"/>
            <a:ext cx="7215238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SessionLogic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static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void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printToBrowser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HttpServletResponse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resp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HttpServletRequest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req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try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HttpSession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session =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req.getSession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true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PrintWriter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out =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resp.getWriter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StringBuffer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url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req.getRequestURL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session.setAttribute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"URL"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url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out.write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"My session counter: 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out.write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String.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valueOf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prepareSessionCounter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(session)));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out.write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 Creation Time : "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			+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Date(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session.getCreationTime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()));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out.write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 Time of last access : "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			+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Date(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session.getLastAccessedTime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()));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out.write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 session ID : 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+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session.getId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out.write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 Your URL: 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+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url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	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timeLive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60 * 30;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session.setMaxInactiveInterval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timeLive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out.write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&gt;Set max inactive interval : 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+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timeLive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+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"sec"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out.flush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out.close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();		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Сессии</a:t>
            </a:r>
            <a:r>
              <a:rPr lang="en-US" dirty="0" smtClean="0"/>
              <a:t>. Example</a:t>
            </a:r>
            <a:r>
              <a:rPr lang="ru-RU" dirty="0" smtClean="0"/>
              <a:t> 04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107</a:t>
            </a:fld>
            <a:endParaRPr lang="en-US"/>
          </a:p>
        </p:txBody>
      </p:sp>
      <p:sp>
        <p:nvSpPr>
          <p:cNvPr id="148481" name="Rectangle 1"/>
          <p:cNvSpPr>
            <a:spLocks noChangeArrowheads="1"/>
          </p:cNvSpPr>
          <p:nvPr/>
        </p:nvSpPr>
        <p:spPr bwMode="auto">
          <a:xfrm>
            <a:off x="928662" y="1214422"/>
            <a:ext cx="7215238" cy="32316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catch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IOException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e)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e.printStackTrace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	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throw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RuntimeException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"Failed : 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+ e);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private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static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prepareSessionCounter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HttpSession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session)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Integer counter = (Integer)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session.getAttribute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"counter"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(counter ==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null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session.setAttribute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"counter"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1);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	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return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1;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}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else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	counter++;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session.setAttribute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"counter"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counter);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	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return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counter;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Сессии</a:t>
            </a:r>
            <a:r>
              <a:rPr lang="en-US" dirty="0" smtClean="0"/>
              <a:t>. Example 04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108</a:t>
            </a:fld>
            <a:endParaRPr lang="en-US"/>
          </a:p>
        </p:txBody>
      </p:sp>
      <p:pic>
        <p:nvPicPr>
          <p:cNvPr id="154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285860"/>
            <a:ext cx="7278152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109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Основы протокола </a:t>
            </a:r>
            <a:r>
              <a:rPr lang="en-US" dirty="0" smtClean="0"/>
              <a:t>HTTP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b="1" dirty="0" err="1" smtClean="0"/>
              <a:t>User-Agent</a:t>
            </a:r>
            <a:r>
              <a:rPr lang="ru-RU" sz="1800" dirty="0" smtClean="0"/>
              <a:t> - значением является "кодовое обозначение" браузера, например: </a:t>
            </a:r>
          </a:p>
          <a:p>
            <a:pPr algn="ctr">
              <a:buNone/>
            </a:pPr>
            <a:r>
              <a:rPr lang="ru-RU" sz="1800" dirty="0" err="1" smtClean="0"/>
              <a:t>Mozilla</a:t>
            </a:r>
            <a:r>
              <a:rPr lang="ru-RU" sz="1800" dirty="0" smtClean="0"/>
              <a:t>/4.0 (</a:t>
            </a:r>
            <a:r>
              <a:rPr lang="ru-RU" sz="1800" dirty="0" err="1" smtClean="0"/>
              <a:t>compatible</a:t>
            </a:r>
            <a:r>
              <a:rPr lang="ru-RU" sz="1800" dirty="0" smtClean="0"/>
              <a:t>; MSIE 5.0; </a:t>
            </a:r>
            <a:r>
              <a:rPr lang="ru-RU" sz="1800" dirty="0" err="1" smtClean="0"/>
              <a:t>Windows</a:t>
            </a:r>
            <a:r>
              <a:rPr lang="ru-RU" sz="1800" dirty="0" smtClean="0"/>
              <a:t> 95; </a:t>
            </a:r>
            <a:r>
              <a:rPr lang="ru-RU" sz="1800" dirty="0" err="1" smtClean="0"/>
              <a:t>DigExt</a:t>
            </a:r>
            <a:r>
              <a:rPr lang="ru-RU" sz="1800" dirty="0" smtClean="0"/>
              <a:t>) </a:t>
            </a:r>
          </a:p>
          <a:p>
            <a:endParaRPr lang="ru-RU" sz="1800" b="1" dirty="0" smtClean="0"/>
          </a:p>
          <a:p>
            <a:r>
              <a:rPr lang="ru-RU" sz="1800" b="1" dirty="0" err="1" smtClean="0"/>
              <a:t>Accept</a:t>
            </a:r>
            <a:r>
              <a:rPr lang="ru-RU" sz="1800" dirty="0" smtClean="0"/>
              <a:t> </a:t>
            </a:r>
            <a:r>
              <a:rPr lang="ru-RU" sz="1800" dirty="0" smtClean="0"/>
              <a:t>- список поддерживаемых браузером типов содержимого в порядке их предпочтения данным браузером, например для моего IE5: </a:t>
            </a:r>
            <a:endParaRPr lang="ru-RU" sz="1800" dirty="0" smtClean="0"/>
          </a:p>
          <a:p>
            <a:endParaRPr lang="ru-RU" sz="1800" dirty="0" smtClean="0"/>
          </a:p>
          <a:p>
            <a:pPr algn="ctr">
              <a:buNone/>
            </a:pPr>
            <a:r>
              <a:rPr lang="ru-RU" sz="1800" dirty="0" err="1" smtClean="0"/>
              <a:t>Accept</a:t>
            </a:r>
            <a:r>
              <a:rPr lang="ru-RU" sz="1800" dirty="0" smtClean="0"/>
              <a:t>: </a:t>
            </a:r>
            <a:r>
              <a:rPr lang="ru-RU" sz="1800" dirty="0" err="1" smtClean="0"/>
              <a:t>image</a:t>
            </a:r>
            <a:r>
              <a:rPr lang="ru-RU" sz="1800" dirty="0" smtClean="0"/>
              <a:t>/</a:t>
            </a:r>
            <a:r>
              <a:rPr lang="ru-RU" sz="1800" dirty="0" err="1" smtClean="0"/>
              <a:t>gif</a:t>
            </a:r>
            <a:r>
              <a:rPr lang="ru-RU" sz="1800" dirty="0" smtClean="0"/>
              <a:t>, </a:t>
            </a:r>
            <a:r>
              <a:rPr lang="ru-RU" sz="1800" dirty="0" err="1" smtClean="0"/>
              <a:t>image</a:t>
            </a:r>
            <a:r>
              <a:rPr lang="ru-RU" sz="1800" dirty="0" smtClean="0"/>
              <a:t>/</a:t>
            </a:r>
            <a:r>
              <a:rPr lang="ru-RU" sz="1800" dirty="0" err="1" smtClean="0"/>
              <a:t>x-xbitmap</a:t>
            </a:r>
            <a:r>
              <a:rPr lang="ru-RU" sz="1800" dirty="0" smtClean="0"/>
              <a:t>, </a:t>
            </a:r>
            <a:r>
              <a:rPr lang="ru-RU" sz="1800" dirty="0" err="1" smtClean="0"/>
              <a:t>image</a:t>
            </a:r>
            <a:r>
              <a:rPr lang="ru-RU" sz="1800" dirty="0" smtClean="0"/>
              <a:t>/</a:t>
            </a:r>
            <a:r>
              <a:rPr lang="ru-RU" sz="1800" dirty="0" err="1" smtClean="0"/>
              <a:t>jpeg</a:t>
            </a:r>
            <a:r>
              <a:rPr lang="ru-RU" sz="1800" dirty="0" smtClean="0"/>
              <a:t>, </a:t>
            </a:r>
            <a:r>
              <a:rPr lang="ru-RU" sz="1800" dirty="0" err="1" smtClean="0"/>
              <a:t>image</a:t>
            </a:r>
            <a:r>
              <a:rPr lang="ru-RU" sz="1800" dirty="0" smtClean="0"/>
              <a:t>/</a:t>
            </a:r>
            <a:r>
              <a:rPr lang="ru-RU" sz="1800" dirty="0" err="1" smtClean="0"/>
              <a:t>pjpeg</a:t>
            </a:r>
            <a:r>
              <a:rPr lang="ru-RU" sz="1800" dirty="0" smtClean="0"/>
              <a:t>, </a:t>
            </a:r>
            <a:r>
              <a:rPr lang="ru-RU" sz="1800" dirty="0" err="1" smtClean="0"/>
              <a:t>application</a:t>
            </a:r>
            <a:r>
              <a:rPr lang="ru-RU" sz="1800" dirty="0" smtClean="0"/>
              <a:t>/</a:t>
            </a:r>
            <a:r>
              <a:rPr lang="ru-RU" sz="1800" dirty="0" err="1" smtClean="0"/>
              <a:t>vnd.ms-excel</a:t>
            </a:r>
            <a:r>
              <a:rPr lang="ru-RU" sz="1800" dirty="0" smtClean="0"/>
              <a:t>, </a:t>
            </a:r>
            <a:r>
              <a:rPr lang="ru-RU" sz="1800" dirty="0" err="1" smtClean="0"/>
              <a:t>application</a:t>
            </a:r>
            <a:r>
              <a:rPr lang="ru-RU" sz="1800" dirty="0" smtClean="0"/>
              <a:t>/</a:t>
            </a:r>
            <a:r>
              <a:rPr lang="ru-RU" sz="1800" dirty="0" err="1" smtClean="0"/>
              <a:t>msword</a:t>
            </a:r>
            <a:r>
              <a:rPr lang="ru-RU" sz="1800" dirty="0" smtClean="0"/>
              <a:t>, </a:t>
            </a:r>
            <a:r>
              <a:rPr lang="ru-RU" sz="1800" dirty="0" err="1" smtClean="0"/>
              <a:t>application</a:t>
            </a:r>
            <a:r>
              <a:rPr lang="ru-RU" sz="1800" dirty="0" smtClean="0"/>
              <a:t>/</a:t>
            </a:r>
            <a:r>
              <a:rPr lang="ru-RU" sz="1800" dirty="0" err="1" smtClean="0"/>
              <a:t>vnd.ms-powerpoint</a:t>
            </a:r>
            <a:r>
              <a:rPr lang="ru-RU" sz="1800" dirty="0" smtClean="0"/>
              <a:t>, */* </a:t>
            </a:r>
          </a:p>
          <a:p>
            <a:endParaRPr lang="ru-RU" sz="1800" dirty="0" smtClean="0"/>
          </a:p>
          <a:p>
            <a:pPr>
              <a:buNone/>
            </a:pPr>
            <a:r>
              <a:rPr lang="ru-RU" sz="1800" dirty="0" smtClean="0"/>
              <a:t>Это нужно </a:t>
            </a:r>
            <a:r>
              <a:rPr lang="ru-RU" sz="1800" dirty="0" smtClean="0"/>
              <a:t>для случая, когда сервер может выдавать один и тот же документ в разных форматах. 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b="1" dirty="0" smtClean="0"/>
              <a:t>Использование </a:t>
            </a:r>
            <a:r>
              <a:rPr lang="en-US" sz="1800" b="1" dirty="0" smtClean="0"/>
              <a:t>Cookie</a:t>
            </a:r>
          </a:p>
          <a:p>
            <a:endParaRPr lang="en-US" sz="1800" dirty="0" smtClean="0"/>
          </a:p>
          <a:p>
            <a:pPr marL="990600" indent="-457200" algn="just"/>
            <a:r>
              <a:rPr lang="ru-RU" sz="1800" dirty="0" smtClean="0"/>
              <a:t>Закладки </a:t>
            </a:r>
            <a:r>
              <a:rPr lang="ru-RU" sz="1800" dirty="0" smtClean="0"/>
              <a:t>(</a:t>
            </a:r>
            <a:r>
              <a:rPr lang="ru-RU" sz="1800" dirty="0" err="1" smtClean="0"/>
              <a:t>сookies</a:t>
            </a:r>
            <a:r>
              <a:rPr lang="ru-RU" sz="1800" dirty="0" smtClean="0"/>
              <a:t>) используются для хранения части информации на машине клиента. </a:t>
            </a:r>
            <a:endParaRPr lang="en-US" sz="1800" dirty="0" smtClean="0"/>
          </a:p>
          <a:p>
            <a:pPr marL="990600" indent="-457200" algn="just"/>
            <a:r>
              <a:rPr lang="ru-RU" sz="1800" dirty="0" smtClean="0"/>
              <a:t>Закладки </a:t>
            </a:r>
            <a:r>
              <a:rPr lang="ru-RU" sz="1800" dirty="0" smtClean="0"/>
              <a:t>передаются клиенту в коде ответа в </a:t>
            </a:r>
            <a:r>
              <a:rPr lang="en-US" sz="1800" dirty="0" smtClean="0"/>
              <a:t>HTTP</a:t>
            </a:r>
            <a:r>
              <a:rPr lang="ru-RU" sz="1800" dirty="0" smtClean="0"/>
              <a:t>. </a:t>
            </a:r>
            <a:endParaRPr lang="en-US" sz="1800" dirty="0" smtClean="0"/>
          </a:p>
          <a:p>
            <a:pPr marL="990600" indent="-457200" algn="just"/>
            <a:r>
              <a:rPr lang="ru-RU" sz="1800" dirty="0" smtClean="0"/>
              <a:t>Клиенты </a:t>
            </a:r>
            <a:r>
              <a:rPr lang="ru-RU" sz="1800" dirty="0" smtClean="0"/>
              <a:t>автоматически возвращают закладки, добавляя код в запросы в HTTP заголовках.</a:t>
            </a:r>
          </a:p>
          <a:p>
            <a:pPr marL="990600" indent="-457200" algn="just"/>
            <a:r>
              <a:rPr lang="ru-RU" sz="1800" dirty="0" smtClean="0"/>
              <a:t>Каждый </a:t>
            </a:r>
            <a:r>
              <a:rPr lang="ru-RU" sz="1800" dirty="0" smtClean="0"/>
              <a:t>заголовок HTTP запроса и ответа именован и имеет единственное значение. </a:t>
            </a:r>
          </a:p>
          <a:p>
            <a:pPr marL="990600" indent="-457200" algn="just"/>
            <a:r>
              <a:rPr lang="ru-RU" sz="1800" dirty="0" smtClean="0"/>
              <a:t>Множественные </a:t>
            </a:r>
            <a:r>
              <a:rPr lang="ru-RU" sz="1800" dirty="0" smtClean="0"/>
              <a:t>закладки могут иметь одно и тоже имя. 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110</a:t>
            </a:fld>
            <a:endParaRPr lang="en-US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z="1800" dirty="0" smtClean="0"/>
              <a:t>Сервер </a:t>
            </a:r>
            <a:r>
              <a:rPr lang="ru-RU" sz="1800" dirty="0" smtClean="0"/>
              <a:t>может обеспечить одну или более закладок для клиента. Предполагается, что программа клиента, как </a:t>
            </a:r>
            <a:r>
              <a:rPr lang="ru-RU" sz="1800" dirty="0" err="1" smtClean="0"/>
              <a:t>web</a:t>
            </a:r>
            <a:r>
              <a:rPr lang="ru-RU" sz="1800" dirty="0" smtClean="0"/>
              <a:t> </a:t>
            </a:r>
            <a:r>
              <a:rPr lang="ru-RU" sz="1800" dirty="0" smtClean="0"/>
              <a:t>браузер</a:t>
            </a:r>
            <a:r>
              <a:rPr lang="ru-RU" sz="1800" dirty="0" smtClean="0"/>
              <a:t>, должна поддерживать 20 закладок на хост, как минимум четыре килобайта каждая.</a:t>
            </a:r>
          </a:p>
          <a:p>
            <a:pPr algn="just"/>
            <a:endParaRPr lang="ru-RU" sz="1800" dirty="0" smtClean="0"/>
          </a:p>
          <a:p>
            <a:pPr algn="just"/>
            <a:r>
              <a:rPr lang="ru-RU" sz="1800" dirty="0" smtClean="0"/>
              <a:t>Закладки</a:t>
            </a:r>
            <a:r>
              <a:rPr lang="ru-RU" sz="1800" dirty="0" smtClean="0"/>
              <a:t>, которые клиент сохранил для сервера, возвращаются клиентом только этому серверу. Сервер может включать множество </a:t>
            </a:r>
            <a:r>
              <a:rPr lang="ru-RU" sz="1800" dirty="0" err="1" smtClean="0"/>
              <a:t>сервлетов</a:t>
            </a:r>
            <a:r>
              <a:rPr lang="ru-RU" sz="1800" dirty="0" smtClean="0"/>
              <a:t>. Потому как закладки возвращаются серверу, </a:t>
            </a:r>
            <a:r>
              <a:rPr lang="ru-RU" sz="1800" dirty="0" err="1" smtClean="0"/>
              <a:t>сервлеты</a:t>
            </a:r>
            <a:r>
              <a:rPr lang="ru-RU" sz="1800" dirty="0" smtClean="0"/>
              <a:t> работающие на этом сервере совместно используют эти закладки.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111</a:t>
            </a:fld>
            <a:endParaRPr lang="en-US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b="1" dirty="0" smtClean="0"/>
              <a:t>Использование </a:t>
            </a:r>
            <a:r>
              <a:rPr lang="en-US" sz="1800" b="1" dirty="0" smtClean="0"/>
              <a:t>Cookie</a:t>
            </a:r>
          </a:p>
          <a:p>
            <a:endParaRPr lang="en-US" sz="1800" dirty="0" smtClean="0"/>
          </a:p>
          <a:p>
            <a:pPr>
              <a:buNone/>
              <a:defRPr/>
            </a:pPr>
            <a:r>
              <a:rPr lang="ru-RU" sz="1800" dirty="0" smtClean="0"/>
              <a:t>Чтобы отправить </a:t>
            </a:r>
            <a:r>
              <a:rPr lang="ru-RU" sz="1800" dirty="0" smtClean="0"/>
              <a:t>закладку</a:t>
            </a:r>
            <a:r>
              <a:rPr lang="ru-RU" sz="1800" dirty="0" smtClean="0"/>
              <a:t>:</a:t>
            </a:r>
            <a:endParaRPr lang="ru-RU" sz="1800" dirty="0" smtClean="0"/>
          </a:p>
          <a:p>
            <a:pPr marL="1079500" indent="-355600">
              <a:buSzPct val="100000"/>
              <a:buFontTx/>
              <a:buAutoNum type="arabicPeriod"/>
              <a:defRPr/>
            </a:pPr>
            <a:r>
              <a:rPr lang="ru-RU" sz="1800" dirty="0" smtClean="0"/>
              <a:t>Создайте </a:t>
            </a:r>
            <a:r>
              <a:rPr lang="ru-RU" sz="1800" dirty="0" smtClean="0"/>
              <a:t>объект </a:t>
            </a:r>
            <a:r>
              <a:rPr lang="ru-RU" sz="1800" dirty="0" err="1" smtClean="0"/>
              <a:t>Cookie</a:t>
            </a:r>
            <a:endParaRPr lang="ru-RU" sz="1800" dirty="0" smtClean="0"/>
          </a:p>
          <a:p>
            <a:pPr marL="1079500" indent="-355600">
              <a:buSzPct val="100000"/>
              <a:buFontTx/>
              <a:buAutoNum type="arabicPeriod"/>
              <a:defRPr/>
            </a:pPr>
            <a:r>
              <a:rPr lang="ru-RU" sz="1800" dirty="0" smtClean="0"/>
              <a:t>Установите любые атрибуты </a:t>
            </a:r>
            <a:endParaRPr lang="en-US" sz="1800" dirty="0" smtClean="0"/>
          </a:p>
          <a:p>
            <a:pPr marL="1079500" indent="-355600">
              <a:buSzPct val="100000"/>
              <a:buFontTx/>
              <a:buAutoNum type="arabicPeriod"/>
              <a:defRPr/>
            </a:pPr>
            <a:r>
              <a:rPr lang="ru-RU" sz="1800" dirty="0" smtClean="0"/>
              <a:t>Отправьте закладку </a:t>
            </a:r>
          </a:p>
          <a:p>
            <a:pPr>
              <a:defRPr/>
            </a:pPr>
            <a:endParaRPr lang="ru-RU" sz="1800" dirty="0" smtClean="0"/>
          </a:p>
          <a:p>
            <a:pPr>
              <a:buNone/>
              <a:defRPr/>
            </a:pPr>
            <a:r>
              <a:rPr lang="ru-RU" sz="1800" dirty="0" smtClean="0"/>
              <a:t>Чтобы извлечь информацию из </a:t>
            </a:r>
            <a:r>
              <a:rPr lang="ru-RU" sz="1800" dirty="0" smtClean="0"/>
              <a:t>закладки</a:t>
            </a:r>
            <a:r>
              <a:rPr lang="ru-RU" sz="1800" dirty="0" smtClean="0"/>
              <a:t>:</a:t>
            </a:r>
            <a:endParaRPr lang="ru-RU" sz="1800" dirty="0" smtClean="0"/>
          </a:p>
          <a:p>
            <a:pPr marL="1079500" indent="-355600">
              <a:buSzPct val="100000"/>
              <a:buFont typeface="+mj-lt"/>
              <a:buAutoNum type="arabicPeriod"/>
              <a:defRPr/>
            </a:pPr>
            <a:r>
              <a:rPr lang="ru-RU" sz="1800" dirty="0" smtClean="0"/>
              <a:t>Запросите </a:t>
            </a:r>
            <a:r>
              <a:rPr lang="ru-RU" sz="1800" dirty="0" smtClean="0"/>
              <a:t>все закладки из пользовательского запроса</a:t>
            </a:r>
          </a:p>
          <a:p>
            <a:pPr marL="1079500" indent="-355600">
              <a:buSzPct val="100000"/>
              <a:buFont typeface="+mj-lt"/>
              <a:buAutoNum type="arabicPeriod"/>
              <a:defRPr/>
            </a:pPr>
            <a:r>
              <a:rPr lang="ru-RU" sz="1800" dirty="0" smtClean="0"/>
              <a:t>Найдите закладку или закладки с именем, которое Вас интересует, используя стандартные программные операции </a:t>
            </a:r>
          </a:p>
          <a:p>
            <a:pPr marL="1079500" indent="-355600">
              <a:buSzPct val="100000"/>
              <a:buFont typeface="+mj-lt"/>
              <a:buAutoNum type="arabicPeriod"/>
              <a:defRPr/>
            </a:pPr>
            <a:r>
              <a:rPr lang="ru-RU" sz="1800" dirty="0" smtClean="0"/>
              <a:t>Получите значения закладок, которые были найдены</a:t>
            </a:r>
          </a:p>
          <a:p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112</a:t>
            </a:fld>
            <a:endParaRPr lang="en-US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 smtClean="0"/>
              <a:t>Создание </a:t>
            </a:r>
            <a:r>
              <a:rPr lang="en-US" sz="1800" b="1" dirty="0" smtClean="0"/>
              <a:t>Cookie</a:t>
            </a:r>
          </a:p>
          <a:p>
            <a:pPr>
              <a:buNone/>
            </a:pPr>
            <a:endParaRPr lang="en-US" sz="1000" dirty="0" smtClean="0"/>
          </a:p>
          <a:p>
            <a:pPr algn="just">
              <a:buNone/>
            </a:pPr>
            <a:r>
              <a:rPr lang="ru-RU" sz="1800" dirty="0" smtClean="0"/>
              <a:t>Конструктор класса </a:t>
            </a:r>
            <a:r>
              <a:rPr lang="ru-RU" sz="1800" b="1" dirty="0" err="1" smtClean="0"/>
              <a:t>javax.servlet.http.Cookie</a:t>
            </a:r>
            <a:r>
              <a:rPr lang="ru-RU" sz="1800" dirty="0" smtClean="0"/>
              <a:t> создает закладу с начальным именем и значением. Вы можете изменить значение закладки позже, вызвав метод </a:t>
            </a:r>
            <a:r>
              <a:rPr lang="ru-RU" sz="1800" b="1" dirty="0" err="1" smtClean="0"/>
              <a:t>setValue</a:t>
            </a:r>
            <a:r>
              <a:rPr lang="ru-RU" sz="1800" dirty="0" smtClean="0"/>
              <a:t>.</a:t>
            </a:r>
          </a:p>
          <a:p>
            <a:pPr algn="just">
              <a:buNone/>
            </a:pPr>
            <a:r>
              <a:rPr lang="ru-RU" sz="1800" dirty="0" smtClean="0"/>
              <a:t>Если </a:t>
            </a:r>
            <a:r>
              <a:rPr lang="ru-RU" sz="1800" dirty="0" err="1" smtClean="0"/>
              <a:t>сервлет</a:t>
            </a:r>
            <a:r>
              <a:rPr lang="ru-RU" sz="1800" dirty="0" smtClean="0"/>
              <a:t> возвращает ответ пользователю, используя </a:t>
            </a:r>
            <a:r>
              <a:rPr lang="ru-RU" sz="1800" dirty="0" err="1" smtClean="0"/>
              <a:t>Writer</a:t>
            </a:r>
            <a:r>
              <a:rPr lang="ru-RU" sz="1800" dirty="0" smtClean="0"/>
              <a:t>, создавайте закладку, прежде чем обратитесь к </a:t>
            </a:r>
            <a:r>
              <a:rPr lang="ru-RU" sz="1800" b="1" dirty="0" err="1" smtClean="0"/>
              <a:t>Writer</a:t>
            </a:r>
            <a:r>
              <a:rPr lang="ru-RU" sz="1800" dirty="0" smtClean="0"/>
              <a:t>. </a:t>
            </a:r>
            <a:endParaRPr lang="en-US" sz="1800" dirty="0" smtClean="0"/>
          </a:p>
          <a:p>
            <a:endParaRPr lang="en-GB" dirty="0" smtClean="0"/>
          </a:p>
          <a:p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113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14414" y="3429000"/>
            <a:ext cx="671517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</a:rPr>
              <a:t>doGet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</a:rPr>
              <a:t>HttpServletRequest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 request,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</a:rPr>
              <a:t>HttpServletResponse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 response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r>
              <a:rPr lang="ru-RU" sz="12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7F0055"/>
                </a:solidFill>
                <a:latin typeface="Courier New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</a:rPr>
              <a:t>throws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</a:rPr>
              <a:t>ServletException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</a:rPr>
              <a:t>IOException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 {</a:t>
            </a:r>
            <a:endParaRPr lang="en-US" sz="1200" dirty="0">
              <a:latin typeface="Courier New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   String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</a:rPr>
              <a:t>bookId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</a:rPr>
              <a:t>request.getParameter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urier New" pitchFamily="49" charset="0"/>
              </a:rPr>
              <a:t>"Buy"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);</a:t>
            </a:r>
            <a:endParaRPr lang="en-US" sz="1200" dirty="0">
              <a:latin typeface="Courier New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</a:rPr>
              <a:t>bookId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 !=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) {</a:t>
            </a:r>
            <a:endParaRPr lang="en-US" sz="1200" dirty="0">
              <a:latin typeface="Courier New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      Cookie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</a:rPr>
              <a:t>getBook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urier New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 Cookie(</a:t>
            </a:r>
            <a:r>
              <a:rPr lang="en-US" sz="1200" dirty="0">
                <a:solidFill>
                  <a:srgbClr val="2A00FF"/>
                </a:solidFill>
                <a:latin typeface="Courier New" pitchFamily="49" charset="0"/>
              </a:rPr>
              <a:t>"Buy"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</a:rPr>
              <a:t>bookId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);</a:t>
            </a:r>
            <a:endParaRPr lang="en-US" sz="1200" dirty="0">
              <a:latin typeface="Courier New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   }</a:t>
            </a:r>
            <a:endParaRPr lang="en-US" sz="1200" dirty="0">
              <a:latin typeface="Courier New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</a:rPr>
              <a:t>response.setContentType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urier New" pitchFamily="49" charset="0"/>
              </a:rPr>
              <a:t>"text/html"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);</a:t>
            </a:r>
            <a:endParaRPr lang="en-US" sz="1200" dirty="0">
              <a:latin typeface="Courier New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</a:rPr>
              <a:t>PrintWriter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 out =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</a:rPr>
              <a:t>response.getWriter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();</a:t>
            </a:r>
            <a:endParaRPr lang="en-US" sz="1200" dirty="0">
              <a:latin typeface="Courier New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</a:rPr>
              <a:t>out.println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urier New" pitchFamily="49" charset="0"/>
              </a:rPr>
              <a:t>"&lt;html&gt;"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 + </a:t>
            </a:r>
            <a:r>
              <a:rPr lang="en-US" sz="1200" dirty="0">
                <a:solidFill>
                  <a:srgbClr val="2A00FF"/>
                </a:solidFill>
                <a:latin typeface="Courier New" pitchFamily="49" charset="0"/>
              </a:rPr>
              <a:t>"&lt;head&gt;&lt;title&gt; Book Catalog </a:t>
            </a:r>
          </a:p>
          <a:p>
            <a:r>
              <a:rPr lang="en-US" sz="1200" dirty="0">
                <a:solidFill>
                  <a:srgbClr val="2A00FF"/>
                </a:solidFill>
                <a:latin typeface="Courier New" pitchFamily="49" charset="0"/>
              </a:rPr>
              <a:t>    &lt;/title&gt;&lt;/head&gt;"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 + ...);</a:t>
            </a:r>
            <a:endParaRPr lang="en-US" sz="1200" dirty="0">
              <a:latin typeface="Courier New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   ...</a:t>
            </a:r>
            <a:endParaRPr lang="en-US" sz="1200" dirty="0">
              <a:latin typeface="Courier New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en-US" sz="1200" dirty="0"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b="1" dirty="0" smtClean="0"/>
              <a:t>Установка атрибутов закладки</a:t>
            </a:r>
            <a:endParaRPr lang="en-GB" sz="1800" b="1" dirty="0" smtClean="0"/>
          </a:p>
          <a:p>
            <a:endParaRPr lang="en-GB" sz="1600" dirty="0" smtClean="0"/>
          </a:p>
          <a:p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114</a:t>
            </a:fld>
            <a:endParaRPr lang="en-US"/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1000100" y="1928802"/>
            <a:ext cx="7315200" cy="34290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tabLst/>
              <a:defRPr/>
            </a:pPr>
            <a:r>
              <a:rPr kumimoji="0" lang="ru-RU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public</a:t>
            </a: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 </a:t>
            </a:r>
            <a:r>
              <a:rPr kumimoji="0" lang="ru-RU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void</a:t>
            </a: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 </a:t>
            </a:r>
            <a:r>
              <a:rPr kumimoji="0" lang="ru-RU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doGet</a:t>
            </a: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 (</a:t>
            </a:r>
            <a:r>
              <a:rPr kumimoji="0" lang="ru-RU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HttpServletRequest</a:t>
            </a: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 </a:t>
            </a:r>
            <a:r>
              <a:rPr kumimoji="0" lang="ru-RU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request</a:t>
            </a: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, </a:t>
            </a:r>
            <a:r>
              <a:rPr kumimoji="0" lang="ru-RU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HttpServletResponse</a:t>
            </a: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 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 </a:t>
            </a:r>
            <a:r>
              <a:rPr kumimoji="0" lang="ru-RU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response</a:t>
            </a: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)</a:t>
            </a:r>
            <a:endParaRPr kumimoji="0" lang="ru-RU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 </a:t>
            </a:r>
            <a:r>
              <a:rPr kumimoji="0" lang="ru-RU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throws</a:t>
            </a: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 </a:t>
            </a:r>
            <a:r>
              <a:rPr kumimoji="0" lang="ru-RU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ServletException</a:t>
            </a: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, </a:t>
            </a:r>
            <a:r>
              <a:rPr kumimoji="0" lang="ru-RU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IOException</a:t>
            </a: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 {</a:t>
            </a:r>
            <a:endParaRPr kumimoji="0" lang="ru-RU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tabLst/>
              <a:defRPr/>
            </a:pP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   </a:t>
            </a:r>
            <a:r>
              <a:rPr kumimoji="0" lang="ru-RU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String</a:t>
            </a: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 </a:t>
            </a:r>
            <a:r>
              <a:rPr kumimoji="0" lang="ru-RU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bookId</a:t>
            </a: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 = </a:t>
            </a:r>
            <a:r>
              <a:rPr kumimoji="0" lang="ru-RU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request.getParameter</a:t>
            </a: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(</a:t>
            </a: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"</a:t>
            </a:r>
            <a:r>
              <a:rPr kumimoji="0" lang="ru-RU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Remove</a:t>
            </a: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"</a:t>
            </a: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);</a:t>
            </a:r>
            <a:endParaRPr kumimoji="0" lang="ru-RU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 </a:t>
            </a: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  </a:t>
            </a:r>
            <a:r>
              <a:rPr kumimoji="0" lang="ru-RU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if</a:t>
            </a: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 (</a:t>
            </a:r>
            <a:r>
              <a:rPr kumimoji="0" lang="ru-RU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bookId</a:t>
            </a: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 != </a:t>
            </a:r>
            <a:r>
              <a:rPr kumimoji="0" lang="ru-RU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null</a:t>
            </a: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) {</a:t>
            </a:r>
            <a:endParaRPr kumimoji="0" lang="ru-RU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tabLst/>
              <a:defRPr/>
            </a:pP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      </a:t>
            </a:r>
            <a:r>
              <a:rPr kumimoji="0" lang="ru-RU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thisCookie.setMaxAge</a:t>
            </a: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(0);</a:t>
            </a:r>
            <a:endParaRPr kumimoji="0" lang="ru-RU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tabLst/>
              <a:defRPr/>
            </a:pP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   }</a:t>
            </a:r>
            <a:endParaRPr kumimoji="0" lang="ru-RU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tabLst/>
              <a:defRPr/>
            </a:pP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   </a:t>
            </a:r>
            <a:r>
              <a:rPr kumimoji="0" lang="ru-RU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response.setContentType</a:t>
            </a: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(</a:t>
            </a: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"</a:t>
            </a:r>
            <a:r>
              <a:rPr kumimoji="0" lang="ru-RU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text</a:t>
            </a: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/</a:t>
            </a:r>
            <a:r>
              <a:rPr kumimoji="0" lang="ru-RU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html</a:t>
            </a: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"</a:t>
            </a: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);</a:t>
            </a:r>
            <a:endParaRPr kumimoji="0" lang="ru-RU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tabLst/>
              <a:defRPr/>
            </a:pP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   </a:t>
            </a:r>
            <a:r>
              <a:rPr kumimoji="0" lang="ru-RU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PrintWriter</a:t>
            </a: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 </a:t>
            </a:r>
            <a:r>
              <a:rPr kumimoji="0" lang="ru-RU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out</a:t>
            </a: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 = </a:t>
            </a:r>
            <a:r>
              <a:rPr kumimoji="0" lang="ru-RU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response.getWriter</a:t>
            </a: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();</a:t>
            </a:r>
            <a:endParaRPr kumimoji="0" lang="ru-RU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tabLst/>
              <a:defRPr/>
            </a:pP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   </a:t>
            </a:r>
            <a:r>
              <a:rPr kumimoji="0" lang="ru-RU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out.println</a:t>
            </a: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(</a:t>
            </a: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"&lt;</a:t>
            </a:r>
            <a:r>
              <a:rPr kumimoji="0" lang="ru-RU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html</a:t>
            </a: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&gt; &lt;</a:t>
            </a:r>
            <a:r>
              <a:rPr kumimoji="0" lang="ru-RU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head</a:t>
            </a: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&gt;"</a:t>
            </a: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 + </a:t>
            </a: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"&lt;</a:t>
            </a:r>
            <a:r>
              <a:rPr kumimoji="0" lang="ru-RU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title</a:t>
            </a: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&gt;</a:t>
            </a:r>
            <a:r>
              <a:rPr kumimoji="0" lang="ru-RU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Your</a:t>
            </a: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 </a:t>
            </a:r>
            <a:r>
              <a:rPr kumimoji="0" lang="ru-RU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Shopping</a:t>
            </a: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 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rgbClr val="2A00FF"/>
              </a:solidFill>
              <a:effectLst/>
              <a:uLnTx/>
              <a:uFillTx/>
              <a:latin typeface="Courier New" pitchFamily="49" charset="0"/>
              <a:ea typeface="+mn-ea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    </a:t>
            </a:r>
            <a:r>
              <a:rPr kumimoji="0" lang="ru-RU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Cart</a:t>
            </a: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&lt;/</a:t>
            </a:r>
            <a:r>
              <a:rPr kumimoji="0" lang="ru-RU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title</a:t>
            </a: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&gt;"</a:t>
            </a: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 + ...);</a:t>
            </a:r>
            <a:endParaRPr kumimoji="0" lang="ru-RU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tabLst/>
              <a:defRPr/>
            </a:pP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   ...</a:t>
            </a:r>
            <a:endParaRPr kumimoji="0" lang="ru-RU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tabLst/>
              <a:defRPr/>
            </a:pP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itchFamily="34" charset="0"/>
              </a:rPr>
              <a:t>}</a:t>
            </a:r>
            <a:endParaRPr kumimoji="0" lang="pl-PL" sz="1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b="1" dirty="0" smtClean="0"/>
              <a:t>Отправка закладки</a:t>
            </a:r>
            <a:endParaRPr lang="en-GB" sz="1800" b="1" dirty="0" smtClean="0"/>
          </a:p>
          <a:p>
            <a:pPr>
              <a:buNone/>
            </a:pPr>
            <a:endParaRPr lang="en-GB" sz="1800" dirty="0" smtClean="0"/>
          </a:p>
          <a:p>
            <a:pPr algn="just">
              <a:buNone/>
            </a:pPr>
            <a:r>
              <a:rPr lang="ru-RU" sz="1800" dirty="0" smtClean="0"/>
              <a:t>Закладки отправляются как заголовки ответа клиенту; они добавляются с помощью метода </a:t>
            </a:r>
            <a:r>
              <a:rPr lang="ru-RU" sz="1800" b="1" dirty="0" err="1" smtClean="0"/>
              <a:t>addCookie</a:t>
            </a:r>
            <a:r>
              <a:rPr lang="ru-RU" sz="1800" dirty="0" smtClean="0"/>
              <a:t> класса </a:t>
            </a:r>
            <a:r>
              <a:rPr lang="ru-RU" sz="1800" b="1" dirty="0" err="1" smtClean="0"/>
              <a:t>HttpServletResponse</a:t>
            </a:r>
            <a:r>
              <a:rPr lang="ru-RU" sz="1800" dirty="0" smtClean="0"/>
              <a:t>. </a:t>
            </a:r>
            <a:endParaRPr lang="ru-RU" sz="1800" dirty="0" smtClean="0"/>
          </a:p>
          <a:p>
            <a:pPr algn="just">
              <a:buNone/>
            </a:pPr>
            <a:endParaRPr lang="ru-RU" sz="1800" dirty="0" smtClean="0"/>
          </a:p>
          <a:p>
            <a:pPr algn="just">
              <a:buNone/>
            </a:pPr>
            <a:r>
              <a:rPr lang="ru-RU" sz="1800" dirty="0" smtClean="0"/>
              <a:t>Закладки </a:t>
            </a:r>
            <a:r>
              <a:rPr lang="ru-RU" sz="1800" dirty="0" smtClean="0"/>
              <a:t>отправляются как заголовки ответа клиенту; они добавляются с помощью метода </a:t>
            </a:r>
            <a:r>
              <a:rPr lang="ru-RU" sz="1800" dirty="0" err="1" smtClean="0"/>
              <a:t>addCookie</a:t>
            </a:r>
            <a:r>
              <a:rPr lang="ru-RU" sz="1800" dirty="0" smtClean="0"/>
              <a:t> класса </a:t>
            </a:r>
            <a:r>
              <a:rPr lang="ru-RU" sz="1800" dirty="0" err="1" smtClean="0"/>
              <a:t>HttpServletResponse</a:t>
            </a:r>
            <a:r>
              <a:rPr lang="ru-RU" sz="1800" dirty="0" smtClean="0"/>
              <a:t>. если Вы используете </a:t>
            </a:r>
            <a:r>
              <a:rPr lang="ru-RU" sz="1800" dirty="0" err="1" smtClean="0"/>
              <a:t>Writer</a:t>
            </a:r>
            <a:r>
              <a:rPr lang="ru-RU" sz="1800" dirty="0" smtClean="0"/>
              <a:t> для отправки закладки пользователю, Вы должны использовать метод </a:t>
            </a:r>
            <a:r>
              <a:rPr lang="ru-RU" sz="1800" dirty="0" err="1" smtClean="0"/>
              <a:t>addCookie</a:t>
            </a:r>
            <a:r>
              <a:rPr lang="ru-RU" sz="1800" dirty="0" smtClean="0"/>
              <a:t>, прежде чем вызвать метод </a:t>
            </a:r>
            <a:r>
              <a:rPr lang="ru-RU" sz="1800" dirty="0" err="1" smtClean="0"/>
              <a:t>getWriter</a:t>
            </a:r>
            <a:r>
              <a:rPr lang="ru-RU" sz="1800" dirty="0" smtClean="0"/>
              <a:t> класса </a:t>
            </a:r>
            <a:r>
              <a:rPr lang="ru-RU" sz="1800" dirty="0" err="1" smtClean="0"/>
              <a:t>HttpServletResponse</a:t>
            </a:r>
            <a:r>
              <a:rPr lang="ru-RU" sz="1800" dirty="0" smtClean="0"/>
              <a:t>.</a:t>
            </a:r>
            <a:endParaRPr lang="en-GB" sz="1800" dirty="0" smtClean="0"/>
          </a:p>
          <a:p>
            <a:endParaRPr lang="en-GB" dirty="0" smtClean="0">
              <a:solidFill>
                <a:srgbClr val="243069"/>
              </a:solidFill>
            </a:endParaRPr>
          </a:p>
          <a:p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115</a:t>
            </a:fld>
            <a:endParaRPr lang="en-US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</a:t>
            </a:r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116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8662" y="1214422"/>
            <a:ext cx="7286676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u-RU" sz="1400" b="1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ru-RU" sz="1400" b="1" dirty="0" err="1">
                <a:solidFill>
                  <a:srgbClr val="7F0055"/>
                </a:solidFill>
                <a:latin typeface="Courier New" pitchFamily="49" charset="0"/>
              </a:rPr>
              <a:t>void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</a:rPr>
              <a:t>doGet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</a:rPr>
              <a:t> (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</a:rPr>
              <a:t>HttpServletRequest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</a:rPr>
              <a:t>request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</a:rPr>
              <a:t>HttpServletResponse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endParaRPr lang="en-US" sz="1400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</a:rPr>
              <a:t>response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ru-RU" sz="1400" dirty="0">
              <a:latin typeface="Courier New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urier New" pitchFamily="49" charset="0"/>
              </a:rPr>
              <a:t> </a:t>
            </a:r>
            <a:r>
              <a:rPr lang="ru-RU" sz="1400" b="1" dirty="0" err="1">
                <a:solidFill>
                  <a:srgbClr val="7F0055"/>
                </a:solidFill>
                <a:latin typeface="Courier New" pitchFamily="49" charset="0"/>
              </a:rPr>
              <a:t>throws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</a:rPr>
              <a:t>ServletException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</a:rPr>
              <a:t>IOException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</a:rPr>
              <a:t> {</a:t>
            </a:r>
            <a:endParaRPr lang="ru-RU" sz="1400" dirty="0">
              <a:latin typeface="Courier New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ru-RU" sz="1400" b="1" dirty="0" err="1">
                <a:solidFill>
                  <a:srgbClr val="7F0055"/>
                </a:solidFill>
                <a:latin typeface="Courier New" pitchFamily="49" charset="0"/>
              </a:rPr>
              <a:t>if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</a:rPr>
              <a:t> (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</a:rPr>
              <a:t>values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</a:rPr>
              <a:t> != </a:t>
            </a:r>
            <a:r>
              <a:rPr lang="ru-RU" sz="1400" b="1" dirty="0" err="1">
                <a:solidFill>
                  <a:srgbClr val="7F0055"/>
                </a:solidFill>
                <a:latin typeface="Courier New" pitchFamily="49" charset="0"/>
              </a:rPr>
              <a:t>null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</a:rPr>
              <a:t>) {</a:t>
            </a:r>
            <a:endParaRPr lang="ru-RU" sz="1400" dirty="0">
              <a:latin typeface="Courier New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</a:rPr>
              <a:t>bookId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</a:rPr>
              <a:t>values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</a:rPr>
              <a:t>[0];</a:t>
            </a:r>
            <a:endParaRPr lang="ru-RU" sz="1400" dirty="0">
              <a:latin typeface="Courier New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</a:rPr>
              <a:t>Cookie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</a:rPr>
              <a:t>getBook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ru-RU" sz="1400" b="1" dirty="0" err="1">
                <a:solidFill>
                  <a:srgbClr val="7F0055"/>
                </a:solidFill>
                <a:latin typeface="Courier New" pitchFamily="49" charset="0"/>
              </a:rPr>
              <a:t>new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</a:rPr>
              <a:t>Cookie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ru-RU" sz="1400" dirty="0">
                <a:solidFill>
                  <a:srgbClr val="2A00FF"/>
                </a:solidFill>
                <a:latin typeface="Courier New" pitchFamily="49" charset="0"/>
              </a:rPr>
              <a:t>"</a:t>
            </a:r>
            <a:r>
              <a:rPr lang="ru-RU" sz="1400" dirty="0" err="1">
                <a:solidFill>
                  <a:srgbClr val="2A00FF"/>
                </a:solidFill>
                <a:latin typeface="Courier New" pitchFamily="49" charset="0"/>
              </a:rPr>
              <a:t>Buy</a:t>
            </a:r>
            <a:r>
              <a:rPr lang="ru-RU" sz="1400" dirty="0">
                <a:solidFill>
                  <a:srgbClr val="2A00FF"/>
                </a:solidFill>
                <a:latin typeface="Courier New" pitchFamily="49" charset="0"/>
              </a:rPr>
              <a:t>"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</a:rPr>
              <a:t>bookId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</a:rPr>
              <a:t>);</a:t>
            </a:r>
            <a:endParaRPr lang="ru-RU" sz="1400" dirty="0">
              <a:latin typeface="Courier New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</a:rPr>
              <a:t>getBook.setComment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ru-RU" sz="1400" dirty="0">
                <a:solidFill>
                  <a:srgbClr val="2A00FF"/>
                </a:solidFill>
                <a:latin typeface="Courier New" pitchFamily="49" charset="0"/>
              </a:rPr>
              <a:t>"</a:t>
            </a:r>
            <a:r>
              <a:rPr lang="ru-RU" sz="1400" dirty="0" err="1">
                <a:solidFill>
                  <a:srgbClr val="2A00FF"/>
                </a:solidFill>
                <a:latin typeface="Courier New" pitchFamily="49" charset="0"/>
              </a:rPr>
              <a:t>User</a:t>
            </a:r>
            <a:r>
              <a:rPr lang="ru-RU" sz="1400" dirty="0">
                <a:solidFill>
                  <a:srgbClr val="2A00FF"/>
                </a:solidFill>
                <a:latin typeface="Courier New" pitchFamily="49" charset="0"/>
              </a:rPr>
              <a:t> </a:t>
            </a:r>
            <a:r>
              <a:rPr lang="ru-RU" sz="1400" dirty="0" err="1">
                <a:solidFill>
                  <a:srgbClr val="2A00FF"/>
                </a:solidFill>
                <a:latin typeface="Courier New" pitchFamily="49" charset="0"/>
              </a:rPr>
              <a:t>has</a:t>
            </a:r>
            <a:r>
              <a:rPr lang="ru-RU" sz="1400" dirty="0">
                <a:solidFill>
                  <a:srgbClr val="2A00FF"/>
                </a:solidFill>
                <a:latin typeface="Courier New" pitchFamily="49" charset="0"/>
              </a:rPr>
              <a:t> </a:t>
            </a:r>
            <a:r>
              <a:rPr lang="ru-RU" sz="1400" dirty="0" err="1">
                <a:solidFill>
                  <a:srgbClr val="2A00FF"/>
                </a:solidFill>
                <a:latin typeface="Courier New" pitchFamily="49" charset="0"/>
              </a:rPr>
              <a:t>indicated</a:t>
            </a:r>
            <a:r>
              <a:rPr lang="ru-RU" sz="1400" dirty="0">
                <a:solidFill>
                  <a:srgbClr val="2A00FF"/>
                </a:solidFill>
                <a:latin typeface="Courier New" pitchFamily="49" charset="0"/>
              </a:rPr>
              <a:t> </a:t>
            </a:r>
            <a:r>
              <a:rPr lang="ru-RU" sz="1400" dirty="0" err="1">
                <a:solidFill>
                  <a:srgbClr val="2A00FF"/>
                </a:solidFill>
                <a:latin typeface="Courier New" pitchFamily="49" charset="0"/>
              </a:rPr>
              <a:t>a</a:t>
            </a:r>
            <a:r>
              <a:rPr lang="ru-RU" sz="1400" dirty="0">
                <a:solidFill>
                  <a:srgbClr val="2A00FF"/>
                </a:solidFill>
                <a:latin typeface="Courier New" pitchFamily="49" charset="0"/>
              </a:rPr>
              <a:t> </a:t>
            </a:r>
            <a:r>
              <a:rPr lang="ru-RU" sz="1400" dirty="0" err="1">
                <a:solidFill>
                  <a:srgbClr val="2A00FF"/>
                </a:solidFill>
                <a:latin typeface="Courier New" pitchFamily="49" charset="0"/>
              </a:rPr>
              <a:t>desire</a:t>
            </a:r>
            <a:r>
              <a:rPr lang="ru-RU" sz="1400" dirty="0">
                <a:solidFill>
                  <a:srgbClr val="2A00FF"/>
                </a:solidFill>
                <a:latin typeface="Courier New" pitchFamily="49" charset="0"/>
              </a:rPr>
              <a:t> "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</a:rPr>
              <a:t> + </a:t>
            </a:r>
            <a:endParaRPr lang="ru-RU" sz="1400" dirty="0">
              <a:latin typeface="Courier New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itchFamily="49" charset="0"/>
              </a:rPr>
              <a:t>       </a:t>
            </a:r>
            <a:r>
              <a:rPr lang="ru-RU" sz="1400" dirty="0">
                <a:solidFill>
                  <a:srgbClr val="2A00FF"/>
                </a:solidFill>
                <a:latin typeface="Courier New" pitchFamily="49" charset="0"/>
              </a:rPr>
              <a:t>"</a:t>
            </a:r>
            <a:r>
              <a:rPr lang="ru-RU" sz="1400" dirty="0" err="1">
                <a:solidFill>
                  <a:srgbClr val="2A00FF"/>
                </a:solidFill>
                <a:latin typeface="Courier New" pitchFamily="49" charset="0"/>
              </a:rPr>
              <a:t>to</a:t>
            </a:r>
            <a:r>
              <a:rPr lang="ru-RU" sz="1400" dirty="0">
                <a:solidFill>
                  <a:srgbClr val="2A00FF"/>
                </a:solidFill>
                <a:latin typeface="Courier New" pitchFamily="49" charset="0"/>
              </a:rPr>
              <a:t> </a:t>
            </a:r>
            <a:r>
              <a:rPr lang="ru-RU" sz="1400" dirty="0" err="1">
                <a:solidFill>
                  <a:srgbClr val="2A00FF"/>
                </a:solidFill>
                <a:latin typeface="Courier New" pitchFamily="49" charset="0"/>
              </a:rPr>
              <a:t>buy</a:t>
            </a:r>
            <a:r>
              <a:rPr lang="ru-RU" sz="1400" dirty="0">
                <a:solidFill>
                  <a:srgbClr val="2A00FF"/>
                </a:solidFill>
                <a:latin typeface="Courier New" pitchFamily="49" charset="0"/>
              </a:rPr>
              <a:t> </a:t>
            </a:r>
            <a:r>
              <a:rPr lang="ru-RU" sz="1400" dirty="0" err="1">
                <a:solidFill>
                  <a:srgbClr val="2A00FF"/>
                </a:solidFill>
                <a:latin typeface="Courier New" pitchFamily="49" charset="0"/>
              </a:rPr>
              <a:t>this</a:t>
            </a:r>
            <a:r>
              <a:rPr lang="ru-RU" sz="1400" dirty="0">
                <a:solidFill>
                  <a:srgbClr val="2A00FF"/>
                </a:solidFill>
                <a:latin typeface="Courier New" pitchFamily="49" charset="0"/>
              </a:rPr>
              <a:t> </a:t>
            </a:r>
            <a:r>
              <a:rPr lang="ru-RU" sz="1400" dirty="0" err="1">
                <a:solidFill>
                  <a:srgbClr val="2A00FF"/>
                </a:solidFill>
                <a:latin typeface="Courier New" pitchFamily="49" charset="0"/>
              </a:rPr>
              <a:t>book</a:t>
            </a:r>
            <a:r>
              <a:rPr lang="ru-RU" sz="1400" dirty="0">
                <a:solidFill>
                  <a:srgbClr val="2A00FF"/>
                </a:solidFill>
                <a:latin typeface="Courier New" pitchFamily="49" charset="0"/>
              </a:rPr>
              <a:t> </a:t>
            </a:r>
            <a:r>
              <a:rPr lang="ru-RU" sz="1400" dirty="0" err="1">
                <a:solidFill>
                  <a:srgbClr val="2A00FF"/>
                </a:solidFill>
                <a:latin typeface="Courier New" pitchFamily="49" charset="0"/>
              </a:rPr>
              <a:t>from</a:t>
            </a:r>
            <a:r>
              <a:rPr lang="ru-RU" sz="1400" dirty="0">
                <a:solidFill>
                  <a:srgbClr val="2A00FF"/>
                </a:solidFill>
                <a:latin typeface="Courier New" pitchFamily="49" charset="0"/>
              </a:rPr>
              <a:t> </a:t>
            </a:r>
            <a:r>
              <a:rPr lang="ru-RU" sz="1400" dirty="0" err="1">
                <a:solidFill>
                  <a:srgbClr val="2A00FF"/>
                </a:solidFill>
                <a:latin typeface="Courier New" pitchFamily="49" charset="0"/>
              </a:rPr>
              <a:t>the</a:t>
            </a:r>
            <a:r>
              <a:rPr lang="ru-RU" sz="1400" dirty="0">
                <a:solidFill>
                  <a:srgbClr val="2A00FF"/>
                </a:solidFill>
                <a:latin typeface="Courier New" pitchFamily="49" charset="0"/>
              </a:rPr>
              <a:t> </a:t>
            </a:r>
            <a:r>
              <a:rPr lang="ru-RU" sz="1400" dirty="0" err="1">
                <a:solidFill>
                  <a:srgbClr val="2A00FF"/>
                </a:solidFill>
                <a:latin typeface="Courier New" pitchFamily="49" charset="0"/>
              </a:rPr>
              <a:t>bookstore</a:t>
            </a:r>
            <a:r>
              <a:rPr lang="ru-RU" sz="1400" dirty="0">
                <a:solidFill>
                  <a:srgbClr val="2A00FF"/>
                </a:solidFill>
                <a:latin typeface="Courier New" pitchFamily="49" charset="0"/>
              </a:rPr>
              <a:t>."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</a:rPr>
              <a:t>);</a:t>
            </a:r>
            <a:endParaRPr lang="ru-RU" sz="1400" dirty="0">
              <a:latin typeface="Courier New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</a:rPr>
              <a:t>response.addCookie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</a:rPr>
              <a:t>getBook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</a:rPr>
              <a:t>);</a:t>
            </a:r>
            <a:endParaRPr lang="ru-RU" sz="1400" dirty="0">
              <a:latin typeface="Courier New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itchFamily="49" charset="0"/>
              </a:rPr>
              <a:t>   }</a:t>
            </a:r>
            <a:endParaRPr lang="ru-RU" sz="1400" dirty="0">
              <a:latin typeface="Courier New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itchFamily="49" charset="0"/>
              </a:rPr>
              <a:t>   ...</a:t>
            </a:r>
            <a:endParaRPr lang="ru-RU" sz="1400" dirty="0">
              <a:latin typeface="Courier New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ru-RU" sz="1400" dirty="0">
              <a:latin typeface="Courier New" pitchFamily="49" charset="0"/>
            </a:endParaRPr>
          </a:p>
          <a:p>
            <a:endParaRPr lang="ru-RU" sz="1400" dirty="0"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b="1" dirty="0" smtClean="0"/>
              <a:t>Запрашивание закладок</a:t>
            </a:r>
          </a:p>
          <a:p>
            <a:pPr algn="just">
              <a:buNone/>
            </a:pPr>
            <a:endParaRPr lang="ru-RU" sz="1800" dirty="0" smtClean="0"/>
          </a:p>
          <a:p>
            <a:pPr algn="just">
              <a:buNone/>
            </a:pPr>
            <a:r>
              <a:rPr lang="ru-RU" sz="1800" dirty="0" smtClean="0"/>
              <a:t>Клиенты возвращают закладки как поля, добавленные в HTTP заголовок запроса. </a:t>
            </a:r>
          </a:p>
          <a:p>
            <a:pPr algn="just">
              <a:buNone/>
            </a:pPr>
            <a:r>
              <a:rPr lang="en-US" sz="1800" b="1" dirty="0" smtClean="0"/>
              <a:t>Cookie[] </a:t>
            </a:r>
            <a:r>
              <a:rPr lang="ru-RU" sz="1800" b="1" dirty="0" err="1" smtClean="0"/>
              <a:t>getCookies</a:t>
            </a:r>
            <a:r>
              <a:rPr lang="en-US" sz="1800" b="1" dirty="0" smtClean="0"/>
              <a:t>()</a:t>
            </a:r>
            <a:r>
              <a:rPr lang="ru-RU" sz="1800" b="1" dirty="0" smtClean="0"/>
              <a:t> </a:t>
            </a:r>
            <a:r>
              <a:rPr lang="ru-RU" sz="1800" dirty="0" smtClean="0"/>
              <a:t>из класса </a:t>
            </a:r>
            <a:r>
              <a:rPr lang="ru-RU" sz="1800" b="1" dirty="0" err="1" smtClean="0"/>
              <a:t>HttpServletRequest</a:t>
            </a:r>
            <a:r>
              <a:rPr lang="en-US" sz="1800" b="1" dirty="0" smtClean="0"/>
              <a:t> </a:t>
            </a:r>
            <a:r>
              <a:rPr lang="en-US" sz="1800" dirty="0" smtClean="0"/>
              <a:t>– </a:t>
            </a:r>
            <a:r>
              <a:rPr lang="ru-RU" sz="1800" dirty="0" smtClean="0"/>
              <a:t>возвращает все закладки ассоциированные к данному хосту.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117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00100" y="3286124"/>
            <a:ext cx="7215238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u-RU" sz="1200" b="1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ru-RU" sz="1200" b="1" dirty="0" err="1">
                <a:solidFill>
                  <a:srgbClr val="7F0055"/>
                </a:solidFill>
                <a:latin typeface="Courier New" pitchFamily="49" charset="0"/>
              </a:rPr>
              <a:t>void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ru-RU" sz="1200" dirty="0" err="1">
                <a:solidFill>
                  <a:srgbClr val="000000"/>
                </a:solidFill>
                <a:latin typeface="Courier New" pitchFamily="49" charset="0"/>
              </a:rPr>
              <a:t>doGet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</a:rPr>
              <a:t> (</a:t>
            </a:r>
            <a:r>
              <a:rPr lang="ru-RU" sz="1200" dirty="0" err="1">
                <a:solidFill>
                  <a:srgbClr val="000000"/>
                </a:solidFill>
                <a:latin typeface="Courier New" pitchFamily="49" charset="0"/>
              </a:rPr>
              <a:t>HttpServletRequest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ru-RU" sz="1200" dirty="0" err="1">
                <a:solidFill>
                  <a:srgbClr val="000000"/>
                </a:solidFill>
                <a:latin typeface="Courier New" pitchFamily="49" charset="0"/>
              </a:rPr>
              <a:t>request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ru-RU" sz="1200" dirty="0" err="1">
                <a:solidFill>
                  <a:srgbClr val="000000"/>
                </a:solidFill>
                <a:latin typeface="Courier New" pitchFamily="49" charset="0"/>
              </a:rPr>
              <a:t>HttpServletResponse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endParaRPr lang="en-US" sz="1200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ru-RU" sz="1200" dirty="0" err="1">
                <a:solidFill>
                  <a:srgbClr val="000000"/>
                </a:solidFill>
                <a:latin typeface="Courier New" pitchFamily="49" charset="0"/>
              </a:rPr>
              <a:t>response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ru-RU" sz="1200" dirty="0">
              <a:latin typeface="Courier New" pitchFamily="49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latin typeface="Courier New" pitchFamily="49" charset="0"/>
              </a:rPr>
              <a:t> </a:t>
            </a:r>
            <a:r>
              <a:rPr lang="ru-RU" sz="1200" b="1" dirty="0" err="1">
                <a:solidFill>
                  <a:srgbClr val="7F0055"/>
                </a:solidFill>
                <a:latin typeface="Courier New" pitchFamily="49" charset="0"/>
              </a:rPr>
              <a:t>throws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ru-RU" sz="1200" dirty="0" err="1">
                <a:solidFill>
                  <a:srgbClr val="000000"/>
                </a:solidFill>
                <a:latin typeface="Courier New" pitchFamily="49" charset="0"/>
              </a:rPr>
              <a:t>ServletException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ru-RU" sz="1200" dirty="0" err="1">
                <a:solidFill>
                  <a:srgbClr val="000000"/>
                </a:solidFill>
                <a:latin typeface="Courier New" pitchFamily="49" charset="0"/>
              </a:rPr>
              <a:t>IOException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</a:rPr>
              <a:t> {</a:t>
            </a:r>
            <a:endParaRPr lang="ru-RU" sz="1200" dirty="0">
              <a:latin typeface="Courier New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ru-RU" sz="1200" dirty="0" err="1">
                <a:solidFill>
                  <a:srgbClr val="000000"/>
                </a:solidFill>
                <a:latin typeface="Courier New" pitchFamily="49" charset="0"/>
              </a:rPr>
              <a:t>String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ru-RU" sz="1200" dirty="0" err="1">
                <a:solidFill>
                  <a:srgbClr val="000000"/>
                </a:solidFill>
                <a:latin typeface="Courier New" pitchFamily="49" charset="0"/>
              </a:rPr>
              <a:t>bookId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ru-RU" sz="1200" dirty="0" err="1">
                <a:solidFill>
                  <a:srgbClr val="000000"/>
                </a:solidFill>
                <a:latin typeface="Courier New" pitchFamily="49" charset="0"/>
              </a:rPr>
              <a:t>request.getParameter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ru-RU" sz="1200" dirty="0">
                <a:solidFill>
                  <a:srgbClr val="2A00FF"/>
                </a:solidFill>
                <a:latin typeface="Courier New" pitchFamily="49" charset="0"/>
              </a:rPr>
              <a:t>"</a:t>
            </a:r>
            <a:r>
              <a:rPr lang="ru-RU" sz="1200" dirty="0" err="1">
                <a:solidFill>
                  <a:srgbClr val="2A00FF"/>
                </a:solidFill>
                <a:latin typeface="Courier New" pitchFamily="49" charset="0"/>
              </a:rPr>
              <a:t>Remove</a:t>
            </a:r>
            <a:r>
              <a:rPr lang="ru-RU" sz="1200" dirty="0">
                <a:solidFill>
                  <a:srgbClr val="2A00FF"/>
                </a:solidFill>
                <a:latin typeface="Courier New" pitchFamily="49" charset="0"/>
              </a:rPr>
              <a:t>"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</a:rPr>
              <a:t>);</a:t>
            </a:r>
            <a:endParaRPr lang="ru-RU" sz="1200" dirty="0">
              <a:latin typeface="Courier New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ru-RU" sz="1200" b="1" dirty="0" err="1">
                <a:solidFill>
                  <a:srgbClr val="7F0055"/>
                </a:solidFill>
                <a:latin typeface="Courier New" pitchFamily="49" charset="0"/>
              </a:rPr>
              <a:t>if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</a:rPr>
              <a:t> (</a:t>
            </a:r>
            <a:r>
              <a:rPr lang="ru-RU" sz="1200" dirty="0" err="1">
                <a:solidFill>
                  <a:srgbClr val="000000"/>
                </a:solidFill>
                <a:latin typeface="Courier New" pitchFamily="49" charset="0"/>
              </a:rPr>
              <a:t>bookId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</a:rPr>
              <a:t> != </a:t>
            </a:r>
            <a:r>
              <a:rPr lang="ru-RU" sz="1200" b="1" dirty="0" err="1">
                <a:solidFill>
                  <a:srgbClr val="7F0055"/>
                </a:solidFill>
                <a:latin typeface="Courier New" pitchFamily="49" charset="0"/>
              </a:rPr>
              <a:t>null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</a:rPr>
              <a:t>) {</a:t>
            </a:r>
            <a:endParaRPr lang="ru-RU" sz="1200" dirty="0">
              <a:latin typeface="Courier New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ru-RU" sz="1200" dirty="0" err="1">
                <a:solidFill>
                  <a:srgbClr val="000000"/>
                </a:solidFill>
                <a:latin typeface="Courier New" pitchFamily="49" charset="0"/>
              </a:rPr>
              <a:t>Cookie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</a:rPr>
              <a:t>[] </a:t>
            </a:r>
            <a:r>
              <a:rPr lang="ru-RU" sz="1200" dirty="0" err="1">
                <a:solidFill>
                  <a:srgbClr val="000000"/>
                </a:solidFill>
                <a:latin typeface="Courier New" pitchFamily="49" charset="0"/>
              </a:rPr>
              <a:t>cookies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ru-RU" sz="1200" dirty="0" err="1">
                <a:solidFill>
                  <a:srgbClr val="000000"/>
                </a:solidFill>
                <a:latin typeface="Courier New" pitchFamily="49" charset="0"/>
              </a:rPr>
              <a:t>request.getCookies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</a:rPr>
              <a:t>();</a:t>
            </a:r>
            <a:endParaRPr lang="ru-RU" sz="1200" dirty="0">
              <a:latin typeface="Courier New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ru-RU" sz="1200" dirty="0" err="1">
                <a:solidFill>
                  <a:srgbClr val="000000"/>
                </a:solidFill>
                <a:latin typeface="Courier New" pitchFamily="49" charset="0"/>
              </a:rPr>
              <a:t>thisCookie.setMaxAge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</a:rPr>
              <a:t>(0);</a:t>
            </a:r>
            <a:endParaRPr lang="ru-RU" sz="1200" dirty="0">
              <a:latin typeface="Courier New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itchFamily="49" charset="0"/>
              </a:rPr>
              <a:t>   }</a:t>
            </a:r>
            <a:endParaRPr lang="ru-RU" sz="1200" dirty="0">
              <a:latin typeface="Courier New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ru-RU" sz="1200" dirty="0" err="1">
                <a:solidFill>
                  <a:srgbClr val="000000"/>
                </a:solidFill>
                <a:latin typeface="Courier New" pitchFamily="49" charset="0"/>
              </a:rPr>
              <a:t>response.setContentType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ru-RU" sz="1200" dirty="0">
                <a:solidFill>
                  <a:srgbClr val="2A00FF"/>
                </a:solidFill>
                <a:latin typeface="Courier New" pitchFamily="49" charset="0"/>
              </a:rPr>
              <a:t>"</a:t>
            </a:r>
            <a:r>
              <a:rPr lang="ru-RU" sz="1200" dirty="0" err="1">
                <a:solidFill>
                  <a:srgbClr val="2A00FF"/>
                </a:solidFill>
                <a:latin typeface="Courier New" pitchFamily="49" charset="0"/>
              </a:rPr>
              <a:t>text</a:t>
            </a:r>
            <a:r>
              <a:rPr lang="ru-RU" sz="1200" dirty="0">
                <a:solidFill>
                  <a:srgbClr val="2A00FF"/>
                </a:solidFill>
                <a:latin typeface="Courier New" pitchFamily="49" charset="0"/>
              </a:rPr>
              <a:t>/</a:t>
            </a:r>
            <a:r>
              <a:rPr lang="ru-RU" sz="1200" dirty="0" err="1">
                <a:solidFill>
                  <a:srgbClr val="2A00FF"/>
                </a:solidFill>
                <a:latin typeface="Courier New" pitchFamily="49" charset="0"/>
              </a:rPr>
              <a:t>html</a:t>
            </a:r>
            <a:r>
              <a:rPr lang="ru-RU" sz="1200" dirty="0">
                <a:solidFill>
                  <a:srgbClr val="2A00FF"/>
                </a:solidFill>
                <a:latin typeface="Courier New" pitchFamily="49" charset="0"/>
              </a:rPr>
              <a:t>"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</a:rPr>
              <a:t>);</a:t>
            </a:r>
            <a:endParaRPr lang="ru-RU" sz="1200" dirty="0">
              <a:latin typeface="Courier New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ru-RU" sz="1200" dirty="0" err="1">
                <a:solidFill>
                  <a:srgbClr val="000000"/>
                </a:solidFill>
                <a:latin typeface="Courier New" pitchFamily="49" charset="0"/>
              </a:rPr>
              <a:t>PrintWriter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ru-RU" sz="1200" dirty="0" err="1">
                <a:solidFill>
                  <a:srgbClr val="000000"/>
                </a:solidFill>
                <a:latin typeface="Courier New" pitchFamily="49" charset="0"/>
              </a:rPr>
              <a:t>out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ru-RU" sz="1200" dirty="0" err="1">
                <a:solidFill>
                  <a:srgbClr val="000000"/>
                </a:solidFill>
                <a:latin typeface="Courier New" pitchFamily="49" charset="0"/>
              </a:rPr>
              <a:t>response.getWriter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</a:rPr>
              <a:t>();</a:t>
            </a:r>
            <a:endParaRPr lang="ru-RU" sz="1200" dirty="0">
              <a:latin typeface="Courier New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ru-RU" sz="1200" dirty="0" err="1">
                <a:solidFill>
                  <a:srgbClr val="000000"/>
                </a:solidFill>
                <a:latin typeface="Courier New" pitchFamily="49" charset="0"/>
              </a:rPr>
              <a:t>out.println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ru-RU" sz="1200" dirty="0">
                <a:solidFill>
                  <a:srgbClr val="2A00FF"/>
                </a:solidFill>
                <a:latin typeface="Courier New" pitchFamily="49" charset="0"/>
              </a:rPr>
              <a:t>"&lt;</a:t>
            </a:r>
            <a:r>
              <a:rPr lang="ru-RU" sz="1200" dirty="0" err="1">
                <a:solidFill>
                  <a:srgbClr val="2A00FF"/>
                </a:solidFill>
                <a:latin typeface="Courier New" pitchFamily="49" charset="0"/>
              </a:rPr>
              <a:t>html</a:t>
            </a:r>
            <a:r>
              <a:rPr lang="ru-RU" sz="1200" dirty="0">
                <a:solidFill>
                  <a:srgbClr val="2A00FF"/>
                </a:solidFill>
                <a:latin typeface="Courier New" pitchFamily="49" charset="0"/>
              </a:rPr>
              <a:t>&gt; &lt;</a:t>
            </a:r>
            <a:r>
              <a:rPr lang="ru-RU" sz="1200" dirty="0" err="1">
                <a:solidFill>
                  <a:srgbClr val="2A00FF"/>
                </a:solidFill>
                <a:latin typeface="Courier New" pitchFamily="49" charset="0"/>
              </a:rPr>
              <a:t>head</a:t>
            </a:r>
            <a:r>
              <a:rPr lang="ru-RU" sz="1200" dirty="0">
                <a:solidFill>
                  <a:srgbClr val="2A00FF"/>
                </a:solidFill>
                <a:latin typeface="Courier New" pitchFamily="49" charset="0"/>
              </a:rPr>
              <a:t>&gt;"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</a:rPr>
              <a:t> + </a:t>
            </a:r>
            <a:r>
              <a:rPr lang="ru-RU" sz="1200" dirty="0">
                <a:solidFill>
                  <a:srgbClr val="2A00FF"/>
                </a:solidFill>
                <a:latin typeface="Courier New" pitchFamily="49" charset="0"/>
              </a:rPr>
              <a:t>"&lt;</a:t>
            </a:r>
            <a:r>
              <a:rPr lang="ru-RU" sz="1200" dirty="0" err="1">
                <a:solidFill>
                  <a:srgbClr val="2A00FF"/>
                </a:solidFill>
                <a:latin typeface="Courier New" pitchFamily="49" charset="0"/>
              </a:rPr>
              <a:t>title</a:t>
            </a:r>
            <a:r>
              <a:rPr lang="ru-RU" sz="1200" dirty="0">
                <a:solidFill>
                  <a:srgbClr val="2A00FF"/>
                </a:solidFill>
                <a:latin typeface="Courier New" pitchFamily="49" charset="0"/>
              </a:rPr>
              <a:t>&gt;</a:t>
            </a:r>
            <a:r>
              <a:rPr lang="ru-RU" sz="1200" dirty="0" err="1">
                <a:solidFill>
                  <a:srgbClr val="2A00FF"/>
                </a:solidFill>
                <a:latin typeface="Courier New" pitchFamily="49" charset="0"/>
              </a:rPr>
              <a:t>Your</a:t>
            </a:r>
            <a:r>
              <a:rPr lang="ru-RU" sz="1200" dirty="0">
                <a:solidFill>
                  <a:srgbClr val="2A00FF"/>
                </a:solidFill>
                <a:latin typeface="Courier New" pitchFamily="49" charset="0"/>
              </a:rPr>
              <a:t> </a:t>
            </a:r>
            <a:r>
              <a:rPr lang="ru-RU" sz="1200" dirty="0" err="1">
                <a:solidFill>
                  <a:srgbClr val="2A00FF"/>
                </a:solidFill>
                <a:latin typeface="Courier New" pitchFamily="49" charset="0"/>
              </a:rPr>
              <a:t>Shopping</a:t>
            </a:r>
            <a:r>
              <a:rPr lang="ru-RU" sz="1200" dirty="0">
                <a:solidFill>
                  <a:srgbClr val="2A00FF"/>
                </a:solidFill>
                <a:latin typeface="Courier New" pitchFamily="49" charset="0"/>
              </a:rPr>
              <a:t> </a:t>
            </a:r>
            <a:r>
              <a:rPr lang="ru-RU" sz="1200" dirty="0" err="1">
                <a:solidFill>
                  <a:srgbClr val="2A00FF"/>
                </a:solidFill>
                <a:latin typeface="Courier New" pitchFamily="49" charset="0"/>
              </a:rPr>
              <a:t>Cart</a:t>
            </a:r>
            <a:r>
              <a:rPr lang="ru-RU" sz="1200" dirty="0">
                <a:solidFill>
                  <a:srgbClr val="2A00FF"/>
                </a:solidFill>
                <a:latin typeface="Courier New" pitchFamily="49" charset="0"/>
              </a:rPr>
              <a:t>&lt;/</a:t>
            </a:r>
            <a:r>
              <a:rPr lang="ru-RU" sz="1200" dirty="0" err="1">
                <a:solidFill>
                  <a:srgbClr val="2A00FF"/>
                </a:solidFill>
                <a:latin typeface="Courier New" pitchFamily="49" charset="0"/>
              </a:rPr>
              <a:t>title</a:t>
            </a:r>
            <a:r>
              <a:rPr lang="ru-RU" sz="1200" dirty="0">
                <a:solidFill>
                  <a:srgbClr val="2A00FF"/>
                </a:solidFill>
                <a:latin typeface="Courier New" pitchFamily="49" charset="0"/>
              </a:rPr>
              <a:t>&gt;"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</a:rPr>
              <a:t> + ...);</a:t>
            </a:r>
            <a:endParaRPr lang="ru-RU" sz="1200" dirty="0">
              <a:latin typeface="Courier New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itchFamily="49" charset="0"/>
              </a:rPr>
              <a:t>   ...</a:t>
            </a:r>
            <a:endParaRPr lang="ru-RU" sz="1200" dirty="0">
              <a:latin typeface="Courier New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ru-RU" sz="1200" dirty="0">
              <a:latin typeface="Courier New" pitchFamily="49" charset="0"/>
            </a:endParaRPr>
          </a:p>
          <a:p>
            <a:endParaRPr lang="ru-RU" sz="1200" dirty="0"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b="1" dirty="0" smtClean="0"/>
              <a:t>Получение значения </a:t>
            </a:r>
            <a:r>
              <a:rPr lang="ru-RU" sz="1800" b="1" dirty="0" smtClean="0"/>
              <a:t>закладки</a:t>
            </a:r>
          </a:p>
          <a:p>
            <a:endParaRPr lang="ru-RU" sz="1000" dirty="0" smtClean="0"/>
          </a:p>
          <a:p>
            <a:r>
              <a:rPr lang="en-US" sz="1800" b="1" dirty="0" smtClean="0"/>
              <a:t>String </a:t>
            </a:r>
            <a:r>
              <a:rPr lang="ru-RU" sz="1800" b="1" dirty="0" err="1" smtClean="0"/>
              <a:t>getValue</a:t>
            </a:r>
            <a:r>
              <a:rPr lang="en-US" sz="1800" b="1" dirty="0" smtClean="0"/>
              <a:t>()</a:t>
            </a:r>
            <a:r>
              <a:rPr lang="ru-RU" sz="1800" b="1" dirty="0" smtClean="0"/>
              <a:t> </a:t>
            </a:r>
            <a:r>
              <a:rPr lang="ru-RU" sz="1800" dirty="0" smtClean="0"/>
              <a:t>- возвращает значение закладки. </a:t>
            </a:r>
          </a:p>
          <a:p>
            <a:endParaRPr lang="ru-RU" sz="1600" dirty="0" smtClean="0"/>
          </a:p>
          <a:p>
            <a:endParaRPr lang="ru-RU" sz="1600" dirty="0" smtClean="0"/>
          </a:p>
          <a:p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118</a:t>
            </a:fld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000100" y="2285992"/>
            <a:ext cx="7143800" cy="32316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u-RU" sz="1200" b="1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ru-RU" sz="1200" b="1" dirty="0" err="1">
                <a:solidFill>
                  <a:srgbClr val="7F0055"/>
                </a:solidFill>
                <a:latin typeface="Courier New" pitchFamily="49" charset="0"/>
              </a:rPr>
              <a:t>void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ru-RU" sz="1200" dirty="0" err="1">
                <a:solidFill>
                  <a:srgbClr val="000000"/>
                </a:solidFill>
                <a:latin typeface="Courier New" pitchFamily="49" charset="0"/>
              </a:rPr>
              <a:t>doGet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</a:rPr>
              <a:t> (</a:t>
            </a:r>
            <a:r>
              <a:rPr lang="ru-RU" sz="1200" dirty="0" err="1">
                <a:solidFill>
                  <a:srgbClr val="000000"/>
                </a:solidFill>
                <a:latin typeface="Courier New" pitchFamily="49" charset="0"/>
              </a:rPr>
              <a:t>HttpServletRequest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ru-RU" sz="1200" dirty="0" err="1">
                <a:solidFill>
                  <a:srgbClr val="000000"/>
                </a:solidFill>
                <a:latin typeface="Courier New" pitchFamily="49" charset="0"/>
              </a:rPr>
              <a:t>request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ru-RU" sz="1200" dirty="0" err="1">
                <a:solidFill>
                  <a:srgbClr val="000000"/>
                </a:solidFill>
                <a:latin typeface="Courier New" pitchFamily="49" charset="0"/>
              </a:rPr>
              <a:t>HttpServletResponse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endParaRPr lang="en-US" sz="1200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ru-RU" sz="1200" dirty="0" err="1">
                <a:solidFill>
                  <a:srgbClr val="000000"/>
                </a:solidFill>
                <a:latin typeface="Courier New" pitchFamily="49" charset="0"/>
              </a:rPr>
              <a:t>response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ru-RU" sz="1200" dirty="0">
              <a:latin typeface="Courier New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ru-RU" sz="1200" b="1" dirty="0" err="1">
                <a:solidFill>
                  <a:srgbClr val="7F0055"/>
                </a:solidFill>
                <a:latin typeface="Courier New" pitchFamily="49" charset="0"/>
              </a:rPr>
              <a:t>throws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ru-RU" sz="1200" dirty="0" err="1">
                <a:solidFill>
                  <a:srgbClr val="000000"/>
                </a:solidFill>
                <a:latin typeface="Courier New" pitchFamily="49" charset="0"/>
              </a:rPr>
              <a:t>ServletException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ru-RU" sz="1200" dirty="0" err="1">
                <a:solidFill>
                  <a:srgbClr val="000000"/>
                </a:solidFill>
                <a:latin typeface="Courier New" pitchFamily="49" charset="0"/>
              </a:rPr>
              <a:t>IOException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</a:rPr>
              <a:t> {</a:t>
            </a:r>
            <a:endParaRPr lang="ru-RU" sz="1200" dirty="0">
              <a:latin typeface="Courier New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ru-RU" sz="1200" dirty="0" err="1">
                <a:solidFill>
                  <a:srgbClr val="000000"/>
                </a:solidFill>
                <a:latin typeface="Courier New" pitchFamily="49" charset="0"/>
              </a:rPr>
              <a:t>String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ru-RU" sz="1200" dirty="0" err="1">
                <a:solidFill>
                  <a:srgbClr val="000000"/>
                </a:solidFill>
                <a:latin typeface="Courier New" pitchFamily="49" charset="0"/>
              </a:rPr>
              <a:t>bookId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ru-RU" sz="1200" dirty="0" err="1">
                <a:solidFill>
                  <a:srgbClr val="000000"/>
                </a:solidFill>
                <a:latin typeface="Courier New" pitchFamily="49" charset="0"/>
              </a:rPr>
              <a:t>request.getParameter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ru-RU" sz="1200" dirty="0">
                <a:solidFill>
                  <a:srgbClr val="2A00FF"/>
                </a:solidFill>
                <a:latin typeface="Courier New" pitchFamily="49" charset="0"/>
              </a:rPr>
              <a:t>"</a:t>
            </a:r>
            <a:r>
              <a:rPr lang="ru-RU" sz="1200" dirty="0" err="1">
                <a:solidFill>
                  <a:srgbClr val="2A00FF"/>
                </a:solidFill>
                <a:latin typeface="Courier New" pitchFamily="49" charset="0"/>
              </a:rPr>
              <a:t>Remove</a:t>
            </a:r>
            <a:r>
              <a:rPr lang="ru-RU" sz="1200" dirty="0">
                <a:solidFill>
                  <a:srgbClr val="2A00FF"/>
                </a:solidFill>
                <a:latin typeface="Courier New" pitchFamily="49" charset="0"/>
              </a:rPr>
              <a:t>"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</a:rPr>
              <a:t>);</a:t>
            </a:r>
            <a:endParaRPr lang="ru-RU" sz="1200" dirty="0">
              <a:latin typeface="Courier New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ru-RU" sz="1200" b="1" dirty="0" err="1">
                <a:solidFill>
                  <a:srgbClr val="7F0055"/>
                </a:solidFill>
                <a:latin typeface="Courier New" pitchFamily="49" charset="0"/>
              </a:rPr>
              <a:t>if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</a:rPr>
              <a:t> (</a:t>
            </a:r>
            <a:r>
              <a:rPr lang="ru-RU" sz="1200" dirty="0" err="1">
                <a:solidFill>
                  <a:srgbClr val="000000"/>
                </a:solidFill>
                <a:latin typeface="Courier New" pitchFamily="49" charset="0"/>
              </a:rPr>
              <a:t>bookId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</a:rPr>
              <a:t> != </a:t>
            </a:r>
            <a:r>
              <a:rPr lang="ru-RU" sz="1200" b="1" dirty="0" err="1">
                <a:solidFill>
                  <a:srgbClr val="7F0055"/>
                </a:solidFill>
                <a:latin typeface="Courier New" pitchFamily="49" charset="0"/>
              </a:rPr>
              <a:t>null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</a:rPr>
              <a:t>) {</a:t>
            </a:r>
            <a:endParaRPr lang="ru-RU" sz="1200" dirty="0">
              <a:latin typeface="Courier New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ru-RU" sz="1200" dirty="0" err="1">
                <a:solidFill>
                  <a:srgbClr val="000000"/>
                </a:solidFill>
                <a:latin typeface="Courier New" pitchFamily="49" charset="0"/>
              </a:rPr>
              <a:t>Cookie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</a:rPr>
              <a:t>[] </a:t>
            </a:r>
            <a:r>
              <a:rPr lang="ru-RU" sz="1200" dirty="0" err="1">
                <a:solidFill>
                  <a:srgbClr val="000000"/>
                </a:solidFill>
                <a:latin typeface="Courier New" pitchFamily="49" charset="0"/>
              </a:rPr>
              <a:t>cookies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ru-RU" sz="1200" dirty="0" err="1">
                <a:solidFill>
                  <a:srgbClr val="000000"/>
                </a:solidFill>
                <a:latin typeface="Courier New" pitchFamily="49" charset="0"/>
              </a:rPr>
              <a:t>request.getCookies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</a:rPr>
              <a:t>();</a:t>
            </a:r>
            <a:endParaRPr lang="ru-RU" sz="1200" dirty="0">
              <a:latin typeface="Courier New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ru-RU" sz="1200" b="1" dirty="0" err="1">
                <a:solidFill>
                  <a:srgbClr val="7F0055"/>
                </a:solidFill>
                <a:latin typeface="Courier New" pitchFamily="49" charset="0"/>
              </a:rPr>
              <a:t>for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</a:rPr>
              <a:t>(i=0; </a:t>
            </a:r>
            <a:r>
              <a:rPr lang="ru-RU" sz="120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ru-RU" sz="1200" dirty="0" err="1">
                <a:solidFill>
                  <a:srgbClr val="000000"/>
                </a:solidFill>
                <a:latin typeface="Courier New" pitchFamily="49" charset="0"/>
              </a:rPr>
              <a:t>thisCookie.getValue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</a:rPr>
              <a:t>().</a:t>
            </a:r>
            <a:r>
              <a:rPr lang="ru-RU" sz="1200" dirty="0" err="1">
                <a:solidFill>
                  <a:srgbClr val="000000"/>
                </a:solidFill>
                <a:latin typeface="Courier New" pitchFamily="49" charset="0"/>
              </a:rPr>
              <a:t>equals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ru-RU" sz="1200" dirty="0" err="1">
                <a:solidFill>
                  <a:srgbClr val="000000"/>
                </a:solidFill>
                <a:latin typeface="Courier New" pitchFamily="49" charset="0"/>
              </a:rPr>
              <a:t>bookId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</a:rPr>
              <a:t>); </a:t>
            </a:r>
            <a:r>
              <a:rPr lang="ru-RU" sz="1200" dirty="0" err="1">
                <a:solidFill>
                  <a:srgbClr val="000000"/>
                </a:solidFill>
                <a:latin typeface="Courier New" pitchFamily="49" charset="0"/>
              </a:rPr>
              <a:t>i++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</a:rPr>
              <a:t>) {</a:t>
            </a:r>
            <a:endParaRPr lang="ru-RU" sz="1200" dirty="0">
              <a:latin typeface="Courier New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itchFamily="49" charset="0"/>
              </a:rPr>
              <a:t>          </a:t>
            </a:r>
            <a:r>
              <a:rPr lang="ru-RU" sz="1200" dirty="0" err="1">
                <a:solidFill>
                  <a:srgbClr val="000000"/>
                </a:solidFill>
                <a:latin typeface="Courier New" pitchFamily="49" charset="0"/>
              </a:rPr>
              <a:t>thisCookie.setMaxAge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</a:rPr>
              <a:t>(0);</a:t>
            </a:r>
            <a:endParaRPr lang="ru-RU" sz="1200" dirty="0">
              <a:latin typeface="Courier New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itchFamily="49" charset="0"/>
              </a:rPr>
              <a:t>      }</a:t>
            </a:r>
            <a:endParaRPr lang="ru-RU" sz="1200" dirty="0">
              <a:latin typeface="Courier New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itchFamily="49" charset="0"/>
              </a:rPr>
              <a:t>   }</a:t>
            </a:r>
            <a:endParaRPr lang="ru-RU" sz="1200" dirty="0">
              <a:latin typeface="Courier New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ru-RU" sz="1200" dirty="0" err="1">
                <a:solidFill>
                  <a:srgbClr val="000000"/>
                </a:solidFill>
                <a:latin typeface="Courier New" pitchFamily="49" charset="0"/>
              </a:rPr>
              <a:t>response.setContentType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ru-RU" sz="1200" dirty="0">
                <a:solidFill>
                  <a:srgbClr val="2A00FF"/>
                </a:solidFill>
                <a:latin typeface="Courier New" pitchFamily="49" charset="0"/>
              </a:rPr>
              <a:t>"</a:t>
            </a:r>
            <a:r>
              <a:rPr lang="ru-RU" sz="1200" dirty="0" err="1">
                <a:solidFill>
                  <a:srgbClr val="2A00FF"/>
                </a:solidFill>
                <a:latin typeface="Courier New" pitchFamily="49" charset="0"/>
              </a:rPr>
              <a:t>text</a:t>
            </a:r>
            <a:r>
              <a:rPr lang="ru-RU" sz="1200" dirty="0">
                <a:solidFill>
                  <a:srgbClr val="2A00FF"/>
                </a:solidFill>
                <a:latin typeface="Courier New" pitchFamily="49" charset="0"/>
              </a:rPr>
              <a:t>/</a:t>
            </a:r>
            <a:r>
              <a:rPr lang="ru-RU" sz="1200" dirty="0" err="1">
                <a:solidFill>
                  <a:srgbClr val="2A00FF"/>
                </a:solidFill>
                <a:latin typeface="Courier New" pitchFamily="49" charset="0"/>
              </a:rPr>
              <a:t>html</a:t>
            </a:r>
            <a:r>
              <a:rPr lang="ru-RU" sz="1200" dirty="0">
                <a:solidFill>
                  <a:srgbClr val="2A00FF"/>
                </a:solidFill>
                <a:latin typeface="Courier New" pitchFamily="49" charset="0"/>
              </a:rPr>
              <a:t>"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</a:rPr>
              <a:t>);</a:t>
            </a:r>
            <a:endParaRPr lang="ru-RU" sz="1200" dirty="0">
              <a:latin typeface="Courier New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ru-RU" sz="1200" dirty="0" err="1">
                <a:solidFill>
                  <a:srgbClr val="000000"/>
                </a:solidFill>
                <a:latin typeface="Courier New" pitchFamily="49" charset="0"/>
              </a:rPr>
              <a:t>PrintWriter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ru-RU" sz="1200" dirty="0" err="1">
                <a:solidFill>
                  <a:srgbClr val="000000"/>
                </a:solidFill>
                <a:latin typeface="Courier New" pitchFamily="49" charset="0"/>
              </a:rPr>
              <a:t>out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ru-RU" sz="1200" dirty="0" err="1">
                <a:solidFill>
                  <a:srgbClr val="000000"/>
                </a:solidFill>
                <a:latin typeface="Courier New" pitchFamily="49" charset="0"/>
              </a:rPr>
              <a:t>response.getWriter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</a:rPr>
              <a:t>();</a:t>
            </a:r>
            <a:endParaRPr lang="ru-RU" sz="1200" dirty="0">
              <a:latin typeface="Courier New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ru-RU" sz="1200" dirty="0" err="1">
                <a:solidFill>
                  <a:srgbClr val="000000"/>
                </a:solidFill>
                <a:latin typeface="Courier New" pitchFamily="49" charset="0"/>
              </a:rPr>
              <a:t>out.println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ru-RU" sz="1200" dirty="0">
                <a:solidFill>
                  <a:srgbClr val="2A00FF"/>
                </a:solidFill>
                <a:latin typeface="Courier New" pitchFamily="49" charset="0"/>
              </a:rPr>
              <a:t>"&lt;</a:t>
            </a:r>
            <a:r>
              <a:rPr lang="ru-RU" sz="1200" dirty="0" err="1">
                <a:solidFill>
                  <a:srgbClr val="2A00FF"/>
                </a:solidFill>
                <a:latin typeface="Courier New" pitchFamily="49" charset="0"/>
              </a:rPr>
              <a:t>html</a:t>
            </a:r>
            <a:r>
              <a:rPr lang="ru-RU" sz="1200" dirty="0">
                <a:solidFill>
                  <a:srgbClr val="2A00FF"/>
                </a:solidFill>
                <a:latin typeface="Courier New" pitchFamily="49" charset="0"/>
              </a:rPr>
              <a:t>&gt; &lt;</a:t>
            </a:r>
            <a:r>
              <a:rPr lang="ru-RU" sz="1200" dirty="0" err="1">
                <a:solidFill>
                  <a:srgbClr val="2A00FF"/>
                </a:solidFill>
                <a:latin typeface="Courier New" pitchFamily="49" charset="0"/>
              </a:rPr>
              <a:t>head</a:t>
            </a:r>
            <a:r>
              <a:rPr lang="ru-RU" sz="1200" dirty="0">
                <a:solidFill>
                  <a:srgbClr val="2A00FF"/>
                </a:solidFill>
                <a:latin typeface="Courier New" pitchFamily="49" charset="0"/>
              </a:rPr>
              <a:t>&gt;"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</a:rPr>
              <a:t> + </a:t>
            </a:r>
            <a:r>
              <a:rPr lang="ru-RU" sz="1200" dirty="0">
                <a:solidFill>
                  <a:srgbClr val="2A00FF"/>
                </a:solidFill>
                <a:latin typeface="Courier New" pitchFamily="49" charset="0"/>
              </a:rPr>
              <a:t>"&lt;</a:t>
            </a:r>
            <a:r>
              <a:rPr lang="ru-RU" sz="1200" dirty="0" err="1">
                <a:solidFill>
                  <a:srgbClr val="2A00FF"/>
                </a:solidFill>
                <a:latin typeface="Courier New" pitchFamily="49" charset="0"/>
              </a:rPr>
              <a:t>title</a:t>
            </a:r>
            <a:r>
              <a:rPr lang="ru-RU" sz="1200" dirty="0">
                <a:solidFill>
                  <a:srgbClr val="2A00FF"/>
                </a:solidFill>
                <a:latin typeface="Courier New" pitchFamily="49" charset="0"/>
              </a:rPr>
              <a:t>&gt;</a:t>
            </a:r>
            <a:r>
              <a:rPr lang="ru-RU" sz="1200" dirty="0" err="1">
                <a:solidFill>
                  <a:srgbClr val="2A00FF"/>
                </a:solidFill>
                <a:latin typeface="Courier New" pitchFamily="49" charset="0"/>
              </a:rPr>
              <a:t>Your</a:t>
            </a:r>
            <a:r>
              <a:rPr lang="ru-RU" sz="1200" dirty="0">
                <a:solidFill>
                  <a:srgbClr val="2A00FF"/>
                </a:solidFill>
                <a:latin typeface="Courier New" pitchFamily="49" charset="0"/>
              </a:rPr>
              <a:t> </a:t>
            </a:r>
            <a:r>
              <a:rPr lang="ru-RU" sz="1200" dirty="0" err="1">
                <a:solidFill>
                  <a:srgbClr val="2A00FF"/>
                </a:solidFill>
                <a:latin typeface="Courier New" pitchFamily="49" charset="0"/>
              </a:rPr>
              <a:t>Shopping</a:t>
            </a:r>
            <a:r>
              <a:rPr lang="ru-RU" sz="1200" dirty="0">
                <a:solidFill>
                  <a:srgbClr val="2A00FF"/>
                </a:solidFill>
                <a:latin typeface="Courier New" pitchFamily="49" charset="0"/>
              </a:rPr>
              <a:t> </a:t>
            </a:r>
            <a:r>
              <a:rPr lang="ru-RU" sz="1200" dirty="0" err="1">
                <a:solidFill>
                  <a:srgbClr val="2A00FF"/>
                </a:solidFill>
                <a:latin typeface="Courier New" pitchFamily="49" charset="0"/>
              </a:rPr>
              <a:t>Cart</a:t>
            </a:r>
            <a:r>
              <a:rPr lang="ru-RU" sz="1200" dirty="0">
                <a:solidFill>
                  <a:srgbClr val="2A00FF"/>
                </a:solidFill>
                <a:latin typeface="Courier New" pitchFamily="49" charset="0"/>
              </a:rPr>
              <a:t>&lt;/</a:t>
            </a:r>
            <a:r>
              <a:rPr lang="ru-RU" sz="1200" dirty="0" err="1">
                <a:solidFill>
                  <a:srgbClr val="2A00FF"/>
                </a:solidFill>
                <a:latin typeface="Courier New" pitchFamily="49" charset="0"/>
              </a:rPr>
              <a:t>title</a:t>
            </a:r>
            <a:r>
              <a:rPr lang="ru-RU" sz="1200" dirty="0">
                <a:solidFill>
                  <a:srgbClr val="2A00FF"/>
                </a:solidFill>
                <a:latin typeface="Courier New" pitchFamily="49" charset="0"/>
              </a:rPr>
              <a:t>&gt;"</a:t>
            </a:r>
            <a:r>
              <a:rPr lang="ru-RU" sz="1200" dirty="0">
                <a:solidFill>
                  <a:srgbClr val="000000"/>
                </a:solidFill>
                <a:latin typeface="Courier New" pitchFamily="49" charset="0"/>
              </a:rPr>
              <a:t> + ...);</a:t>
            </a:r>
            <a:endParaRPr lang="ru-RU" sz="1200" dirty="0">
              <a:latin typeface="Courier New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itchFamily="49" charset="0"/>
              </a:rPr>
              <a:t>   ...</a:t>
            </a:r>
            <a:endParaRPr lang="ru-RU" sz="1200" dirty="0">
              <a:latin typeface="Courier New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ru-RU" sz="1200" dirty="0">
              <a:latin typeface="Courier New" pitchFamily="49" charset="0"/>
            </a:endParaRPr>
          </a:p>
          <a:p>
            <a:endParaRPr lang="ru-RU" sz="1200" dirty="0"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Cookies. Example 05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119</a:t>
            </a:fld>
            <a:endParaRPr lang="en-US"/>
          </a:p>
        </p:txBody>
      </p:sp>
      <p:sp>
        <p:nvSpPr>
          <p:cNvPr id="155649" name="Rectangle 1"/>
          <p:cNvSpPr>
            <a:spLocks noChangeArrowheads="1"/>
          </p:cNvSpPr>
          <p:nvPr/>
        </p:nvSpPr>
        <p:spPr bwMode="auto">
          <a:xfrm>
            <a:off x="928662" y="1214422"/>
            <a:ext cx="7215238" cy="43396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package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_java._ee._01.servlet;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import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java.io.IOException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import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java.io.PrintWriter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import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javax.servlet.ServletException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import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javax.servlet.http.Cookie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import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javax.servlet.http.HttpServlet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import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javax.servlet.http.HttpServletRequest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import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javax.servlet.http.HttpServletResponse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class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CookieDemo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extends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HttpServlet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{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protected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void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doGet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HttpServletRequest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request,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HttpServletResponse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response)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throws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ServletException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IOException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{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perfomTask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(request, response);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}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protected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void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doPost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HttpServletRequest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request,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HttpServletResponse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response)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throws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ServletException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IOException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{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perfomTask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(request, response);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}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protected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void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perfomTask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HttpServletRequest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request,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HttpServletResponse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response)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throws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ServletException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IOException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{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response.setContentType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"text/html"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CookieLogic.</a:t>
            </a:r>
            <a:r>
              <a:rPr kumimoji="0" lang="en-US" sz="1200" b="0" i="1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seCookie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(request, response);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CookieLogic.</a:t>
            </a:r>
            <a:r>
              <a:rPr kumimoji="0" lang="en-US" sz="1200" b="0" i="1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doLogic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(request, response);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}}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Основы протокола </a:t>
            </a:r>
            <a:r>
              <a:rPr lang="en-US" dirty="0" smtClean="0"/>
              <a:t>HTTP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z="1800" b="1" dirty="0" err="1" smtClean="0"/>
              <a:t>Referer</a:t>
            </a:r>
            <a:r>
              <a:rPr lang="ru-RU" sz="1800" dirty="0" smtClean="0"/>
              <a:t> - URL, с которого перешли на этот ресурс. </a:t>
            </a:r>
            <a:endParaRPr lang="ru-RU" sz="1800" dirty="0" smtClean="0"/>
          </a:p>
          <a:p>
            <a:pPr algn="just"/>
            <a:endParaRPr lang="ru-RU" sz="1800" dirty="0" smtClean="0"/>
          </a:p>
          <a:p>
            <a:pPr algn="just"/>
            <a:r>
              <a:rPr lang="ru-RU" sz="1800" b="1" dirty="0" err="1" smtClean="0"/>
              <a:t>Host</a:t>
            </a:r>
            <a:r>
              <a:rPr lang="ru-RU" sz="1800" dirty="0" smtClean="0"/>
              <a:t> - имя хоста, с которого запрашивается ресурс. Полезно, если на сервере имеется несколько виртуальных серверов под одним IP-адресом. В этом случае имя виртуального сервера определяется по этому полю. </a:t>
            </a:r>
            <a:endParaRPr lang="ru-RU" sz="1800" dirty="0" smtClean="0"/>
          </a:p>
          <a:p>
            <a:pPr algn="just"/>
            <a:endParaRPr lang="ru-RU" sz="1800" dirty="0" smtClean="0"/>
          </a:p>
          <a:p>
            <a:pPr algn="just"/>
            <a:r>
              <a:rPr lang="ru-RU" sz="1800" b="1" dirty="0" err="1" smtClean="0"/>
              <a:t>Accept-Language</a:t>
            </a:r>
            <a:r>
              <a:rPr lang="ru-RU" sz="1800" dirty="0" smtClean="0"/>
              <a:t> - поддерживаемый язык. Имеет значение для сервера, который может выдавать один и тот же документ в разных языковых версиях. </a:t>
            </a:r>
          </a:p>
          <a:p>
            <a:endParaRPr lang="pl-PL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Cookies. Example 05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120</a:t>
            </a:fld>
            <a:endParaRPr lang="en-US"/>
          </a:p>
        </p:txBody>
      </p:sp>
      <p:sp>
        <p:nvSpPr>
          <p:cNvPr id="155649" name="Rectangle 1"/>
          <p:cNvSpPr>
            <a:spLocks noChangeArrowheads="1"/>
          </p:cNvSpPr>
          <p:nvPr/>
        </p:nvSpPr>
        <p:spPr bwMode="auto">
          <a:xfrm>
            <a:off x="928662" y="1214422"/>
            <a:ext cx="7215238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class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CookieLogic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{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private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static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1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index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0;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static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void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doLogic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HttpServletRequest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request,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HttpServletResponse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response)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throws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ServletException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IOException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{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PrintWriter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out =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response.getWriter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Cookie[] cookies =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request.getCookies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if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(cookies !=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null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 {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 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out.print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"Number cookies :"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+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cookies.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length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+ 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"&lt;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br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/&gt;"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 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2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0;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&lt;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cookies.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length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++) {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     Cookie c = cookies[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];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    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out.print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"Secure :"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+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c.getSecure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 + 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"&lt;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br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/&gt;"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    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out.print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c.getName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 + 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 = "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+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c.getValue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 + 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"&lt;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br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/&gt;"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  }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}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out.write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"My Cookie counter: "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out.write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String.</a:t>
            </a:r>
            <a:r>
              <a:rPr kumimoji="0" lang="en-US" sz="1200" b="0" i="1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valueOf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1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prepareCookieCounter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(request, response)));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out.print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"&lt;form action=\"\" type=\"get\"&gt; &lt;input type=\"submit\" /&gt;   &lt;/form&gt;"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out.close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Cookies. Example 05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121</a:t>
            </a:fld>
            <a:endParaRPr lang="en-US"/>
          </a:p>
        </p:txBody>
      </p:sp>
      <p:sp>
        <p:nvSpPr>
          <p:cNvPr id="155649" name="Rectangle 1"/>
          <p:cNvSpPr>
            <a:spLocks noChangeArrowheads="1"/>
          </p:cNvSpPr>
          <p:nvPr/>
        </p:nvSpPr>
        <p:spPr bwMode="auto">
          <a:xfrm>
            <a:off x="928662" y="1214422"/>
            <a:ext cx="7215238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static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void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seCookie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HttpServletRequest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request,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	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HttpServletResponse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response) {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String key = 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"key"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+ </a:t>
            </a:r>
            <a:r>
              <a:rPr kumimoji="0" lang="en-US" sz="1200" b="0" i="1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index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String value = 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"value"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+ </a:t>
            </a:r>
            <a:r>
              <a:rPr kumimoji="0" lang="en-US" sz="1200" b="0" i="1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index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Cookie c =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Cookie(key, value);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c.setMaxAge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(3600);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response.addCookie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(c);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</a:t>
            </a:r>
            <a:r>
              <a:rPr kumimoji="0" lang="en-US" sz="1200" b="0" i="1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index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++;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}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Cookies. Example 05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122</a:t>
            </a:fld>
            <a:endParaRPr lang="en-US"/>
          </a:p>
        </p:txBody>
      </p:sp>
      <p:sp>
        <p:nvSpPr>
          <p:cNvPr id="155649" name="Rectangle 1"/>
          <p:cNvSpPr>
            <a:spLocks noChangeArrowheads="1"/>
          </p:cNvSpPr>
          <p:nvPr/>
        </p:nvSpPr>
        <p:spPr bwMode="auto">
          <a:xfrm>
            <a:off x="928662" y="1214422"/>
            <a:ext cx="7215238" cy="466281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private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1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static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1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prepareCookieCounter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HttpServletRequest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request,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HttpServletResponse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response) {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Cookie[] cookies = 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request.getCookies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();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Cookie 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counterCookie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11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if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(cookies != </a:t>
            </a:r>
            <a:r>
              <a:rPr kumimoji="0" lang="en-US" sz="11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null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 {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</a:t>
            </a:r>
            <a:r>
              <a:rPr kumimoji="0" lang="en-US" sz="11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1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0; 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&lt; 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cookies.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length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 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++) {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</a:t>
            </a:r>
            <a:r>
              <a:rPr kumimoji="0" lang="en-US" sz="11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if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counter"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.equals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(cookies[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].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getName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())) {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	String 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counterStr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cookies[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].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getValue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();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	</a:t>
            </a:r>
            <a:r>
              <a:rPr kumimoji="0" lang="en-US" sz="11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counterValue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	</a:t>
            </a:r>
            <a:r>
              <a:rPr kumimoji="0" lang="en-US" sz="11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try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{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	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counterValue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Integer.</a:t>
            </a:r>
            <a:r>
              <a:rPr kumimoji="0" lang="en-US" sz="1100" b="0" i="1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parseInt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counterStr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	} </a:t>
            </a:r>
            <a:r>
              <a:rPr kumimoji="0" lang="en-US" sz="11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catch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NumberFormatException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e) {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		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counterValue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0;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	}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	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counterValue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++;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	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counterCookie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1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Cookie(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"counter"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String.</a:t>
            </a:r>
            <a:r>
              <a:rPr kumimoji="0" lang="en-US" sz="1100" b="0" i="1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valueOf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counterValue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));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	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counterCookie.setMaxAge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(3600);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	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response.addCookie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counterCookie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	</a:t>
            </a:r>
            <a:r>
              <a:rPr kumimoji="0" lang="en-US" sz="11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return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counterValue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}}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}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counterCookie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1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Cookie(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"counter"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"1"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counterCookie.setMaxAge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(3600);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response.addCookie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counterCookie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11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return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1;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}}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Cookies. Example 05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123</a:t>
            </a:fld>
            <a:endParaRPr lang="en-US"/>
          </a:p>
        </p:txBody>
      </p:sp>
      <p:pic>
        <p:nvPicPr>
          <p:cNvPr id="159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1285860"/>
            <a:ext cx="5590494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Совместное использование ресурсов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124</a:t>
            </a:fld>
            <a:endParaRPr lang="en-US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Совместное использование ресурсов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None/>
            </a:pPr>
            <a:r>
              <a:rPr lang="ru-RU" sz="1800" dirty="0" err="1" smtClean="0"/>
              <a:t>Сервлеты</a:t>
            </a:r>
            <a:r>
              <a:rPr lang="ru-RU" sz="1800" dirty="0" smtClean="0"/>
              <a:t> выполняемые на одном сервере иногда совместно используют ресурсы. </a:t>
            </a:r>
            <a:endParaRPr lang="en-US" sz="1800" dirty="0" smtClean="0"/>
          </a:p>
          <a:p>
            <a:pPr algn="just">
              <a:lnSpc>
                <a:spcPct val="90000"/>
              </a:lnSpc>
              <a:buNone/>
            </a:pPr>
            <a:endParaRPr lang="en-US" sz="1800" dirty="0" smtClean="0"/>
          </a:p>
          <a:p>
            <a:pPr algn="just">
              <a:lnSpc>
                <a:spcPct val="90000"/>
              </a:lnSpc>
              <a:buNone/>
            </a:pPr>
            <a:r>
              <a:rPr lang="ru-RU" sz="1800" dirty="0" smtClean="0"/>
              <a:t>Это </a:t>
            </a:r>
            <a:r>
              <a:rPr lang="ru-RU" sz="1800" dirty="0" smtClean="0"/>
              <a:t>справедливо для </a:t>
            </a:r>
            <a:r>
              <a:rPr lang="ru-RU" sz="1800" dirty="0" err="1" smtClean="0"/>
              <a:t>сервлетов</a:t>
            </a:r>
            <a:r>
              <a:rPr lang="ru-RU" sz="1800" dirty="0" smtClean="0"/>
              <a:t>, которые являются компонентами одного приложения. </a:t>
            </a:r>
            <a:endParaRPr lang="en-US" sz="1800" dirty="0" smtClean="0"/>
          </a:p>
          <a:p>
            <a:pPr algn="just">
              <a:lnSpc>
                <a:spcPct val="90000"/>
              </a:lnSpc>
              <a:buNone/>
            </a:pPr>
            <a:endParaRPr lang="en-US" sz="1800" dirty="0" smtClean="0"/>
          </a:p>
          <a:p>
            <a:pPr algn="just">
              <a:lnSpc>
                <a:spcPct val="90000"/>
              </a:lnSpc>
              <a:buNone/>
            </a:pPr>
            <a:r>
              <a:rPr lang="ru-RU" sz="1800" dirty="0" err="1" smtClean="0"/>
              <a:t>Сервлеты</a:t>
            </a:r>
            <a:r>
              <a:rPr lang="ru-RU" sz="1800" dirty="0" smtClean="0"/>
              <a:t> </a:t>
            </a:r>
            <a:r>
              <a:rPr lang="ru-RU" sz="1800" dirty="0" smtClean="0"/>
              <a:t>исполняемые на одном сервере могут совместно использовать ресурсы с помощью методов интерфейса </a:t>
            </a:r>
            <a:r>
              <a:rPr lang="ru-RU" sz="1800" b="1" dirty="0" err="1" smtClean="0"/>
              <a:t>ServletContext</a:t>
            </a:r>
            <a:r>
              <a:rPr lang="ru-RU" sz="1800" dirty="0" smtClean="0"/>
              <a:t> для манипулирования атрибутами: </a:t>
            </a:r>
            <a:r>
              <a:rPr lang="ru-RU" sz="1800" b="1" dirty="0" err="1" smtClean="0"/>
              <a:t>setAttribute</a:t>
            </a:r>
            <a:r>
              <a:rPr lang="ru-RU" sz="1800" dirty="0" smtClean="0"/>
              <a:t>, </a:t>
            </a:r>
            <a:r>
              <a:rPr lang="ru-RU" sz="1800" b="1" dirty="0" err="1" smtClean="0"/>
              <a:t>getAttribute</a:t>
            </a:r>
            <a:r>
              <a:rPr lang="ru-RU" sz="1800" dirty="0" smtClean="0"/>
              <a:t>, и </a:t>
            </a:r>
            <a:r>
              <a:rPr lang="ru-RU" sz="1800" b="1" dirty="0" err="1" smtClean="0"/>
              <a:t>removeAttribute</a:t>
            </a:r>
            <a:r>
              <a:rPr lang="ru-RU" sz="1800" dirty="0" smtClean="0"/>
              <a:t>.</a:t>
            </a:r>
          </a:p>
          <a:p>
            <a:pPr algn="just">
              <a:lnSpc>
                <a:spcPct val="90000"/>
              </a:lnSpc>
              <a:buNone/>
            </a:pPr>
            <a:endParaRPr lang="ru-RU" sz="1800" dirty="0" smtClean="0"/>
          </a:p>
          <a:p>
            <a:pPr algn="just">
              <a:lnSpc>
                <a:spcPct val="90000"/>
              </a:lnSpc>
              <a:buNone/>
            </a:pPr>
            <a:r>
              <a:rPr lang="ru-RU" sz="1800" dirty="0" smtClean="0"/>
              <a:t>Все </a:t>
            </a:r>
            <a:r>
              <a:rPr lang="ru-RU" sz="1800" dirty="0" err="1" smtClean="0"/>
              <a:t>сервлеты</a:t>
            </a:r>
            <a:r>
              <a:rPr lang="ru-RU" sz="1800" dirty="0" smtClean="0"/>
              <a:t> в контексте совместно используют атрибуты, находящиеся в интерфейсе </a:t>
            </a:r>
            <a:r>
              <a:rPr lang="ru-RU" sz="1800" b="1" dirty="0" err="1" smtClean="0"/>
              <a:t>ServletContext</a:t>
            </a:r>
            <a:r>
              <a:rPr lang="ru-RU" sz="1800" dirty="0" smtClean="0"/>
              <a:t>. </a:t>
            </a:r>
            <a:endParaRPr lang="en-US" sz="1800" dirty="0" smtClean="0"/>
          </a:p>
          <a:p>
            <a:pPr algn="just">
              <a:lnSpc>
                <a:spcPct val="90000"/>
              </a:lnSpc>
              <a:buNone/>
            </a:pPr>
            <a:endParaRPr lang="en-US" sz="1800" dirty="0" smtClean="0"/>
          </a:p>
          <a:p>
            <a:pPr algn="just">
              <a:lnSpc>
                <a:spcPct val="90000"/>
              </a:lnSpc>
              <a:buNone/>
            </a:pPr>
            <a:r>
              <a:rPr lang="ru-RU" sz="1800" dirty="0" smtClean="0"/>
              <a:t>Чтобы </a:t>
            </a:r>
            <a:r>
              <a:rPr lang="ru-RU" sz="1800" dirty="0" smtClean="0"/>
              <a:t>избежать столкновений имен атрибутов, имена их используют те же правила что и имена пакетов. 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125</a:t>
            </a:fld>
            <a:endParaRPr lang="en-US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Совместное использование ресурсов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ru-RU" sz="1800" dirty="0" smtClean="0"/>
              <a:t>Пример </a:t>
            </a:r>
            <a:r>
              <a:rPr lang="ru-RU" sz="1800" dirty="0" smtClean="0"/>
              <a:t>названия атрибута </a:t>
            </a:r>
            <a:endParaRPr lang="ru-RU" sz="1800" dirty="0" smtClean="0"/>
          </a:p>
          <a:p>
            <a:pPr>
              <a:lnSpc>
                <a:spcPct val="90000"/>
              </a:lnSpc>
              <a:buNone/>
            </a:pPr>
            <a:endParaRPr lang="ru-RU" sz="1000" dirty="0" smtClean="0"/>
          </a:p>
          <a:p>
            <a:pPr algn="ctr">
              <a:lnSpc>
                <a:spcPct val="90000"/>
              </a:lnSpc>
              <a:buNone/>
            </a:pPr>
            <a:r>
              <a:rPr lang="ru-RU" sz="1800" b="1" dirty="0" err="1" smtClean="0"/>
              <a:t>examples.bookstore.database.BookDBFrontEnd</a:t>
            </a:r>
            <a:r>
              <a:rPr lang="ru-RU" sz="1800" b="1" dirty="0" smtClean="0"/>
              <a:t>. </a:t>
            </a:r>
            <a:endParaRPr lang="ru-RU" sz="1800" b="1" dirty="0" smtClean="0"/>
          </a:p>
          <a:p>
            <a:pPr>
              <a:lnSpc>
                <a:spcPct val="90000"/>
              </a:lnSpc>
              <a:buNone/>
            </a:pPr>
            <a:endParaRPr lang="ru-RU" sz="1800" dirty="0" smtClean="0"/>
          </a:p>
          <a:p>
            <a:pPr algn="just">
              <a:lnSpc>
                <a:spcPct val="90000"/>
              </a:lnSpc>
              <a:buNone/>
            </a:pPr>
            <a:r>
              <a:rPr lang="ru-RU" sz="1800" dirty="0" smtClean="0"/>
              <a:t>Имена</a:t>
            </a:r>
            <a:r>
              <a:rPr lang="ru-RU" sz="1800" dirty="0" smtClean="0"/>
              <a:t>, начинающиеся с префиксов </a:t>
            </a:r>
            <a:r>
              <a:rPr lang="ru-RU" sz="1800" b="1" dirty="0" err="1" smtClean="0"/>
              <a:t>java</a:t>
            </a:r>
            <a:r>
              <a:rPr lang="ru-RU" sz="1800" b="1" dirty="0" smtClean="0"/>
              <a:t>.*, </a:t>
            </a:r>
            <a:r>
              <a:rPr lang="ru-RU" sz="1800" b="1" dirty="0" err="1" smtClean="0"/>
              <a:t>javax</a:t>
            </a:r>
            <a:r>
              <a:rPr lang="ru-RU" sz="1800" b="1" dirty="0" smtClean="0"/>
              <a:t>.*</a:t>
            </a:r>
            <a:r>
              <a:rPr lang="ru-RU" sz="1800" dirty="0" smtClean="0"/>
              <a:t>, и </a:t>
            </a:r>
            <a:r>
              <a:rPr lang="ru-RU" sz="1800" b="1" dirty="0" err="1" smtClean="0"/>
              <a:t>sun</a:t>
            </a:r>
            <a:r>
              <a:rPr lang="ru-RU" sz="1800" b="1" dirty="0" smtClean="0"/>
              <a:t>.* </a:t>
            </a:r>
            <a:r>
              <a:rPr lang="ru-RU" sz="1800" dirty="0" smtClean="0"/>
              <a:t>зарезервированы.</a:t>
            </a:r>
          </a:p>
          <a:p>
            <a:pPr>
              <a:lnSpc>
                <a:spcPct val="90000"/>
              </a:lnSpc>
              <a:buNone/>
            </a:pPr>
            <a:endParaRPr lang="ru-RU" sz="1800" dirty="0" smtClean="0"/>
          </a:p>
          <a:p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126</a:t>
            </a:fld>
            <a:endParaRPr lang="en-US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Совместное использование ресурсов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b="1" dirty="0" smtClean="0"/>
              <a:t>Интерфейс </a:t>
            </a:r>
            <a:r>
              <a:rPr lang="ru-RU" sz="1800" b="1" dirty="0" err="1" smtClean="0"/>
              <a:t>ServletContext</a:t>
            </a:r>
            <a:endParaRPr lang="ru-RU" sz="1800" b="1" dirty="0" smtClean="0"/>
          </a:p>
          <a:p>
            <a:pPr algn="just">
              <a:buNone/>
            </a:pPr>
            <a:endParaRPr lang="ru-RU" sz="1800" dirty="0" smtClean="0"/>
          </a:p>
          <a:p>
            <a:pPr algn="just">
              <a:buNone/>
            </a:pPr>
            <a:r>
              <a:rPr lang="ru-RU" sz="1800" dirty="0" smtClean="0"/>
              <a:t>Интерфейс </a:t>
            </a:r>
            <a:r>
              <a:rPr lang="ru-RU" sz="1800" b="1" dirty="0" err="1" smtClean="0"/>
              <a:t>ServletContext</a:t>
            </a:r>
            <a:r>
              <a:rPr lang="ru-RU" sz="1800" dirty="0" smtClean="0"/>
              <a:t> используется для взаимодействия с контейнером </a:t>
            </a:r>
            <a:r>
              <a:rPr lang="ru-RU" sz="1800" dirty="0" err="1" smtClean="0"/>
              <a:t>сервлетов</a:t>
            </a:r>
            <a:r>
              <a:rPr lang="ru-RU" sz="1800" dirty="0" smtClean="0"/>
              <a:t>. </a:t>
            </a:r>
            <a:endParaRPr lang="ru-RU" sz="1800" dirty="0" smtClean="0"/>
          </a:p>
          <a:p>
            <a:pPr algn="just">
              <a:buNone/>
            </a:pPr>
            <a:endParaRPr lang="ru-RU" sz="1800" dirty="0" smtClean="0"/>
          </a:p>
          <a:p>
            <a:pPr algn="just">
              <a:buNone/>
            </a:pPr>
            <a:r>
              <a:rPr lang="ru-RU" sz="1800" dirty="0" err="1" smtClean="0"/>
              <a:t>Сервлеты</a:t>
            </a:r>
            <a:r>
              <a:rPr lang="ru-RU" sz="1800" dirty="0" smtClean="0"/>
              <a:t> </a:t>
            </a:r>
            <a:r>
              <a:rPr lang="ru-RU" sz="1800" dirty="0" smtClean="0"/>
              <a:t>исполняемые на одном сервере могут совместно использовать ресурсы с помощью методов интерфейса </a:t>
            </a:r>
            <a:r>
              <a:rPr lang="ru-RU" sz="1800" b="1" dirty="0" err="1" smtClean="0"/>
              <a:t>ServletContext</a:t>
            </a:r>
            <a:r>
              <a:rPr lang="ru-RU" sz="1800" dirty="0" smtClean="0"/>
              <a:t> для манипулирования атрибутами: </a:t>
            </a:r>
          </a:p>
          <a:p>
            <a:pPr algn="just">
              <a:buNone/>
            </a:pPr>
            <a:endParaRPr lang="ru-RU" sz="1800" dirty="0" smtClean="0"/>
          </a:p>
          <a:p>
            <a:pPr marL="1079500" indent="-355600" algn="just"/>
            <a:r>
              <a:rPr lang="en-US" sz="1800" b="1" dirty="0" smtClean="0"/>
              <a:t>void </a:t>
            </a:r>
            <a:r>
              <a:rPr lang="ru-RU" sz="1800" b="1" dirty="0" err="1" smtClean="0"/>
              <a:t>setAttribute</a:t>
            </a:r>
            <a:r>
              <a:rPr lang="en-US" sz="1800" b="1" dirty="0" smtClean="0"/>
              <a:t>(String name, Object </a:t>
            </a:r>
            <a:r>
              <a:rPr lang="en-US" sz="1800" b="1" dirty="0" err="1" smtClean="0"/>
              <a:t>object</a:t>
            </a:r>
            <a:r>
              <a:rPr lang="en-US" sz="1800" b="1" dirty="0" smtClean="0"/>
              <a:t>)</a:t>
            </a:r>
            <a:r>
              <a:rPr lang="ru-RU" sz="1800" b="1" dirty="0" smtClean="0"/>
              <a:t> </a:t>
            </a:r>
            <a:r>
              <a:rPr lang="ru-RU" sz="1800" dirty="0" smtClean="0"/>
              <a:t>–</a:t>
            </a:r>
            <a:r>
              <a:rPr lang="en-US" sz="1800" dirty="0" smtClean="0"/>
              <a:t> </a:t>
            </a:r>
            <a:r>
              <a:rPr lang="ru-RU" sz="1800" dirty="0" smtClean="0"/>
              <a:t>добавляет атрибут и его значение в контекст; обычно это производится во время </a:t>
            </a:r>
            <a:r>
              <a:rPr lang="ru-RU" sz="1800" dirty="0" smtClean="0"/>
              <a:t>инициализации.</a:t>
            </a:r>
          </a:p>
          <a:p>
            <a:pPr>
              <a:buFont typeface="Arial" charset="0"/>
              <a:buChar char="•"/>
            </a:pPr>
            <a:endParaRPr lang="ru-RU" sz="1800" dirty="0" smtClean="0">
              <a:solidFill>
                <a:srgbClr val="243069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127</a:t>
            </a:fld>
            <a:endParaRPr lang="en-US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Совместное использование ресурсов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dirty="0" smtClean="0"/>
              <a:t>Когда </a:t>
            </a:r>
            <a:r>
              <a:rPr lang="ru-RU" sz="1800" dirty="0" smtClean="0"/>
              <a:t>у Вас несколько </a:t>
            </a:r>
            <a:r>
              <a:rPr lang="ru-RU" sz="1800" dirty="0" err="1" smtClean="0"/>
              <a:t>сервлетов</a:t>
            </a:r>
            <a:r>
              <a:rPr lang="ru-RU" sz="1800" dirty="0" smtClean="0"/>
              <a:t> используют атрибут, каждый должен проинициализировать этот атрибут. А раз так, каждый </a:t>
            </a:r>
            <a:r>
              <a:rPr lang="ru-RU" sz="1800" dirty="0" err="1" smtClean="0"/>
              <a:t>сервлет</a:t>
            </a:r>
            <a:r>
              <a:rPr lang="ru-RU" sz="1800" dirty="0" smtClean="0"/>
              <a:t> должен проверить значение атрибута, и устанавливать его только в том случае если предыдущий </a:t>
            </a:r>
            <a:r>
              <a:rPr lang="ru-RU" sz="1800" dirty="0" err="1" smtClean="0"/>
              <a:t>сервлет</a:t>
            </a:r>
            <a:r>
              <a:rPr lang="ru-RU" sz="1800" dirty="0" smtClean="0"/>
              <a:t> не сделал этого.</a:t>
            </a:r>
            <a:endParaRPr lang="en-US" sz="1800" dirty="0" smtClean="0"/>
          </a:p>
          <a:p>
            <a:pPr>
              <a:buFont typeface="Arial" charset="0"/>
              <a:buChar char="•"/>
            </a:pPr>
            <a:endParaRPr lang="ru-RU" sz="1800" dirty="0" smtClean="0">
              <a:solidFill>
                <a:srgbClr val="243069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128</a:t>
            </a:fld>
            <a:endParaRPr lang="en-US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Совместное использование ресурсов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i="1" dirty="0" err="1" smtClean="0"/>
              <a:t>ServletContext</a:t>
            </a:r>
            <a:endParaRPr lang="ru-RU" sz="1800" i="1" dirty="0" smtClean="0">
              <a:solidFill>
                <a:srgbClr val="243069"/>
              </a:solidFill>
            </a:endParaRPr>
          </a:p>
          <a:p>
            <a:pPr marL="1168400" indent="-444500" algn="just"/>
            <a:r>
              <a:rPr lang="en-US" sz="1800" b="1" dirty="0" smtClean="0"/>
              <a:t>Object </a:t>
            </a:r>
            <a:r>
              <a:rPr lang="ru-RU" sz="1800" b="1" dirty="0" err="1" smtClean="0"/>
              <a:t>getAttribute</a:t>
            </a:r>
            <a:r>
              <a:rPr lang="en-US" sz="1800" b="1" dirty="0" smtClean="0"/>
              <a:t>(String name)</a:t>
            </a:r>
            <a:r>
              <a:rPr lang="ru-RU" sz="1800" b="1" dirty="0" smtClean="0"/>
              <a:t> </a:t>
            </a:r>
            <a:r>
              <a:rPr lang="ru-RU" sz="1800" dirty="0" smtClean="0"/>
              <a:t>– возвращает совместный ресурс.</a:t>
            </a:r>
            <a:endParaRPr lang="en-US" sz="1800" dirty="0" smtClean="0"/>
          </a:p>
          <a:p>
            <a:pPr marL="1168400" indent="-444500" algn="just"/>
            <a:r>
              <a:rPr lang="ru-RU" sz="1800" b="1" dirty="0" err="1" smtClean="0"/>
              <a:t>Enumeration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getAttributeNames</a:t>
            </a:r>
            <a:r>
              <a:rPr lang="ru-RU" sz="1800" b="1" dirty="0" smtClean="0"/>
              <a:t>() </a:t>
            </a:r>
            <a:r>
              <a:rPr lang="ru-RU" sz="1800" dirty="0" smtClean="0"/>
              <a:t>– получает список имен атрибутов;</a:t>
            </a:r>
            <a:endParaRPr lang="en-US" sz="1800" dirty="0" smtClean="0"/>
          </a:p>
          <a:p>
            <a:pPr marL="1168400" indent="-444500" algn="just"/>
            <a:r>
              <a:rPr lang="en-US" sz="1800" b="1" dirty="0" smtClean="0"/>
              <a:t>void </a:t>
            </a:r>
            <a:r>
              <a:rPr lang="ru-RU" sz="1800" b="1" dirty="0" err="1" smtClean="0"/>
              <a:t>removeAttribute</a:t>
            </a:r>
            <a:r>
              <a:rPr lang="en-US" sz="1800" b="1" dirty="0" smtClean="0"/>
              <a:t>(String name)</a:t>
            </a:r>
            <a:r>
              <a:rPr lang="ru-RU" sz="1800" b="1" dirty="0" smtClean="0"/>
              <a:t> </a:t>
            </a:r>
            <a:r>
              <a:rPr lang="ru-RU" sz="1800" dirty="0" smtClean="0"/>
              <a:t>– удаляет совместный ресурс</a:t>
            </a:r>
            <a:r>
              <a:rPr lang="ru-RU" sz="1800" dirty="0" smtClean="0"/>
              <a:t>.</a:t>
            </a:r>
          </a:p>
          <a:p>
            <a:pPr marL="1168400" indent="-444500" algn="just"/>
            <a:r>
              <a:rPr lang="ru-RU" sz="1800" b="1" dirty="0" err="1" smtClean="0"/>
              <a:t>ServletContext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getContext</a:t>
            </a:r>
            <a:r>
              <a:rPr lang="ru-RU" sz="1800" b="1" dirty="0" smtClean="0"/>
              <a:t>(</a:t>
            </a:r>
            <a:r>
              <a:rPr lang="ru-RU" sz="1800" b="1" dirty="0" err="1" smtClean="0"/>
              <a:t>String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uripath</a:t>
            </a:r>
            <a:r>
              <a:rPr lang="ru-RU" sz="1800" b="1" dirty="0" smtClean="0"/>
              <a:t>) </a:t>
            </a:r>
            <a:r>
              <a:rPr lang="ru-RU" sz="1800" dirty="0" smtClean="0"/>
              <a:t>– позволяет получить доступ к контексту других ресурсов данного контейнера </a:t>
            </a:r>
            <a:r>
              <a:rPr lang="ru-RU" sz="1800" dirty="0" err="1" smtClean="0"/>
              <a:t>сервлетов</a:t>
            </a:r>
            <a:r>
              <a:rPr lang="ru-RU" sz="1800" dirty="0" smtClean="0"/>
              <a:t>; </a:t>
            </a:r>
          </a:p>
          <a:p>
            <a:pPr marL="1168400" indent="-444500" algn="just"/>
            <a:r>
              <a:rPr lang="ru-RU" sz="1800" b="1" dirty="0" err="1" smtClean="0"/>
              <a:t>String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getServletContextName</a:t>
            </a:r>
            <a:r>
              <a:rPr lang="ru-RU" sz="1800" b="1" dirty="0" smtClean="0"/>
              <a:t>() </a:t>
            </a:r>
            <a:r>
              <a:rPr lang="ru-RU" sz="1800" dirty="0" smtClean="0"/>
              <a:t>– возвращает имя </a:t>
            </a:r>
            <a:r>
              <a:rPr lang="ru-RU" sz="1800" dirty="0" err="1" smtClean="0"/>
              <a:t>сервлета</a:t>
            </a:r>
            <a:r>
              <a:rPr lang="ru-RU" sz="1800" dirty="0" smtClean="0"/>
              <a:t>, которому принадлежит данный объект интерфейса </a:t>
            </a:r>
            <a:r>
              <a:rPr lang="ru-RU" sz="1800" dirty="0" err="1" smtClean="0"/>
              <a:t>ServletContext</a:t>
            </a:r>
            <a:r>
              <a:rPr lang="ru-RU" sz="1800" dirty="0" smtClean="0"/>
              <a:t>.</a:t>
            </a:r>
            <a:endParaRPr lang="en-US" sz="1800" dirty="0" smtClean="0"/>
          </a:p>
          <a:p>
            <a:pPr marL="1168400" indent="-444500" algn="just"/>
            <a:r>
              <a:rPr lang="ru-RU" sz="1800" b="1" dirty="0" err="1" smtClean="0"/>
              <a:t>String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getCharacterEncoding</a:t>
            </a:r>
            <a:r>
              <a:rPr lang="ru-RU" sz="1800" b="1" dirty="0" smtClean="0"/>
              <a:t>() </a:t>
            </a:r>
            <a:r>
              <a:rPr lang="ru-RU" sz="1800" dirty="0" smtClean="0"/>
              <a:t>– определение символьной кодировки запроса</a:t>
            </a:r>
            <a:r>
              <a:rPr lang="en-US" sz="1800" dirty="0" smtClean="0"/>
              <a:t>.</a:t>
            </a:r>
            <a:r>
              <a:rPr lang="ru-RU" sz="1800" dirty="0" smtClean="0"/>
              <a:t> </a:t>
            </a:r>
            <a:endParaRPr lang="en-US" sz="1800" dirty="0" smtClean="0"/>
          </a:p>
          <a:p>
            <a:pPr marL="1168400" indent="-444500" algn="just"/>
            <a:endParaRPr lang="en-US" sz="1800" dirty="0" smtClean="0"/>
          </a:p>
          <a:p>
            <a:endParaRPr lang="pl-PL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129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Основы протокола </a:t>
            </a:r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785918" y="1214422"/>
          <a:ext cx="5238766" cy="4818847"/>
        </p:xfrm>
        <a:graphic>
          <a:graphicData uri="http://schemas.openxmlformats.org/presentationml/2006/ole">
            <p:oleObj spid="_x0000_s1026" name="Visio" r:id="rId3" imgW="7434453" imgH="6838569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Совместное использование ресурсов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b="1" dirty="0" smtClean="0"/>
              <a:t>Интерфейс </a:t>
            </a:r>
            <a:r>
              <a:rPr lang="en-US" sz="1800" b="1" dirty="0" err="1" smtClean="0"/>
              <a:t>ServletConfig</a:t>
            </a:r>
            <a:endParaRPr lang="ru-RU" sz="1800" b="1" dirty="0" smtClean="0"/>
          </a:p>
          <a:p>
            <a:endParaRPr lang="ru-RU" sz="1800" dirty="0" smtClean="0"/>
          </a:p>
          <a:p>
            <a:pPr algn="just">
              <a:buNone/>
            </a:pPr>
            <a:r>
              <a:rPr lang="ru-RU" sz="1800" dirty="0" smtClean="0"/>
              <a:t>Представляет собой конфигурацию </a:t>
            </a:r>
            <a:r>
              <a:rPr lang="ru-RU" sz="1800" dirty="0" err="1" smtClean="0"/>
              <a:t>сервлета</a:t>
            </a:r>
            <a:r>
              <a:rPr lang="ru-RU" sz="1800" dirty="0" smtClean="0"/>
              <a:t>, используется в основном на этапе инициализации. Все параметры для инициализации устанавливаются в </a:t>
            </a:r>
            <a:r>
              <a:rPr lang="en-US" sz="1800" dirty="0" smtClean="0"/>
              <a:t>web.xml</a:t>
            </a:r>
          </a:p>
          <a:p>
            <a:endParaRPr lang="ru-RU" sz="1800" dirty="0" smtClean="0"/>
          </a:p>
          <a:p>
            <a:pPr>
              <a:buNone/>
            </a:pPr>
            <a:r>
              <a:rPr lang="ru-RU" sz="1800" dirty="0" smtClean="0"/>
              <a:t>Некоторые </a:t>
            </a:r>
            <a:r>
              <a:rPr lang="ru-RU" sz="1800" dirty="0" smtClean="0"/>
              <a:t>методы:</a:t>
            </a:r>
            <a:endParaRPr lang="ru-RU" sz="1800" dirty="0" smtClean="0"/>
          </a:p>
          <a:p>
            <a:pPr marL="1079500" indent="-355600" algn="just"/>
            <a:r>
              <a:rPr lang="ru-RU" sz="1800" b="1" dirty="0" err="1" smtClean="0"/>
              <a:t>String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getServletName</a:t>
            </a:r>
            <a:r>
              <a:rPr lang="ru-RU" sz="1800" b="1" dirty="0" smtClean="0"/>
              <a:t>() </a:t>
            </a:r>
            <a:r>
              <a:rPr lang="ru-RU" sz="1800" dirty="0" smtClean="0"/>
              <a:t>– определение имени </a:t>
            </a:r>
            <a:r>
              <a:rPr lang="ru-RU" sz="1800" dirty="0" err="1" smtClean="0"/>
              <a:t>сервлета</a:t>
            </a:r>
            <a:r>
              <a:rPr lang="ru-RU" sz="1800" dirty="0" smtClean="0"/>
              <a:t>; </a:t>
            </a:r>
          </a:p>
          <a:p>
            <a:pPr marL="1079500" indent="-355600" algn="just"/>
            <a:r>
              <a:rPr lang="ru-RU" sz="1800" b="1" dirty="0" err="1" smtClean="0"/>
              <a:t>Enumeration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getInitParameterNames</a:t>
            </a:r>
            <a:r>
              <a:rPr lang="ru-RU" sz="1800" b="1" dirty="0" smtClean="0"/>
              <a:t>() </a:t>
            </a:r>
            <a:r>
              <a:rPr lang="ru-RU" sz="1800" dirty="0" smtClean="0"/>
              <a:t>– определение имен параметров </a:t>
            </a:r>
            <a:r>
              <a:rPr lang="ru-RU" sz="1800" dirty="0" smtClean="0"/>
              <a:t>инициализации </a:t>
            </a:r>
            <a:r>
              <a:rPr lang="ru-RU" sz="1800" dirty="0" err="1" smtClean="0"/>
              <a:t>сервлета</a:t>
            </a:r>
            <a:r>
              <a:rPr lang="ru-RU" sz="1800" dirty="0" smtClean="0"/>
              <a:t> из дескрипторного </a:t>
            </a:r>
            <a:r>
              <a:rPr lang="ru-RU" sz="1800" dirty="0" err="1" smtClean="0"/>
              <a:t>файда</a:t>
            </a:r>
            <a:r>
              <a:rPr lang="ru-RU" sz="1800" dirty="0" smtClean="0"/>
              <a:t> </a:t>
            </a:r>
            <a:r>
              <a:rPr lang="ru-RU" sz="1800" dirty="0" err="1" smtClean="0"/>
              <a:t>web.xml</a:t>
            </a:r>
            <a:r>
              <a:rPr lang="ru-RU" sz="1800" dirty="0" smtClean="0"/>
              <a:t>; </a:t>
            </a:r>
          </a:p>
          <a:p>
            <a:pPr marL="1079500" indent="-355600" algn="just"/>
            <a:r>
              <a:rPr lang="ru-RU" sz="1800" b="1" dirty="0" err="1" smtClean="0"/>
              <a:t>String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getInitParameter</a:t>
            </a:r>
            <a:r>
              <a:rPr lang="ru-RU" sz="1800" b="1" dirty="0" smtClean="0"/>
              <a:t>(</a:t>
            </a:r>
            <a:r>
              <a:rPr lang="ru-RU" sz="1800" b="1" dirty="0" err="1" smtClean="0"/>
              <a:t>String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name</a:t>
            </a:r>
            <a:r>
              <a:rPr lang="ru-RU" sz="1800" b="1" dirty="0" smtClean="0"/>
              <a:t>)</a:t>
            </a:r>
            <a:r>
              <a:rPr lang="ru-RU" sz="1800" dirty="0" smtClean="0"/>
              <a:t> – определение значения конкретного параметра по его имени.</a:t>
            </a:r>
          </a:p>
          <a:p>
            <a:endParaRPr lang="ru-RU" sz="1800" dirty="0" smtClean="0">
              <a:solidFill>
                <a:srgbClr val="243069"/>
              </a:solidFill>
            </a:endParaRPr>
          </a:p>
          <a:p>
            <a:endParaRPr lang="pl-PL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130</a:t>
            </a:fld>
            <a:endParaRPr lang="en-US"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Совместное использование </a:t>
            </a:r>
            <a:r>
              <a:rPr lang="ru-RU" dirty="0" smtClean="0"/>
              <a:t>ресурсов</a:t>
            </a:r>
            <a:r>
              <a:rPr lang="en-US" dirty="0" smtClean="0"/>
              <a:t>. Example 06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131</a:t>
            </a:fld>
            <a:endParaRPr lang="en-US"/>
          </a:p>
        </p:txBody>
      </p:sp>
      <p:sp>
        <p:nvSpPr>
          <p:cNvPr id="192513" name="Rectangle 1"/>
          <p:cNvSpPr>
            <a:spLocks noChangeArrowheads="1"/>
          </p:cNvSpPr>
          <p:nvPr/>
        </p:nvSpPr>
        <p:spPr bwMode="auto">
          <a:xfrm>
            <a:off x="928662" y="1214422"/>
            <a:ext cx="7286676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package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_java._ee._01.servlet;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+import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java.io.IOException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;..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Servlet1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extends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HttpServlet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private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ServletConfig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config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void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init 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ServletConfig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config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throws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ServletException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{ 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this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config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config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 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} 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protected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void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doGet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HttpServletRequest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request,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HttpServletResponse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response)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throws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ServletException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IOException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response.setContentType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"text/html"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String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param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(String)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config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.getServletContext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getAttribute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myparam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param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==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null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config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.getServletContext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setAttribute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myparam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"servlet1"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response.getWriter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println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myparam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servlet1 set first&lt;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/&gt;"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response.getWriter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println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"From Servlet1 - 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+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config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.getServletContext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getAttribute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myparam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Совместное использование ресурсов</a:t>
            </a:r>
            <a:r>
              <a:rPr lang="en-US" dirty="0" smtClean="0"/>
              <a:t>. Example 06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132</a:t>
            </a:fld>
            <a:endParaRPr lang="en-US"/>
          </a:p>
        </p:txBody>
      </p:sp>
      <p:sp>
        <p:nvSpPr>
          <p:cNvPr id="191489" name="Rectangle 1"/>
          <p:cNvSpPr>
            <a:spLocks noChangeArrowheads="1"/>
          </p:cNvSpPr>
          <p:nvPr/>
        </p:nvSpPr>
        <p:spPr bwMode="auto">
          <a:xfrm>
            <a:off x="928662" y="1214422"/>
            <a:ext cx="7286676" cy="43396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package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_java._ee._01.servlet;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+import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java.io.IOException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;..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Servlet2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extends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HttpServlet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private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ServletConfig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config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void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init 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ServletConfig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config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throws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ServletException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{ 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this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config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config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 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} 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protected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void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doGet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HttpServletRequest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request,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HttpServletResponse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response)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throws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ServletException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IOException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response.setContentType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"text/html"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String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param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(String)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config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.getServletContext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getAttribute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myparam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param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==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null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config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.getServletContext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setAttribute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myparam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"servlet2"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response.getWriter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println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myparam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servlet2 set first&lt;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/&gt;"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response.getWriter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println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"From Servlet2 - 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+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config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.getServletContext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getAttribute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myparam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Совместное использование ресурсов</a:t>
            </a:r>
            <a:r>
              <a:rPr lang="en-US" dirty="0" smtClean="0"/>
              <a:t>. Example 06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133</a:t>
            </a:fld>
            <a:endParaRPr lang="en-US"/>
          </a:p>
        </p:txBody>
      </p:sp>
      <p:pic>
        <p:nvPicPr>
          <p:cNvPr id="19046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1643050"/>
            <a:ext cx="6058209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04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76" y="4143380"/>
            <a:ext cx="6840189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События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134</a:t>
            </a:fld>
            <a:endParaRPr lang="en-US"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События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600" dirty="0" smtClean="0"/>
              <a:t>Существует несколько интерфейсов, которые позволяют следить за событиями, связанными с сеансом, контекстом и запросом </a:t>
            </a:r>
            <a:r>
              <a:rPr lang="ru-RU" sz="1600" dirty="0" err="1" smtClean="0"/>
              <a:t>сервлета</a:t>
            </a:r>
            <a:r>
              <a:rPr lang="ru-RU" sz="1600" dirty="0" smtClean="0"/>
              <a:t>, генерируемыми во время жизненного цикла </a:t>
            </a:r>
            <a:r>
              <a:rPr lang="en-US" sz="1600" dirty="0" smtClean="0"/>
              <a:t>Web</a:t>
            </a:r>
            <a:r>
              <a:rPr lang="ru-RU" sz="1600" dirty="0" smtClean="0"/>
              <a:t>-приложения:</a:t>
            </a:r>
            <a:endParaRPr lang="en-US" sz="1600" dirty="0" smtClean="0"/>
          </a:p>
          <a:p>
            <a:pPr marL="990600" lvl="0" indent="-266700" algn="just"/>
            <a:r>
              <a:rPr lang="en-US" sz="1400" b="1" dirty="0" err="1" smtClean="0"/>
              <a:t>javax</a:t>
            </a:r>
            <a:r>
              <a:rPr lang="ru-RU" sz="1400" b="1" dirty="0" smtClean="0"/>
              <a:t>.</a:t>
            </a:r>
            <a:r>
              <a:rPr lang="en-US" sz="1400" b="1" dirty="0" err="1" smtClean="0"/>
              <a:t>servlet</a:t>
            </a:r>
            <a:r>
              <a:rPr lang="ru-RU" sz="1400" b="1" dirty="0" smtClean="0"/>
              <a:t>.</a:t>
            </a:r>
            <a:r>
              <a:rPr lang="en-US" sz="1400" b="1" dirty="0" err="1" smtClean="0"/>
              <a:t>ServletContextListener</a:t>
            </a:r>
            <a:r>
              <a:rPr lang="ru-RU" sz="1400" dirty="0" smtClean="0"/>
              <a:t> – обрабатывает  события создания/удаления контекста </a:t>
            </a:r>
            <a:r>
              <a:rPr lang="ru-RU" sz="1400" dirty="0" err="1" smtClean="0"/>
              <a:t>сервлета</a:t>
            </a:r>
            <a:r>
              <a:rPr lang="ru-RU" sz="1400" dirty="0" smtClean="0"/>
              <a:t>;</a:t>
            </a:r>
            <a:endParaRPr lang="en-US" sz="1400" dirty="0" smtClean="0"/>
          </a:p>
          <a:p>
            <a:pPr marL="990600" lvl="0" indent="-266700" algn="just"/>
            <a:r>
              <a:rPr lang="en-US" sz="1400" b="1" dirty="0" err="1" smtClean="0"/>
              <a:t>javax</a:t>
            </a:r>
            <a:r>
              <a:rPr lang="ru-RU" sz="1400" b="1" dirty="0" smtClean="0"/>
              <a:t>.</a:t>
            </a:r>
            <a:r>
              <a:rPr lang="en-US" sz="1400" b="1" dirty="0" err="1" smtClean="0"/>
              <a:t>servlet</a:t>
            </a:r>
            <a:r>
              <a:rPr lang="ru-RU" sz="1400" b="1" dirty="0" smtClean="0"/>
              <a:t>.</a:t>
            </a:r>
            <a:r>
              <a:rPr lang="en-US" sz="1400" b="1" dirty="0" smtClean="0"/>
              <a:t>http</a:t>
            </a:r>
            <a:r>
              <a:rPr lang="ru-RU" sz="1400" b="1" dirty="0" smtClean="0"/>
              <a:t>.</a:t>
            </a:r>
            <a:r>
              <a:rPr lang="en-US" sz="1400" b="1" dirty="0" err="1" smtClean="0"/>
              <a:t>HttpSessionListener</a:t>
            </a:r>
            <a:r>
              <a:rPr lang="ru-RU" sz="1400" dirty="0" smtClean="0"/>
              <a:t> – обрабатывает события создания/удаления </a:t>
            </a:r>
            <a:r>
              <a:rPr lang="en-US" sz="1400" dirty="0" smtClean="0"/>
              <a:t>HTTP</a:t>
            </a:r>
            <a:r>
              <a:rPr lang="ru-RU" sz="1400" dirty="0" smtClean="0"/>
              <a:t>-сессии;</a:t>
            </a:r>
            <a:endParaRPr lang="en-US" sz="1400" dirty="0" smtClean="0"/>
          </a:p>
          <a:p>
            <a:pPr marL="990600" lvl="0" indent="-266700" algn="just"/>
            <a:r>
              <a:rPr lang="en-US" sz="1400" b="1" dirty="0" err="1" smtClean="0"/>
              <a:t>javax</a:t>
            </a:r>
            <a:r>
              <a:rPr lang="ru-RU" sz="1400" b="1" dirty="0" smtClean="0"/>
              <a:t>.</a:t>
            </a:r>
            <a:r>
              <a:rPr lang="en-US" sz="1400" b="1" dirty="0" err="1" smtClean="0"/>
              <a:t>servlet</a:t>
            </a:r>
            <a:r>
              <a:rPr lang="ru-RU" sz="1400" b="1" dirty="0" smtClean="0"/>
              <a:t>.</a:t>
            </a:r>
            <a:r>
              <a:rPr lang="en-US" sz="1400" b="1" dirty="0" err="1" smtClean="0"/>
              <a:t>ServletContextAttributeListener</a:t>
            </a:r>
            <a:r>
              <a:rPr lang="ru-RU" sz="1400" dirty="0" smtClean="0"/>
              <a:t> – обрабатывает события создания/удаления/модификации атрибутов контекста </a:t>
            </a:r>
            <a:r>
              <a:rPr lang="ru-RU" sz="1400" dirty="0" err="1" smtClean="0"/>
              <a:t>сервлета</a:t>
            </a:r>
            <a:r>
              <a:rPr lang="ru-RU" sz="1400" dirty="0" smtClean="0"/>
              <a:t>;</a:t>
            </a:r>
            <a:endParaRPr lang="en-US" sz="1400" dirty="0" smtClean="0"/>
          </a:p>
          <a:p>
            <a:pPr marL="990600" lvl="0" indent="-266700" algn="just"/>
            <a:r>
              <a:rPr lang="en-US" sz="1400" b="1" dirty="0" err="1" smtClean="0"/>
              <a:t>javax</a:t>
            </a:r>
            <a:r>
              <a:rPr lang="ru-RU" sz="1400" b="1" dirty="0" smtClean="0"/>
              <a:t>.</a:t>
            </a:r>
            <a:r>
              <a:rPr lang="en-US" sz="1400" b="1" dirty="0" err="1" smtClean="0"/>
              <a:t>servlet</a:t>
            </a:r>
            <a:r>
              <a:rPr lang="ru-RU" sz="1400" b="1" dirty="0" smtClean="0"/>
              <a:t>.</a:t>
            </a:r>
            <a:r>
              <a:rPr lang="en-US" sz="1400" b="1" dirty="0" smtClean="0"/>
              <a:t>http</a:t>
            </a:r>
            <a:r>
              <a:rPr lang="ru-RU" sz="1400" b="1" dirty="0" smtClean="0"/>
              <a:t>.</a:t>
            </a:r>
            <a:r>
              <a:rPr lang="en-US" sz="1400" b="1" dirty="0" err="1" smtClean="0"/>
              <a:t>HttpSessionAttributeListener</a:t>
            </a:r>
            <a:r>
              <a:rPr lang="ru-RU" sz="1400" dirty="0" smtClean="0"/>
              <a:t> – обрабатывает события создания/удаления/модификации атрибутов </a:t>
            </a:r>
            <a:r>
              <a:rPr lang="en-US" sz="1400" dirty="0" smtClean="0"/>
              <a:t>HTTP</a:t>
            </a:r>
            <a:r>
              <a:rPr lang="ru-RU" sz="1400" dirty="0" smtClean="0"/>
              <a:t>-сессии;</a:t>
            </a:r>
            <a:endParaRPr lang="en-US" sz="1400" dirty="0" smtClean="0"/>
          </a:p>
          <a:p>
            <a:pPr marL="990600" lvl="0" indent="-266700" algn="just"/>
            <a:r>
              <a:rPr lang="en-US" sz="1400" b="1" dirty="0" err="1" smtClean="0"/>
              <a:t>javax</a:t>
            </a:r>
            <a:r>
              <a:rPr lang="ru-RU" sz="1400" b="1" dirty="0" smtClean="0"/>
              <a:t>.</a:t>
            </a:r>
            <a:r>
              <a:rPr lang="en-US" sz="1400" b="1" dirty="0" err="1" smtClean="0"/>
              <a:t>servlet</a:t>
            </a:r>
            <a:r>
              <a:rPr lang="ru-RU" sz="1400" b="1" dirty="0" smtClean="0"/>
              <a:t>.</a:t>
            </a:r>
            <a:r>
              <a:rPr lang="en-US" sz="1400" b="1" dirty="0" smtClean="0"/>
              <a:t>http</a:t>
            </a:r>
            <a:r>
              <a:rPr lang="ru-RU" sz="1400" b="1" dirty="0" smtClean="0"/>
              <a:t>.</a:t>
            </a:r>
            <a:r>
              <a:rPr lang="en-US" sz="1400" b="1" dirty="0" err="1" smtClean="0"/>
              <a:t>HttpSessionBindingListener</a:t>
            </a:r>
            <a:r>
              <a:rPr lang="ru-RU" sz="1400" dirty="0" smtClean="0"/>
              <a:t> – обраба­тывает события привязывания/разъединения объекта с атрибутом </a:t>
            </a:r>
            <a:r>
              <a:rPr lang="en-US" sz="1400" dirty="0" smtClean="0"/>
              <a:t>HTTP</a:t>
            </a:r>
            <a:r>
              <a:rPr lang="ru-RU" sz="1400" dirty="0" smtClean="0"/>
              <a:t>-сессии;</a:t>
            </a:r>
            <a:endParaRPr lang="en-US" sz="1400" dirty="0" smtClean="0"/>
          </a:p>
          <a:p>
            <a:pPr marL="990600" lvl="0" indent="-266700" algn="just"/>
            <a:r>
              <a:rPr lang="en-US" sz="1400" b="1" dirty="0" err="1" smtClean="0"/>
              <a:t>javax</a:t>
            </a:r>
            <a:r>
              <a:rPr lang="ru-RU" sz="1400" b="1" dirty="0" smtClean="0"/>
              <a:t>.</a:t>
            </a:r>
            <a:r>
              <a:rPr lang="en-US" sz="1400" b="1" dirty="0" err="1" smtClean="0"/>
              <a:t>servlet</a:t>
            </a:r>
            <a:r>
              <a:rPr lang="ru-RU" sz="1400" b="1" dirty="0" smtClean="0"/>
              <a:t>.</a:t>
            </a:r>
            <a:r>
              <a:rPr lang="en-US" sz="1400" b="1" dirty="0" smtClean="0"/>
              <a:t>http</a:t>
            </a:r>
            <a:r>
              <a:rPr lang="ru-RU" sz="1400" b="1" dirty="0" smtClean="0"/>
              <a:t>.</a:t>
            </a:r>
            <a:r>
              <a:rPr lang="en-US" sz="1400" b="1" dirty="0" err="1" smtClean="0"/>
              <a:t>HttpSessionActivationListener</a:t>
            </a:r>
            <a:r>
              <a:rPr lang="ru-RU" sz="1400" dirty="0" smtClean="0"/>
              <a:t> – обрабаты­вает события связанные с активацией/дезактивацией </a:t>
            </a:r>
            <a:r>
              <a:rPr lang="en-US" sz="1400" dirty="0" smtClean="0"/>
              <a:t>HTTP</a:t>
            </a:r>
            <a:r>
              <a:rPr lang="ru-RU" sz="1400" dirty="0" smtClean="0"/>
              <a:t>-сессии;</a:t>
            </a:r>
            <a:endParaRPr lang="en-US" sz="1400" dirty="0" smtClean="0"/>
          </a:p>
          <a:p>
            <a:pPr marL="990600" lvl="0" indent="-266700" algn="just"/>
            <a:r>
              <a:rPr lang="en-US" sz="1400" b="1" dirty="0" err="1" smtClean="0"/>
              <a:t>javax</a:t>
            </a:r>
            <a:r>
              <a:rPr lang="ru-RU" sz="1400" b="1" dirty="0" smtClean="0"/>
              <a:t>.</a:t>
            </a:r>
            <a:r>
              <a:rPr lang="en-US" sz="1400" b="1" dirty="0" err="1" smtClean="0"/>
              <a:t>servlet</a:t>
            </a:r>
            <a:r>
              <a:rPr lang="ru-RU" sz="1400" b="1" dirty="0" smtClean="0"/>
              <a:t>.</a:t>
            </a:r>
            <a:r>
              <a:rPr lang="en-US" sz="1400" b="1" dirty="0" err="1" smtClean="0"/>
              <a:t>ServletRequestListener</a:t>
            </a:r>
            <a:r>
              <a:rPr lang="ru-RU" sz="1400" dirty="0" smtClean="0"/>
              <a:t> – обрабатывает  события создания/удаления запроса;</a:t>
            </a:r>
            <a:endParaRPr lang="en-US" sz="1400" dirty="0" smtClean="0"/>
          </a:p>
          <a:p>
            <a:pPr marL="990600" lvl="0" indent="-266700" algn="just"/>
            <a:r>
              <a:rPr lang="en-US" sz="1400" b="1" dirty="0" err="1" smtClean="0"/>
              <a:t>javax</a:t>
            </a:r>
            <a:r>
              <a:rPr lang="ru-RU" sz="1400" b="1" dirty="0" smtClean="0"/>
              <a:t>.</a:t>
            </a:r>
            <a:r>
              <a:rPr lang="en-US" sz="1400" b="1" dirty="0" err="1" smtClean="0"/>
              <a:t>servlet</a:t>
            </a:r>
            <a:r>
              <a:rPr lang="ru-RU" sz="1400" b="1" dirty="0" smtClean="0"/>
              <a:t>.</a:t>
            </a:r>
            <a:r>
              <a:rPr lang="en-US" sz="1400" b="1" dirty="0" err="1" smtClean="0"/>
              <a:t>ServletRequestAttributeListener</a:t>
            </a:r>
            <a:r>
              <a:rPr lang="ru-RU" sz="1400" dirty="0" smtClean="0"/>
              <a:t> – обрабаты­вает события создания/удаления/модификации атрибутов запроса </a:t>
            </a:r>
            <a:r>
              <a:rPr lang="ru-RU" sz="1400" dirty="0" err="1" smtClean="0"/>
              <a:t>сервлета</a:t>
            </a:r>
            <a:r>
              <a:rPr lang="ru-RU" sz="1400" dirty="0" smtClean="0"/>
              <a:t>.</a:t>
            </a:r>
            <a:endParaRPr lang="en-US" sz="1400" dirty="0" smtClean="0"/>
          </a:p>
          <a:p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135</a:t>
            </a:fld>
            <a:endParaRPr lang="en-US"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События</a:t>
            </a:r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136</a:t>
            </a:fld>
            <a:endParaRPr lang="en-US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1643042" y="1357298"/>
          <a:ext cx="6096000" cy="423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 smtClean="0">
                          <a:latin typeface="Times New Roman"/>
                          <a:ea typeface="Times New Roman"/>
                        </a:rPr>
                        <a:t>Интерфейсы и их методы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400" b="1" dirty="0" err="1" smtClean="0">
                          <a:latin typeface="Courier New"/>
                          <a:ea typeface="Times New Roman"/>
                          <a:cs typeface="Times New Roman"/>
                        </a:rPr>
                        <a:t>ServletContextListener</a:t>
                      </a:r>
                      <a:endParaRPr lang="en-US" sz="1400" dirty="0" smtClean="0">
                        <a:latin typeface="Times New Roman"/>
                        <a:ea typeface="Times New Roman"/>
                      </a:endParaRPr>
                    </a:p>
                    <a:p>
                      <a:pPr marL="0" marR="0" algn="just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       </a:t>
                      </a:r>
                      <a:r>
                        <a:rPr lang="en-US" sz="1400" b="1" u="sng" dirty="0" err="1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contextInitialized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en-US" sz="1400" b="1" u="sng" dirty="0" err="1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ServletContextEvent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 e)</a:t>
                      </a:r>
                      <a:endParaRPr lang="en-US" sz="1400" dirty="0" smtClean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  <a:p>
                      <a:pPr marL="0" marR="0" algn="just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                 </a:t>
                      </a:r>
                      <a:r>
                        <a:rPr lang="en-US" sz="1400" b="1" u="sng" dirty="0" err="1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contextDestroyed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en-US" sz="1400" b="1" u="sng" dirty="0" err="1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ServletContextEvent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 e)  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400" b="1" dirty="0" err="1" smtClean="0">
                          <a:latin typeface="Courier New"/>
                          <a:ea typeface="Times New Roman"/>
                        </a:rPr>
                        <a:t>HttpSessionListener</a:t>
                      </a:r>
                      <a:endParaRPr lang="en-US" sz="1400" dirty="0" smtClean="0">
                        <a:latin typeface="Times New Roman"/>
                        <a:ea typeface="Times New Roman"/>
                      </a:endParaRPr>
                    </a:p>
                    <a:p>
                      <a:pPr marL="0" marR="0" algn="just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400" b="1" dirty="0" smtClean="0">
                          <a:latin typeface="Courier New"/>
                          <a:ea typeface="Times New Roman"/>
                        </a:rPr>
                        <a:t>       </a:t>
                      </a:r>
                      <a:r>
                        <a:rPr lang="en-US" sz="1400" b="1" u="sng" dirty="0" err="1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sessionCreated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en-US" sz="1400" b="1" u="sng" dirty="0" err="1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HttpSessionEvent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 e)</a:t>
                      </a:r>
                      <a:endParaRPr lang="en-US" sz="1400" dirty="0" smtClean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  <a:p>
                      <a:pPr marL="0" marR="0" algn="just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                 </a:t>
                      </a:r>
                      <a:r>
                        <a:rPr lang="en-US" sz="1400" b="1" u="sng" dirty="0" err="1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sessionDestroyed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en-US" sz="1400" b="1" u="sng" dirty="0" err="1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HttpSessionEvent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 e)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400" b="1" dirty="0" err="1" smtClean="0">
                          <a:latin typeface="Courier New"/>
                          <a:ea typeface="Times New Roman"/>
                        </a:rPr>
                        <a:t>ServletContextAttributeListener</a:t>
                      </a:r>
                      <a:endParaRPr lang="en-US" sz="1400" dirty="0" smtClean="0">
                        <a:latin typeface="Times New Roman"/>
                        <a:ea typeface="Times New Roman"/>
                      </a:endParaRPr>
                    </a:p>
                    <a:p>
                      <a:pPr marL="0" marR="0" algn="just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400" b="1" dirty="0" smtClean="0">
                          <a:latin typeface="Courier New"/>
                          <a:ea typeface="Times New Roman"/>
                        </a:rPr>
                        <a:t>       </a:t>
                      </a:r>
                      <a:r>
                        <a:rPr lang="en-US" sz="1400" b="1" u="sng" dirty="0" err="1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attributeAdded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en-US" sz="1400" b="1" u="sng" dirty="0" err="1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ServletContextAttributeEvent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 e)</a:t>
                      </a:r>
                      <a:endParaRPr lang="en-US" sz="1400" dirty="0" smtClean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  <a:p>
                      <a:pPr marL="0" marR="0" algn="just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                </a:t>
                      </a:r>
                      <a:r>
                        <a:rPr lang="en-US" sz="1400" b="1" u="sng" dirty="0" err="1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attributeRemoved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en-US" sz="1400" b="1" u="sng" dirty="0" err="1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ServletContextAttributeEvent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 e)</a:t>
                      </a:r>
                      <a:endParaRPr lang="en-US" sz="1400" dirty="0" smtClean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  <a:p>
                      <a:pPr marL="0" marR="0" algn="just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                </a:t>
                      </a:r>
                      <a:r>
                        <a:rPr lang="en-US" sz="1400" b="1" u="sng" dirty="0" err="1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attributeReplaced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en-US" sz="1400" b="1" u="sng" dirty="0" err="1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ServletContextAttributeEvent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 e</a:t>
                      </a: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400" b="1" dirty="0" err="1" smtClean="0">
                          <a:latin typeface="Courier New"/>
                          <a:ea typeface="Times New Roman"/>
                        </a:rPr>
                        <a:t>HttpSessionAttributeListener</a:t>
                      </a:r>
                      <a:endParaRPr lang="en-US" sz="1400" dirty="0" smtClean="0">
                        <a:latin typeface="Times New Roman"/>
                        <a:ea typeface="Times New Roman"/>
                      </a:endParaRPr>
                    </a:p>
                    <a:p>
                      <a:pPr marL="0" marR="0" algn="just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400" b="1" dirty="0" smtClean="0">
                          <a:latin typeface="Courier New"/>
                          <a:ea typeface="Times New Roman"/>
                        </a:rPr>
                        <a:t>       </a:t>
                      </a:r>
                      <a:r>
                        <a:rPr lang="en-US" sz="1400" b="1" u="sng" dirty="0" err="1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attributeAdded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en-US" sz="1400" b="1" u="sng" dirty="0" err="1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HttpSessionBindingEvent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 e)</a:t>
                      </a:r>
                      <a:endParaRPr lang="en-US" sz="1400" dirty="0" smtClean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  <a:p>
                      <a:pPr marL="0" marR="0" algn="just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                </a:t>
                      </a:r>
                      <a:r>
                        <a:rPr lang="en-US" sz="1400" b="1" u="sng" dirty="0" err="1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attributeRemoved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en-US" sz="1400" b="1" u="sng" dirty="0" err="1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HttpSessionBindingEvent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 e)</a:t>
                      </a:r>
                      <a:endParaRPr lang="en-US" sz="1400" dirty="0" smtClean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  <a:p>
                      <a:pPr marL="0" marR="0" algn="just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                </a:t>
                      </a:r>
                      <a:r>
                        <a:rPr lang="ru-RU" sz="1400" b="1" u="sng" dirty="0" err="1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attributeReplaced</a:t>
                      </a: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ru-RU" sz="1400" b="1" u="sng" dirty="0" err="1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HttpSessionBindingEvent</a:t>
                      </a: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 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e</a:t>
                      </a: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События</a:t>
            </a:r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137</a:t>
            </a:fld>
            <a:endParaRPr lang="en-US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1857356" y="1428736"/>
          <a:ext cx="6096000" cy="391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 smtClean="0">
                          <a:latin typeface="Times New Roman"/>
                          <a:ea typeface="Times New Roman"/>
                        </a:rPr>
                        <a:t>Интерфейсы и их методы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400" b="1" dirty="0" err="1" smtClean="0">
                          <a:latin typeface="Courier New"/>
                          <a:ea typeface="Times New Roman"/>
                        </a:rPr>
                        <a:t>HttpSessionBindingListener</a:t>
                      </a:r>
                      <a:endParaRPr lang="en-US" sz="1400" dirty="0" smtClean="0">
                        <a:latin typeface="Times New Roman"/>
                        <a:ea typeface="Times New Roman"/>
                      </a:endParaRPr>
                    </a:p>
                    <a:p>
                      <a:pPr marL="0" marR="0" algn="just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400" b="1" dirty="0" smtClean="0">
                          <a:latin typeface="Courier New"/>
                          <a:ea typeface="Times New Roman"/>
                        </a:rPr>
                        <a:t>       </a:t>
                      </a:r>
                      <a:r>
                        <a:rPr lang="en-US" sz="1400" b="1" u="sng" dirty="0" err="1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valueBound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en-US" sz="1400" b="1" u="sng" dirty="0" err="1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HttpSessionBindingEvent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 e)</a:t>
                      </a:r>
                      <a:endParaRPr lang="en-US" sz="1400" dirty="0" smtClean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  <a:p>
                      <a:pPr marL="0" marR="0" algn="just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                 </a:t>
                      </a:r>
                      <a:r>
                        <a:rPr lang="en-US" sz="1400" b="1" u="sng" dirty="0" err="1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valueUnbound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en-US" sz="1400" b="1" u="sng" dirty="0" err="1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HttpSessionBindingEvent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 e)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400" b="1" dirty="0" err="1" smtClean="0">
                          <a:latin typeface="Courier New"/>
                          <a:ea typeface="Times New Roman"/>
                        </a:rPr>
                        <a:t>HttpSessionActivationListener</a:t>
                      </a:r>
                      <a:endParaRPr lang="en-US" sz="1400" dirty="0" smtClean="0">
                        <a:latin typeface="Times New Roman"/>
                        <a:ea typeface="Times New Roman"/>
                      </a:endParaRPr>
                    </a:p>
                    <a:p>
                      <a:pPr marL="0" marR="0" indent="2286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Times New Roman"/>
                        </a:rPr>
                        <a:t>            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sessionWillPassivate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400" b="1" u="sng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HttpSessionEvent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e)</a:t>
                      </a:r>
                    </a:p>
                    <a:p>
                      <a:pPr marL="0" marR="0" algn="just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                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sessionDidActivate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(</a:t>
                      </a:r>
                      <a:r>
                        <a:rPr lang="en-US" sz="1400" b="1" u="sng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HttpSessionEvent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e)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400" b="1" dirty="0" err="1" smtClean="0">
                          <a:latin typeface="Courier New"/>
                          <a:ea typeface="Times New Roman"/>
                        </a:rPr>
                        <a:t>ServletRequestListener</a:t>
                      </a:r>
                      <a:endParaRPr lang="en-US" sz="1400" dirty="0" smtClean="0">
                        <a:latin typeface="Times New Roman"/>
                        <a:ea typeface="Times New Roman"/>
                      </a:endParaRPr>
                    </a:p>
                    <a:p>
                      <a:pPr marL="0" marR="0" algn="just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                 </a:t>
                      </a:r>
                      <a:r>
                        <a:rPr lang="en-US" sz="1400" b="1" u="sng" dirty="0" err="1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requestDestroyed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en-US" sz="1400" b="1" u="sng" dirty="0" err="1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Servlet</a:t>
                      </a:r>
                      <a:r>
                        <a:rPr lang="en-US" sz="1400" b="1" u="none" strike="noStrike" dirty="0" err="1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Request</a:t>
                      </a:r>
                      <a:r>
                        <a:rPr lang="en-US" sz="1400" b="1" u="sng" dirty="0" err="1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Event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 e)</a:t>
                      </a:r>
                      <a:endParaRPr lang="en-US" sz="1400" dirty="0" smtClean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  <a:p>
                      <a:pPr marL="0" marR="0" algn="just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                 </a:t>
                      </a:r>
                      <a:r>
                        <a:rPr lang="en-US" sz="1400" b="1" u="sng" dirty="0" err="1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requestInitialized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en-US" sz="1400" b="1" u="sng" dirty="0" err="1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Servlet</a:t>
                      </a:r>
                      <a:r>
                        <a:rPr lang="en-US" sz="1400" b="1" u="none" strike="noStrike" dirty="0" err="1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Request</a:t>
                      </a:r>
                      <a:r>
                        <a:rPr lang="en-US" sz="1400" b="1" u="sng" dirty="0" err="1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Event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 e)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400" b="1" dirty="0" err="1" smtClean="0">
                          <a:latin typeface="Courier New"/>
                          <a:ea typeface="Times New Roman"/>
                        </a:rPr>
                        <a:t>ServletRequestAttributeListener</a:t>
                      </a:r>
                      <a:endParaRPr lang="en-US" sz="1400" dirty="0" smtClean="0">
                        <a:latin typeface="Times New Roman"/>
                        <a:ea typeface="Times New Roman"/>
                      </a:endParaRPr>
                    </a:p>
                    <a:p>
                      <a:pPr marL="0" marR="0" algn="just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400" b="1" dirty="0" smtClean="0">
                          <a:latin typeface="Courier New"/>
                          <a:ea typeface="Times New Roman"/>
                        </a:rPr>
                        <a:t>       </a:t>
                      </a:r>
                      <a:r>
                        <a:rPr lang="en-US" sz="1400" b="1" u="sng" dirty="0" err="1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attributeAdded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en-US" sz="1400" b="1" u="none" strike="noStrike" dirty="0" err="1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ServletRequestAttribute</a:t>
                      </a:r>
                      <a:r>
                        <a:rPr lang="en-US" sz="1400" b="1" u="sng" dirty="0" err="1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Event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 e)</a:t>
                      </a:r>
                      <a:endParaRPr lang="en-US" sz="1400" dirty="0" smtClean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  <a:p>
                      <a:pPr marL="0" marR="0" algn="just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                </a:t>
                      </a:r>
                      <a:r>
                        <a:rPr lang="en-US" sz="1400" b="1" u="sng" dirty="0" err="1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attributeRemoved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en-US" sz="1400" b="1" u="none" strike="noStrike" dirty="0" err="1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ServletRequestAttribute</a:t>
                      </a:r>
                      <a:r>
                        <a:rPr lang="en-US" sz="1400" b="1" u="sng" dirty="0" err="1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Event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 e)</a:t>
                      </a:r>
                      <a:endParaRPr lang="en-US" sz="1400" dirty="0" smtClean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  <a:p>
                      <a:pPr marL="0" marR="0" algn="just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                </a:t>
                      </a:r>
                      <a:r>
                        <a:rPr lang="en-US" sz="1400" b="1" u="sng" dirty="0" err="1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attributeReplaced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en-US" sz="1400" b="1" u="none" strike="noStrike" dirty="0" err="1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ServletRequestAttribute</a:t>
                      </a:r>
                      <a:r>
                        <a:rPr lang="en-US" sz="1400" b="1" u="sng" dirty="0" err="1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Event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 e)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События. </a:t>
            </a:r>
            <a:r>
              <a:rPr lang="en-US" dirty="0" smtClean="0"/>
              <a:t>Example</a:t>
            </a:r>
            <a:r>
              <a:rPr lang="ru-RU" dirty="0" smtClean="0"/>
              <a:t> 07</a:t>
            </a:r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138</a:t>
            </a:fld>
            <a:endParaRPr lang="en-US"/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928662" y="1214422"/>
            <a:ext cx="7215238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package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_java._ee._01.servlet;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import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java.io.IOException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import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java.io.PrintWriter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import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java.util.Date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import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javax.servlet.ServletException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import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javax.servlet.http.HttpServlet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import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javax.servlet.http.HttpServletRequest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import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javax.servlet.http.HttpServletResponse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import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javax.servlet.http.HttpSession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ListenerExample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extends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HttpServlet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protected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void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doGet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HttpServletRequest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request,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HttpServletResponse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response)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throws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ServletException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IOException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try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response.setContentType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"text/html"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HttpSession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session =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request.getSession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true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PrintWriter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out =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response.getWriter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StringBuffer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url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request.getRequestURL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session.setAttribute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"URL"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url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out.write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String.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valueOf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prepareSessionCounter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(session)));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out.write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 Creation Time : “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	+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Date(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session.getCreationTime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()));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out.write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 Time of last access : “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	+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Date(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session.getLastAccessedTime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()));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События. </a:t>
            </a:r>
            <a:r>
              <a:rPr lang="en-US" dirty="0" smtClean="0"/>
              <a:t>Example</a:t>
            </a:r>
            <a:r>
              <a:rPr lang="ru-RU" dirty="0" smtClean="0"/>
              <a:t> 07</a:t>
            </a:r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139</a:t>
            </a:fld>
            <a:endParaRPr lang="en-US"/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928662" y="1214422"/>
            <a:ext cx="7215238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out.write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 session ID : 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+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session.getId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out.write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 Your URL: 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+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url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timeLive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60 * 30;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session.setMaxInactiveInterval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timeLive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out.write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&gt;Set max inactive interval : 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+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timeLive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+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"sec"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out.flush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out.close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}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catch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IOException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e)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e.printStackTrace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throw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RuntimeException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"Failed : 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+ e);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private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static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prepareSessionCounter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HttpSession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session)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Integer counter = (Integer)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session.getAttribute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"counter"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(counter ==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null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session.setAttribute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"counter"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1);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return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1;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}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else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counter++;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session.setAttribute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"counter"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counter);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return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counter;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Платформа </a:t>
            </a:r>
            <a:r>
              <a:rPr lang="en-US" dirty="0" smtClean="0"/>
              <a:t>J2EE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События. </a:t>
            </a:r>
            <a:r>
              <a:rPr lang="en-US" dirty="0" smtClean="0"/>
              <a:t>Example</a:t>
            </a:r>
            <a:r>
              <a:rPr lang="ru-RU" dirty="0" smtClean="0"/>
              <a:t> 07</a:t>
            </a:r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140</a:t>
            </a:fld>
            <a:endParaRPr lang="en-US"/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928662" y="1274280"/>
            <a:ext cx="7215238" cy="415498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package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_java._ee._01._listener;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import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javax.servlet.http.HttpSessionAttributeListener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import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javax.servlet.http.HttpSessionBindingEvent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MyAttributeListener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implements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HttpSessionAttributeListener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private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String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counterAttr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"counter"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rgbClr val="7F0055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1200" b="1" dirty="0" smtClean="0">
                <a:solidFill>
                  <a:srgbClr val="7F0055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void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attributeAdded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HttpSessionBindingEvent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ev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String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currentAttributeName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ev.getName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String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urlAttr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"URL"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currentAttributeName.equals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counterAttr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))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Integer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currentValueInt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(Integer)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ev.getValue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System.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out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.println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"Counter added in Session=“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		+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currentValueInt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}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else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currentAttributeName.equals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urlAttr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))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StringBuffer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currentValueStr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StringBuffer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ev.getValue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System.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out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.println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"URL added in Session =“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		+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currentValueStr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}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else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System.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out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.println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"new attribute added"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События. </a:t>
            </a:r>
            <a:r>
              <a:rPr lang="en-US" dirty="0" smtClean="0"/>
              <a:t>Example</a:t>
            </a:r>
            <a:r>
              <a:rPr lang="ru-RU" dirty="0" smtClean="0"/>
              <a:t> 07</a:t>
            </a:r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141</a:t>
            </a:fld>
            <a:endParaRPr lang="en-US"/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928662" y="1214422"/>
            <a:ext cx="7286676" cy="24929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void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attributeRemoved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HttpSessionBindingEvent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ev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1" dirty="0" smtClean="0">
              <a:solidFill>
                <a:srgbClr val="7F0055"/>
              </a:solidFill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void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attributeReplaced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HttpSessionBindingEvent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ev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String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currentAttributeName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ev.getName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currentAttributeName.equals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counterAttr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))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Integer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currentValueInt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(Integer)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ev.getValue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System.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out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.println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"counter changed in Session = “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		+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currentValueInt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События. </a:t>
            </a:r>
            <a:r>
              <a:rPr lang="en-US" dirty="0" smtClean="0"/>
              <a:t>Example</a:t>
            </a:r>
            <a:r>
              <a:rPr lang="ru-RU" dirty="0" smtClean="0"/>
              <a:t> 07</a:t>
            </a:r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142</a:t>
            </a:fld>
            <a:endParaRPr lang="en-US"/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928662" y="1214422"/>
            <a:ext cx="7286676" cy="415498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package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_java._ee._01._listener;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import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javax.servlet.ServletRequest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import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javax.servlet.ServletRequestEvent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import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javax.servlet.ServletRequestListener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import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javax.servlet.http.HttpServletRequest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1" dirty="0" smtClean="0">
              <a:solidFill>
                <a:srgbClr val="7F0055"/>
              </a:solidFill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MyRequestListener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implements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ServletRequestListener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private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static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reqCount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rgbClr val="7F0055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1200" b="1" dirty="0" smtClean="0">
                <a:solidFill>
                  <a:srgbClr val="7F0055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void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requestInitialized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ServletRequestEvent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e)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ServletRequest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req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e.getServletRequest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String name =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name = ((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HttpServletRequest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req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getRequestURI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System.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out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.println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"Request for 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+ name +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"; Count="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+ ++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reqCount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void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requestDestroyed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ServletRequestEvent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e)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System.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out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.println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"Request deleted"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События. </a:t>
            </a:r>
            <a:r>
              <a:rPr lang="en-US" dirty="0" smtClean="0"/>
              <a:t>Example</a:t>
            </a:r>
            <a:r>
              <a:rPr lang="ru-RU" dirty="0" smtClean="0"/>
              <a:t> 07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143</a:t>
            </a:fld>
            <a:endParaRPr lang="en-US"/>
          </a:p>
        </p:txBody>
      </p:sp>
      <p:sp>
        <p:nvSpPr>
          <p:cNvPr id="180225" name="Rectangle 1"/>
          <p:cNvSpPr>
            <a:spLocks noChangeArrowheads="1"/>
          </p:cNvSpPr>
          <p:nvPr/>
        </p:nvSpPr>
        <p:spPr bwMode="auto">
          <a:xfrm>
            <a:off x="928662" y="1285860"/>
            <a:ext cx="7215238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&lt;?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xml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F00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version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=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"1.0"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F00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encoding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=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"UTF-8"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?&gt;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web-app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7F00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xmlns:xsi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=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"http://www.w3.org/2001/XMLSchema-instance"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F00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…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F00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version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=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"2.5"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display-name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Java_EE_01_6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display-name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welcome-file-list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…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welcome-file-list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listener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listener-class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_java._ee._01._listener.MyAttributeListener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listener-class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listener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listener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listener-class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_java._ee._01._listener.MyRequestListener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listener-class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listener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servlet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description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&gt;&lt;/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description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display-name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ListenerExample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display-name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servlet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-name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ListenerExample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servlet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-name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servlet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-class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_java._ee._01.servlet.ListenerExample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servlet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-class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servlet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servlet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-mapping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servlet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-name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ListenerExample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servlet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-name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url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-pattern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ListenerExample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url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-pattern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servlet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-mapping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web-app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События. </a:t>
            </a:r>
            <a:r>
              <a:rPr lang="en-US" dirty="0" smtClean="0"/>
              <a:t>Example</a:t>
            </a:r>
            <a:r>
              <a:rPr lang="ru-RU" dirty="0" smtClean="0"/>
              <a:t> 07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144</a:t>
            </a:fld>
            <a:endParaRPr lang="en-US"/>
          </a:p>
        </p:txBody>
      </p:sp>
      <p:pic>
        <p:nvPicPr>
          <p:cNvPr id="17920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285860"/>
            <a:ext cx="5119723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92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1670" y="3571876"/>
            <a:ext cx="6143668" cy="242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Фильтры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145</a:t>
            </a:fld>
            <a:endParaRPr lang="en-US"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Фильтры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dirty="0" smtClean="0"/>
              <a:t>Реализация интерфейса </a:t>
            </a:r>
            <a:r>
              <a:rPr lang="ru-RU" sz="1800" b="1" dirty="0" err="1" smtClean="0"/>
              <a:t>Filter</a:t>
            </a:r>
            <a:r>
              <a:rPr lang="ru-RU" sz="1800" dirty="0" smtClean="0"/>
              <a:t> позволяет создать объект, который может трансформировать заголовок и содержимое запроса клиента или ответа сервера. </a:t>
            </a:r>
            <a:endParaRPr lang="ru-RU" sz="1800" dirty="0" smtClean="0"/>
          </a:p>
          <a:p>
            <a:pPr algn="just">
              <a:buNone/>
            </a:pPr>
            <a:endParaRPr lang="ru-RU" sz="1800" dirty="0" smtClean="0"/>
          </a:p>
          <a:p>
            <a:pPr algn="just">
              <a:buNone/>
            </a:pPr>
            <a:r>
              <a:rPr lang="ru-RU" sz="1800" dirty="0" smtClean="0"/>
              <a:t>Фильтры </a:t>
            </a:r>
            <a:r>
              <a:rPr lang="ru-RU" sz="1800" dirty="0" smtClean="0"/>
              <a:t>не создают запрос или ответ, а только модифицируют его. Фильтр выполняет предварительную обработку запроса, прежде чем тот попадает в </a:t>
            </a:r>
            <a:r>
              <a:rPr lang="ru-RU" sz="1800" dirty="0" err="1" smtClean="0"/>
              <a:t>сервлет</a:t>
            </a:r>
            <a:r>
              <a:rPr lang="ru-RU" sz="1800" dirty="0" smtClean="0"/>
              <a:t>, с последующей (если необходимо) обработкой ответа, исходящего из </a:t>
            </a:r>
            <a:r>
              <a:rPr lang="ru-RU" sz="1800" dirty="0" err="1" smtClean="0"/>
              <a:t>сервлета</a:t>
            </a:r>
            <a:r>
              <a:rPr lang="ru-RU" sz="1800" dirty="0" smtClean="0"/>
              <a:t>. </a:t>
            </a:r>
            <a:endParaRPr lang="ru-RU" sz="1800" dirty="0" smtClean="0"/>
          </a:p>
          <a:p>
            <a:pPr algn="just">
              <a:buNone/>
            </a:pPr>
            <a:endParaRPr lang="ru-RU" sz="1800" dirty="0" smtClean="0"/>
          </a:p>
          <a:p>
            <a:pPr algn="just">
              <a:buNone/>
            </a:pPr>
            <a:r>
              <a:rPr lang="ru-RU" sz="1800" dirty="0" smtClean="0"/>
              <a:t>Фильтр </a:t>
            </a:r>
            <a:r>
              <a:rPr lang="ru-RU" sz="1800" dirty="0" smtClean="0"/>
              <a:t>может взаимодействовать с разными типами ресурсов, </a:t>
            </a:r>
            <a:r>
              <a:rPr lang="ru-RU" sz="1800" dirty="0" smtClean="0"/>
              <a:t>в частности и </a:t>
            </a:r>
            <a:r>
              <a:rPr lang="ru-RU" sz="1800" dirty="0" smtClean="0"/>
              <a:t>с </a:t>
            </a:r>
            <a:r>
              <a:rPr lang="ru-RU" sz="1800" dirty="0" err="1" smtClean="0"/>
              <a:t>сервлетами</a:t>
            </a:r>
            <a:r>
              <a:rPr lang="ru-RU" sz="1800" dirty="0" smtClean="0"/>
              <a:t>, и с </a:t>
            </a:r>
            <a:r>
              <a:rPr lang="en-US" sz="1800" dirty="0" smtClean="0"/>
              <a:t>JSP</a:t>
            </a:r>
            <a:r>
              <a:rPr lang="ru-RU" sz="1800" dirty="0" smtClean="0"/>
              <a:t>-страницами. </a:t>
            </a:r>
            <a:endParaRPr lang="en-US" sz="18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146</a:t>
            </a:fld>
            <a:endParaRPr lang="en-US"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Фильтры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 smtClean="0"/>
              <a:t>Основные действия, которые может выполнить фильтр</a:t>
            </a:r>
            <a:r>
              <a:rPr lang="ru-RU" sz="1800" dirty="0" smtClean="0"/>
              <a:t>:</a:t>
            </a:r>
          </a:p>
          <a:p>
            <a:pPr>
              <a:buNone/>
            </a:pPr>
            <a:endParaRPr lang="en-US" sz="1800" dirty="0" smtClean="0"/>
          </a:p>
          <a:p>
            <a:pPr marL="1168400" lvl="0" indent="-444500" algn="just"/>
            <a:r>
              <a:rPr lang="ru-RU" sz="1800" dirty="0" smtClean="0"/>
              <a:t>перехват инициализации </a:t>
            </a:r>
            <a:r>
              <a:rPr lang="ru-RU" sz="1800" dirty="0" err="1" smtClean="0"/>
              <a:t>сервлета</a:t>
            </a:r>
            <a:r>
              <a:rPr lang="ru-RU" sz="1800" dirty="0" smtClean="0"/>
              <a:t> и определение содержания запроса, прежде чем </a:t>
            </a:r>
            <a:r>
              <a:rPr lang="ru-RU" sz="1800" dirty="0" err="1" smtClean="0"/>
              <a:t>сервлет</a:t>
            </a:r>
            <a:r>
              <a:rPr lang="ru-RU" sz="1800" dirty="0" smtClean="0"/>
              <a:t> будет инициализирован;</a:t>
            </a:r>
            <a:endParaRPr lang="en-US" sz="1800" dirty="0" smtClean="0"/>
          </a:p>
          <a:p>
            <a:pPr marL="1168400" lvl="0" indent="-444500" algn="just"/>
            <a:r>
              <a:rPr lang="ru-RU" sz="1800" dirty="0" smtClean="0"/>
              <a:t>блокировка дальнейшего прохождения пары </a:t>
            </a:r>
            <a:r>
              <a:rPr lang="en-US" sz="1800" dirty="0" smtClean="0"/>
              <a:t>request</a:t>
            </a:r>
            <a:r>
              <a:rPr lang="ru-RU" sz="1800" dirty="0" smtClean="0"/>
              <a:t>-</a:t>
            </a:r>
            <a:r>
              <a:rPr lang="en-US" sz="1800" dirty="0" smtClean="0"/>
              <a:t>response</a:t>
            </a:r>
            <a:r>
              <a:rPr lang="ru-RU" sz="1800" dirty="0" smtClean="0"/>
              <a:t>;</a:t>
            </a:r>
            <a:endParaRPr lang="en-US" sz="1800" dirty="0" smtClean="0"/>
          </a:p>
          <a:p>
            <a:pPr marL="1168400" lvl="0" indent="-444500" algn="just"/>
            <a:r>
              <a:rPr lang="ru-RU" sz="1800" dirty="0" smtClean="0"/>
              <a:t>изменение заголовка и данных запроса и ответа;</a:t>
            </a:r>
            <a:endParaRPr lang="en-US" sz="1800" dirty="0" smtClean="0"/>
          </a:p>
          <a:p>
            <a:pPr marL="1168400" lvl="0" indent="-444500" algn="just"/>
            <a:r>
              <a:rPr lang="ru-RU" sz="1800" dirty="0" smtClean="0"/>
              <a:t>взаимодействие с внешними ресурсами;</a:t>
            </a:r>
            <a:endParaRPr lang="en-US" sz="1800" dirty="0" smtClean="0"/>
          </a:p>
          <a:p>
            <a:pPr marL="1168400" lvl="0" indent="-444500" algn="just"/>
            <a:r>
              <a:rPr lang="ru-RU" sz="1800" dirty="0" smtClean="0"/>
              <a:t>построение цепочек фильтров;</a:t>
            </a:r>
            <a:endParaRPr lang="en-US" sz="1800" dirty="0" smtClean="0"/>
          </a:p>
          <a:p>
            <a:pPr marL="1168400" lvl="0" indent="-444500" algn="just"/>
            <a:r>
              <a:rPr lang="ru-RU" sz="1800" dirty="0" smtClean="0"/>
              <a:t>фильтрация более одного </a:t>
            </a:r>
            <a:r>
              <a:rPr lang="ru-RU" sz="1800" dirty="0" err="1" smtClean="0"/>
              <a:t>сервлета</a:t>
            </a:r>
            <a:r>
              <a:rPr lang="ru-RU" sz="1800" dirty="0" smtClean="0"/>
              <a:t>.</a:t>
            </a:r>
            <a:endParaRPr lang="en-US" sz="18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147</a:t>
            </a:fld>
            <a:endParaRPr lang="en-US"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Фильтры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dirty="0" smtClean="0"/>
              <a:t>При программировании фильтров следует обратить внимание на интерфейсы </a:t>
            </a:r>
            <a:r>
              <a:rPr lang="ru-RU" sz="1800" b="1" dirty="0" err="1" smtClean="0"/>
              <a:t>Filter</a:t>
            </a:r>
            <a:r>
              <a:rPr lang="ru-RU" sz="1800" dirty="0" smtClean="0"/>
              <a:t>, </a:t>
            </a:r>
            <a:r>
              <a:rPr lang="ru-RU" sz="1800" b="1" dirty="0" err="1" smtClean="0"/>
              <a:t>FilterChain</a:t>
            </a:r>
            <a:r>
              <a:rPr lang="ru-RU" sz="1800" dirty="0" smtClean="0"/>
              <a:t> и </a:t>
            </a:r>
            <a:r>
              <a:rPr lang="ru-RU" sz="1800" b="1" dirty="0" err="1" smtClean="0"/>
              <a:t>FilterConfig</a:t>
            </a:r>
            <a:r>
              <a:rPr lang="ru-RU" sz="1800" dirty="0" smtClean="0"/>
              <a:t> из пакета </a:t>
            </a:r>
            <a:r>
              <a:rPr lang="ru-RU" sz="1800" b="1" dirty="0" err="1" smtClean="0"/>
              <a:t>javax.servlet</a:t>
            </a:r>
            <a:r>
              <a:rPr lang="ru-RU" sz="1800" dirty="0" smtClean="0"/>
              <a:t>. Сам фильтр определяется реализацией интерфейса </a:t>
            </a:r>
            <a:r>
              <a:rPr lang="ru-RU" sz="1800" b="1" dirty="0" err="1" smtClean="0"/>
              <a:t>Filter</a:t>
            </a:r>
            <a:r>
              <a:rPr lang="ru-RU" sz="1800" dirty="0" smtClean="0"/>
              <a:t>. Основным методом этого интерфейса является метод </a:t>
            </a:r>
            <a:endParaRPr lang="ru-RU" sz="1800" dirty="0" smtClean="0"/>
          </a:p>
          <a:p>
            <a:endParaRPr lang="en-US" sz="1800" dirty="0" smtClean="0"/>
          </a:p>
          <a:p>
            <a:pPr algn="ctr">
              <a:buNone/>
            </a:pPr>
            <a:r>
              <a:rPr lang="en-US" sz="1800" b="1" dirty="0" smtClean="0"/>
              <a:t>void </a:t>
            </a:r>
            <a:r>
              <a:rPr lang="en-US" sz="1800" b="1" dirty="0" err="1" smtClean="0"/>
              <a:t>doFilter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ServletRequest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req</a:t>
            </a:r>
            <a:r>
              <a:rPr lang="en-US" sz="1800" b="1" dirty="0" smtClean="0"/>
              <a:t>, </a:t>
            </a:r>
            <a:r>
              <a:rPr lang="en-US" sz="1800" b="1" dirty="0" err="1" smtClean="0"/>
              <a:t>ServletResponse</a:t>
            </a:r>
            <a:r>
              <a:rPr lang="en-US" sz="1800" b="1" dirty="0" smtClean="0"/>
              <a:t> res, </a:t>
            </a:r>
            <a:r>
              <a:rPr lang="en-US" sz="1800" b="1" dirty="0" err="1" smtClean="0"/>
              <a:t>FilterChain</a:t>
            </a:r>
            <a:r>
              <a:rPr lang="en-US" sz="1800" b="1" dirty="0" smtClean="0"/>
              <a:t> chain)</a:t>
            </a:r>
            <a:r>
              <a:rPr lang="en-US" sz="1800" dirty="0" smtClean="0"/>
              <a:t>,</a:t>
            </a:r>
          </a:p>
          <a:p>
            <a:endParaRPr lang="ru-RU" sz="1800" dirty="0" smtClean="0"/>
          </a:p>
          <a:p>
            <a:pPr marL="266700" indent="0" algn="just">
              <a:buNone/>
            </a:pPr>
            <a:r>
              <a:rPr lang="ru-RU" sz="1800" dirty="0" smtClean="0"/>
              <a:t>которому </a:t>
            </a:r>
            <a:r>
              <a:rPr lang="ru-RU" sz="1800" dirty="0" smtClean="0"/>
              <a:t>передаются объекты запроса, ответа и цепочки фильтров. Он вызывается каждый раз, когда запрос/ответ проходит через список фильтров </a:t>
            </a:r>
            <a:r>
              <a:rPr lang="en-US" sz="1800" b="1" dirty="0" err="1" smtClean="0"/>
              <a:t>FilterChain</a:t>
            </a:r>
            <a:r>
              <a:rPr lang="ru-RU" sz="1800" dirty="0" smtClean="0"/>
              <a:t>. В данный метод помещается реализация задач, обозначенных выше.</a:t>
            </a:r>
            <a:endParaRPr lang="en-US" sz="18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148</a:t>
            </a:fld>
            <a:endParaRPr lang="en-US"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Фильтры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dirty="0" smtClean="0"/>
              <a:t>Кроме того, необходимо реализовать метод </a:t>
            </a:r>
            <a:r>
              <a:rPr lang="en-US" sz="1800" b="1" dirty="0" smtClean="0"/>
              <a:t>void init</a:t>
            </a:r>
            <a:r>
              <a:rPr lang="ru-RU" sz="1800" b="1" dirty="0" smtClean="0"/>
              <a:t>(</a:t>
            </a:r>
            <a:r>
              <a:rPr lang="en-US" sz="1800" b="1" dirty="0" err="1" smtClean="0"/>
              <a:t>FilterConfig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config</a:t>
            </a:r>
            <a:r>
              <a:rPr lang="ru-RU" sz="1800" b="1" dirty="0" smtClean="0"/>
              <a:t>)</a:t>
            </a:r>
            <a:r>
              <a:rPr lang="ru-RU" sz="1800" dirty="0" smtClean="0"/>
              <a:t>, который принимает параметры инициализации и настраивает конфигурационный объект фильтра </a:t>
            </a:r>
            <a:r>
              <a:rPr lang="en-US" sz="1800" b="1" dirty="0" err="1" smtClean="0"/>
              <a:t>FilterConfig</a:t>
            </a:r>
            <a:r>
              <a:rPr lang="ru-RU" sz="1800" dirty="0" smtClean="0"/>
              <a:t>. Метод </a:t>
            </a:r>
            <a:r>
              <a:rPr lang="en-US" sz="1800" b="1" dirty="0" smtClean="0"/>
              <a:t>destroy</a:t>
            </a:r>
            <a:r>
              <a:rPr lang="ru-RU" sz="1800" b="1" dirty="0" smtClean="0"/>
              <a:t>()</a:t>
            </a:r>
            <a:r>
              <a:rPr lang="ru-RU" sz="1800" dirty="0" smtClean="0"/>
              <a:t> вызывается при завершении работы фильтра, в тело которого помещаются команды освобождения используемых ресурсов</a:t>
            </a:r>
            <a:r>
              <a:rPr lang="ru-RU" sz="1800" dirty="0" smtClean="0"/>
              <a:t>.</a:t>
            </a:r>
          </a:p>
          <a:p>
            <a:pPr algn="just">
              <a:buNone/>
            </a:pPr>
            <a:endParaRPr lang="en-US" sz="1800" dirty="0" smtClean="0"/>
          </a:p>
          <a:p>
            <a:pPr algn="just">
              <a:buNone/>
            </a:pPr>
            <a:r>
              <a:rPr lang="ru-RU" sz="1800" dirty="0" smtClean="0"/>
              <a:t>Жизненный цикл фильтра начинается с однократного вызова метода </a:t>
            </a:r>
            <a:r>
              <a:rPr lang="ru-RU" sz="1800" b="1" dirty="0" err="1" smtClean="0"/>
              <a:t>init</a:t>
            </a:r>
            <a:r>
              <a:rPr lang="ru-RU" sz="1800" b="1" dirty="0" smtClean="0"/>
              <a:t>()</a:t>
            </a:r>
            <a:r>
              <a:rPr lang="ru-RU" sz="1800" dirty="0" smtClean="0"/>
              <a:t>, затем контейнер вызывает метод </a:t>
            </a:r>
            <a:r>
              <a:rPr lang="ru-RU" sz="1800" b="1" dirty="0" err="1" smtClean="0"/>
              <a:t>doFilter</a:t>
            </a:r>
            <a:r>
              <a:rPr lang="ru-RU" sz="1800" b="1" dirty="0" smtClean="0"/>
              <a:t>()</a:t>
            </a:r>
            <a:r>
              <a:rPr lang="ru-RU" sz="1800" dirty="0" smtClean="0"/>
              <a:t> столько раз, сколько запросов будет сделано непосредственно к данному фильтру. При отключении фильтра вызывается метод </a:t>
            </a:r>
            <a:r>
              <a:rPr lang="ru-RU" sz="1800" b="1" dirty="0" err="1" smtClean="0"/>
              <a:t>destroy</a:t>
            </a:r>
            <a:r>
              <a:rPr lang="ru-RU" sz="1800" b="1" dirty="0" smtClean="0"/>
              <a:t>()</a:t>
            </a:r>
            <a:r>
              <a:rPr lang="ru-RU" sz="1800" dirty="0" smtClean="0"/>
              <a:t>. </a:t>
            </a:r>
            <a:endParaRPr lang="en-US" sz="18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149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Платформа </a:t>
            </a:r>
            <a:r>
              <a:rPr lang="en-US" dirty="0" smtClean="0"/>
              <a:t>J2EE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b="1" dirty="0" err="1" smtClean="0"/>
              <a:t>Java</a:t>
            </a:r>
            <a:r>
              <a:rPr lang="ru-RU" sz="1800" b="1" dirty="0" smtClean="0"/>
              <a:t> 2 </a:t>
            </a:r>
            <a:r>
              <a:rPr lang="ru-RU" sz="1800" b="1" dirty="0" err="1" smtClean="0"/>
              <a:t>Platform</a:t>
            </a:r>
            <a:r>
              <a:rPr lang="ru-RU" sz="1800" b="1" dirty="0" smtClean="0"/>
              <a:t>, </a:t>
            </a:r>
            <a:r>
              <a:rPr lang="ru-RU" sz="1800" b="1" dirty="0" err="1" smtClean="0"/>
              <a:t>Enterprise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Edition</a:t>
            </a:r>
            <a:r>
              <a:rPr lang="ru-RU" sz="1800" b="1" dirty="0" smtClean="0"/>
              <a:t> (J2EE) </a:t>
            </a:r>
            <a:r>
              <a:rPr lang="ru-RU" sz="1800" dirty="0" smtClean="0"/>
              <a:t>определяет стандарт для разработки многоуровневых корпоративных приложений</a:t>
            </a:r>
            <a:r>
              <a:rPr lang="ru-RU" sz="1800" dirty="0" smtClean="0"/>
              <a:t>.</a:t>
            </a:r>
            <a:endParaRPr lang="en-US" sz="1800" dirty="0" smtClean="0"/>
          </a:p>
          <a:p>
            <a:pPr algn="just">
              <a:buNone/>
            </a:pPr>
            <a:endParaRPr lang="en-US" sz="1800" dirty="0" smtClean="0"/>
          </a:p>
          <a:p>
            <a:pPr algn="just">
              <a:buNone/>
            </a:pPr>
            <a:r>
              <a:rPr lang="ru-RU" sz="1800" b="1" dirty="0" err="1" smtClean="0"/>
              <a:t>Java</a:t>
            </a:r>
            <a:r>
              <a:rPr lang="ru-RU" sz="1800" b="1" dirty="0" smtClean="0"/>
              <a:t> 2 </a:t>
            </a:r>
            <a:r>
              <a:rPr lang="ru-RU" sz="1800" b="1" dirty="0" err="1" smtClean="0"/>
              <a:t>Enterprise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Edition</a:t>
            </a:r>
            <a:r>
              <a:rPr lang="ru-RU" sz="1800" b="1" dirty="0" smtClean="0"/>
              <a:t> </a:t>
            </a:r>
            <a:r>
              <a:rPr lang="ru-RU" sz="1800" dirty="0" smtClean="0"/>
              <a:t>- это комплекс взаимодействующих Java-технологий, базирующихся на спецификациях, разработанных фирмой </a:t>
            </a:r>
            <a:r>
              <a:rPr lang="ru-RU" sz="1800" dirty="0" err="1" smtClean="0"/>
              <a:t>Sun</a:t>
            </a:r>
            <a:r>
              <a:rPr lang="ru-RU" sz="1800" dirty="0" smtClean="0"/>
              <a:t> </a:t>
            </a:r>
            <a:r>
              <a:rPr lang="ru-RU" sz="1800" dirty="0" err="1" smtClean="0"/>
              <a:t>Microsystems</a:t>
            </a:r>
            <a:r>
              <a:rPr lang="en-US" sz="1800" dirty="0" smtClean="0"/>
              <a:t> </a:t>
            </a:r>
            <a:r>
              <a:rPr lang="ru-RU" sz="1800" dirty="0" smtClean="0"/>
              <a:t>(</a:t>
            </a:r>
            <a:r>
              <a:rPr lang="ru-RU" sz="1800" dirty="0" smtClean="0"/>
              <a:t>http://java.sun.com/j2ee</a:t>
            </a:r>
            <a:r>
              <a:rPr lang="ru-RU" sz="1800" dirty="0" smtClean="0"/>
              <a:t>/), </a:t>
            </a:r>
            <a:r>
              <a:rPr lang="ru-RU" sz="1800" dirty="0" smtClean="0"/>
              <a:t>представляющих стандарт разработки серверных приложений уровня предприятия. </a:t>
            </a:r>
          </a:p>
          <a:p>
            <a:endParaRPr lang="ru-RU" sz="1800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Фильтры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dirty="0" smtClean="0"/>
              <a:t>С помощью метода </a:t>
            </a:r>
            <a:r>
              <a:rPr lang="ru-RU" sz="1800" b="1" dirty="0" err="1" smtClean="0"/>
              <a:t>doFilter</a:t>
            </a:r>
            <a:r>
              <a:rPr lang="ru-RU" sz="1800" b="1" dirty="0" smtClean="0"/>
              <a:t>()</a:t>
            </a:r>
            <a:r>
              <a:rPr lang="ru-RU" sz="1800" dirty="0" smtClean="0"/>
              <a:t> каждый фильтр получает текущий запрос и ответ, а также список фильтров </a:t>
            </a:r>
            <a:r>
              <a:rPr lang="ru-RU" sz="1800" b="1" dirty="0" err="1" smtClean="0"/>
              <a:t>FilterChain</a:t>
            </a:r>
            <a:r>
              <a:rPr lang="ru-RU" sz="1800" dirty="0" smtClean="0"/>
              <a:t>, предназначенных для обработки. Если в </a:t>
            </a:r>
            <a:r>
              <a:rPr lang="en-US" sz="1800" b="1" dirty="0" err="1" smtClean="0"/>
              <a:t>FilterChain</a:t>
            </a:r>
            <a:r>
              <a:rPr lang="ru-RU" sz="1800" dirty="0" smtClean="0"/>
              <a:t> не осталось необработанных фильтров, то продолжается передача запроса/ответа. Затем фильтр вызывает </a:t>
            </a:r>
            <a:r>
              <a:rPr lang="ru-RU" sz="1800" b="1" dirty="0" err="1" smtClean="0"/>
              <a:t>chain.doFilter</a:t>
            </a:r>
            <a:r>
              <a:rPr lang="ru-RU" sz="1800" b="1" dirty="0" smtClean="0"/>
              <a:t>()</a:t>
            </a:r>
            <a:r>
              <a:rPr lang="ru-RU" sz="1800" dirty="0" smtClean="0"/>
              <a:t> для передачи управления следующему фильтру.</a:t>
            </a:r>
            <a:endParaRPr lang="en-US" sz="18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150</a:t>
            </a:fld>
            <a:endParaRPr lang="en-US"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Фильтры</a:t>
            </a:r>
            <a:r>
              <a:rPr lang="en-US" dirty="0" smtClean="0"/>
              <a:t>. Example 08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151</a:t>
            </a:fld>
            <a:endParaRPr lang="en-US"/>
          </a:p>
        </p:txBody>
      </p:sp>
      <p:sp>
        <p:nvSpPr>
          <p:cNvPr id="173057" name="Rectangle 1"/>
          <p:cNvSpPr>
            <a:spLocks noChangeArrowheads="1"/>
          </p:cNvSpPr>
          <p:nvPr/>
        </p:nvSpPr>
        <p:spPr bwMode="auto">
          <a:xfrm>
            <a:off x="928662" y="1214422"/>
            <a:ext cx="7215238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package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_java._ee._01.servlet;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200" b="1" i="0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import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java.io.IOException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import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java.io.PrintWriter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import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javax.servlet.ServletException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import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javax.servlet.http.HttpServlet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import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javax.servlet.http.HttpServletRequest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import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javax.servlet.http.HttpServletResponse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200" b="1" i="0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class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FilterDemo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extends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HttpServlet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{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protected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void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doPost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HttpServletRequest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request,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HttpServletResponse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response)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throws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ServletException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IOException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{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response.setContentType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"text/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html;charset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=utf-8"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 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PrintWriter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out =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response.getWriter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 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out.println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 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"Encoding response: "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+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response.getCharacterEncoding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 );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 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out.println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"&lt;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br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/&gt;"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 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out.println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"Encoding request: "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+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request.getCharacterEncoding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());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  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 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out.println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request.getParameter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mytext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));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 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out.flush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 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out.close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Фильтры</a:t>
            </a:r>
            <a:r>
              <a:rPr lang="en-US" dirty="0" smtClean="0"/>
              <a:t>. Example 08</a:t>
            </a:r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152</a:t>
            </a:fld>
            <a:endParaRPr lang="en-US"/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928662" y="1214422"/>
            <a:ext cx="7286676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package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_java._ee._01._filter;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import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java.io.IOException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import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javax.servlet.Filter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import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javax.servlet.FilterChain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import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javax.servlet.FilterConfig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import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javax.servlet.ServletException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import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javax.servlet.ServletRequest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import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javax.servlet.ServletResponse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CharsetFilter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implements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Filter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private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String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encoding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void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init(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FilterConfig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config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throws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ServletException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encoding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config.getInitParameter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requestEncoding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encoding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==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null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encoding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"utf-8"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void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doFilter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ServletRequest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request,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ServletResponse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response,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FilterChain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next)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throws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IOException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ServletException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request.setCharacterEncoding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encoding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response.setCharacterEncoding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encoding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System.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out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.println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"I am here"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next.doFilter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(request, response);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void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destroy()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Фильтры</a:t>
            </a:r>
            <a:r>
              <a:rPr lang="en-US" dirty="0" smtClean="0"/>
              <a:t>. Example 08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153</a:t>
            </a:fld>
            <a:endParaRPr lang="en-US"/>
          </a:p>
        </p:txBody>
      </p:sp>
      <p:sp>
        <p:nvSpPr>
          <p:cNvPr id="188417" name="Rectangle 1"/>
          <p:cNvSpPr>
            <a:spLocks noChangeArrowheads="1"/>
          </p:cNvSpPr>
          <p:nvPr/>
        </p:nvSpPr>
        <p:spPr bwMode="auto">
          <a:xfrm>
            <a:off x="928662" y="1214422"/>
            <a:ext cx="7215238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package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_java._ee._01._filter;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import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java.io.IOException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import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javax.servlet.Filter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import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javax.servlet.FilterChain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import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javax.servlet.FilterConfig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import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javax.servlet.ServletException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import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javax.servlet.ServletRequest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import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javax.servlet.ServletResponse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AnotherFilter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implements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Filter{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private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String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message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void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init(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FilterConfig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config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throws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ServletException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message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"Another Filter"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void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doFilter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ServletRequest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request,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ServletResponse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response,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FilterChain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next)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throws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IOException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ServletException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response.getWriter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println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message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System.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out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.println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message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next.doFilter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(request, response);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void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destroy(){}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Фильтры</a:t>
            </a:r>
            <a:r>
              <a:rPr lang="en-US" dirty="0" smtClean="0"/>
              <a:t>. Example 08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154</a:t>
            </a:fld>
            <a:endParaRPr lang="en-US"/>
          </a:p>
        </p:txBody>
      </p:sp>
      <p:sp>
        <p:nvSpPr>
          <p:cNvPr id="187393" name="Rectangle 1"/>
          <p:cNvSpPr>
            <a:spLocks noChangeArrowheads="1"/>
          </p:cNvSpPr>
          <p:nvPr/>
        </p:nvSpPr>
        <p:spPr bwMode="auto">
          <a:xfrm>
            <a:off x="928662" y="1214422"/>
            <a:ext cx="7286676" cy="493981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&lt;?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xml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7F00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version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=</a:t>
            </a:r>
            <a:r>
              <a:rPr kumimoji="0" lang="en-US" sz="105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"1.0"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7F00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encoding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=</a:t>
            </a:r>
            <a:r>
              <a:rPr kumimoji="0" lang="en-US" sz="105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"UTF-8"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?&gt;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web-app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7F00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….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display-name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Java_EE_01_7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display-name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…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welcome-file-list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servlet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servlet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-name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FilterDemo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servlet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-name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servlet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-class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_java._ee._01.servlet.FilterDemo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servlet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-class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servlet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servlet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-mapping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servlet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-name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FilterDemo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servlet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-name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url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-pattern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FilterDemo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url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-pattern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servlet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-mapping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filter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filter-name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setCharFilter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filter-name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filter-class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_java._ee._01._filter.CharsetFilter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filter-class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filter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filter-mapping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filter-name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setCharFilter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filter-name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url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-pattern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FilterDemo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url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-pattern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filter-mapping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filter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filter-name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setAnotherFilter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filter-name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filter-class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_java._ee._01._filter.AnotherFilter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filter-class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filter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filter-mapping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filter-name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setAnotherFilter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filter-name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url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-pattern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FilterDemo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url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-pattern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filter-mapping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web-app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Фильтры</a:t>
            </a:r>
            <a:r>
              <a:rPr lang="en-US" dirty="0" smtClean="0"/>
              <a:t>. Example 08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1800" b="1" dirty="0" smtClean="0"/>
              <a:t>index.jsp</a:t>
            </a:r>
            <a:endParaRPr lang="en-US" sz="18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155</a:t>
            </a:fld>
            <a:endParaRPr lang="en-US"/>
          </a:p>
        </p:txBody>
      </p:sp>
      <p:sp>
        <p:nvSpPr>
          <p:cNvPr id="186369" name="Rectangle 1"/>
          <p:cNvSpPr>
            <a:spLocks noChangeArrowheads="1"/>
          </p:cNvSpPr>
          <p:nvPr/>
        </p:nvSpPr>
        <p:spPr bwMode="auto">
          <a:xfrm>
            <a:off x="1000100" y="1857364"/>
            <a:ext cx="7215238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BF5F3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&lt;%@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page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F00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language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=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"java"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7F00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contentType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=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"text/html; 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charset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=UTF-8"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7F00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pageEncoding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=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"UTF-8"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BF5F3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%&gt;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&lt;!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DOCTYPE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html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"-//W3C//DTD HTML 4.01 Transitional//EN"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"http://www.w3.org/TR/html4/loose.dtd"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html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head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meta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F00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http-equiv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=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"Content-Type"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F00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content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=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"text/html; 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charset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=UTF-8"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title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Insert title here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title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head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body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form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F00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action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=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FilterDemo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F00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method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=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"post"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input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F00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type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=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"text"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F00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name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=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mytext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F00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value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=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/&gt;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input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F00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type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=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"submit"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F00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name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=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"send"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/&gt;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form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body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html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Фильтры</a:t>
            </a:r>
            <a:r>
              <a:rPr lang="en-US" dirty="0" smtClean="0"/>
              <a:t>. Example 08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156</a:t>
            </a:fld>
            <a:endParaRPr lang="en-US"/>
          </a:p>
        </p:txBody>
      </p:sp>
      <p:pic>
        <p:nvPicPr>
          <p:cNvPr id="196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428736"/>
            <a:ext cx="3605127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66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4744" y="2643182"/>
            <a:ext cx="4415677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661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14480" y="4143380"/>
            <a:ext cx="6056660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 smtClean="0"/>
              <a:t>Java.EE.</a:t>
            </a:r>
            <a:r>
              <a:rPr lang="ru-RU" b="1" dirty="0" smtClean="0"/>
              <a:t>0</a:t>
            </a:r>
            <a:r>
              <a:rPr b="1" smtClean="0"/>
              <a:t>1</a:t>
            </a:r>
            <a:endParaRPr lang="en-GB" b="1" dirty="0"/>
          </a:p>
          <a:p>
            <a:r>
              <a:rPr lang="en-US" dirty="0" err="1" smtClean="0"/>
              <a:t>Servlets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157</a:t>
            </a:fld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l-PL" dirty="0"/>
              <a:t>Ihar Blinou, PhD</a:t>
            </a:r>
          </a:p>
          <a:p>
            <a:r>
              <a:rPr lang="pl-PL" dirty="0"/>
              <a:t>Oracle Certified Java Instructor</a:t>
            </a:r>
          </a:p>
          <a:p>
            <a:r>
              <a:rPr lang="pl-PL" dirty="0">
                <a:hlinkClick r:id="rId2"/>
              </a:rPr>
              <a:t>Ihar_blinou@epam.com</a:t>
            </a:r>
            <a:endParaRPr lang="pl-PL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Платформа </a:t>
            </a:r>
            <a:r>
              <a:rPr lang="en-US" dirty="0" smtClean="0"/>
              <a:t>J2EE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b="1" dirty="0" smtClean="0"/>
              <a:t> </a:t>
            </a:r>
            <a:r>
              <a:rPr lang="ru-RU" sz="1800" b="1" dirty="0" smtClean="0"/>
              <a:t>J2EE </a:t>
            </a:r>
            <a:r>
              <a:rPr lang="ru-RU" sz="1800" dirty="0" smtClean="0"/>
              <a:t>- это не конкретный продукт, а </a:t>
            </a:r>
            <a:r>
              <a:rPr lang="ru-RU" sz="1800" b="1" dirty="0" smtClean="0"/>
              <a:t>набор спецификаций</a:t>
            </a:r>
            <a:r>
              <a:rPr lang="ru-RU" sz="1800" dirty="0" smtClean="0"/>
              <a:t>, устанавливающих правила, которых следует придерживаться поставщикам конкретной реализации платформы J2EE, а также разработчикам корпоративных приложений. </a:t>
            </a:r>
            <a:endParaRPr lang="en-US" sz="1800" dirty="0" smtClean="0"/>
          </a:p>
          <a:p>
            <a:pPr algn="just">
              <a:buNone/>
            </a:pPr>
            <a:endParaRPr lang="en-US" sz="1800" dirty="0" smtClean="0"/>
          </a:p>
          <a:p>
            <a:pPr algn="just">
              <a:buNone/>
            </a:pPr>
            <a:r>
              <a:rPr lang="ru-RU" sz="1800" dirty="0" smtClean="0"/>
              <a:t>Цифра </a:t>
            </a:r>
            <a:r>
              <a:rPr lang="ru-RU" sz="1800" dirty="0" smtClean="0"/>
              <a:t>"2" в названии спецификации связана с тем, что все технологии, охватываемые спецификациями J2EE, базируются на инструментальном комплекте поддержки разработок в среде </a:t>
            </a:r>
            <a:r>
              <a:rPr lang="ru-RU" sz="1800" dirty="0" err="1" smtClean="0"/>
              <a:t>Java</a:t>
            </a:r>
            <a:r>
              <a:rPr lang="ru-RU" sz="1800" dirty="0" smtClean="0"/>
              <a:t> - JDK (</a:t>
            </a:r>
            <a:r>
              <a:rPr lang="ru-RU" sz="1800" dirty="0" err="1" smtClean="0"/>
              <a:t>Java</a:t>
            </a:r>
            <a:r>
              <a:rPr lang="ru-RU" sz="1800" dirty="0" smtClean="0"/>
              <a:t> </a:t>
            </a:r>
            <a:r>
              <a:rPr lang="ru-RU" sz="1800" dirty="0" err="1" smtClean="0"/>
              <a:t>Development</a:t>
            </a:r>
            <a:r>
              <a:rPr lang="ru-RU" sz="1800" dirty="0" smtClean="0"/>
              <a:t> </a:t>
            </a:r>
            <a:r>
              <a:rPr lang="ru-RU" sz="1800" dirty="0" err="1" smtClean="0"/>
              <a:t>Kit</a:t>
            </a:r>
            <a:r>
              <a:rPr lang="ru-RU" sz="1800" dirty="0" smtClean="0"/>
              <a:t>) версии 1.2 и старше.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Платформа </a:t>
            </a:r>
            <a:r>
              <a:rPr lang="en-US" dirty="0" smtClean="0"/>
              <a:t>J2EE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dirty="0" smtClean="0"/>
              <a:t>Технологии J2EE ориентированы на разработку серверной стороны приложения и облегчают, в первую очередь, процесс эффективной реализации среднего уровня (</a:t>
            </a:r>
            <a:r>
              <a:rPr lang="ru-RU" sz="1800" dirty="0" err="1" smtClean="0"/>
              <a:t>Middle</a:t>
            </a:r>
            <a:r>
              <a:rPr lang="ru-RU" sz="1800" dirty="0" smtClean="0"/>
              <a:t> </a:t>
            </a:r>
            <a:r>
              <a:rPr lang="ru-RU" sz="1800" dirty="0" err="1" smtClean="0"/>
              <a:t>tier</a:t>
            </a:r>
            <a:r>
              <a:rPr lang="ru-RU" sz="1800" dirty="0" smtClean="0"/>
              <a:t>), содержащего бизнес-логику. </a:t>
            </a:r>
            <a:endParaRPr lang="en-US" sz="1800" dirty="0" smtClean="0"/>
          </a:p>
          <a:p>
            <a:pPr algn="just">
              <a:buNone/>
            </a:pPr>
            <a:endParaRPr lang="en-US" sz="1800" dirty="0" smtClean="0"/>
          </a:p>
          <a:p>
            <a:pPr algn="just">
              <a:buNone/>
            </a:pPr>
            <a:r>
              <a:rPr lang="ru-RU" sz="1800" dirty="0" smtClean="0"/>
              <a:t>Стандарт </a:t>
            </a:r>
            <a:r>
              <a:rPr lang="ru-RU" sz="1800" dirty="0" err="1" smtClean="0"/>
              <a:t>Java</a:t>
            </a:r>
            <a:r>
              <a:rPr lang="ru-RU" sz="1800" dirty="0" smtClean="0"/>
              <a:t> EE расширяет платформу </a:t>
            </a:r>
            <a:r>
              <a:rPr lang="ru-RU" sz="1800" dirty="0" err="1" smtClean="0"/>
              <a:t>Java</a:t>
            </a:r>
            <a:r>
              <a:rPr lang="ru-RU" sz="1800" dirty="0" smtClean="0"/>
              <a:t> </a:t>
            </a:r>
            <a:r>
              <a:rPr lang="ru-RU" sz="1800" dirty="0" err="1" smtClean="0"/>
              <a:t>Standard</a:t>
            </a:r>
            <a:r>
              <a:rPr lang="ru-RU" sz="1800" dirty="0" smtClean="0"/>
              <a:t> </a:t>
            </a:r>
            <a:r>
              <a:rPr lang="ru-RU" sz="1800" dirty="0" err="1" smtClean="0"/>
              <a:t>Edition</a:t>
            </a:r>
            <a:r>
              <a:rPr lang="ru-RU" sz="1800" dirty="0" smtClean="0"/>
              <a:t> (</a:t>
            </a:r>
            <a:r>
              <a:rPr lang="ru-RU" sz="1800" dirty="0" err="1" smtClean="0"/>
              <a:t>Java</a:t>
            </a:r>
            <a:r>
              <a:rPr lang="ru-RU" sz="1800" dirty="0" smtClean="0"/>
              <a:t> SE) добавляя поддержку </a:t>
            </a:r>
            <a:r>
              <a:rPr lang="ru-RU" sz="1800" dirty="0" err="1" smtClean="0"/>
              <a:t>веб-сервисов</a:t>
            </a:r>
            <a:r>
              <a:rPr lang="ru-RU" sz="1800" dirty="0" smtClean="0"/>
              <a:t>, модели бизнес компонентов, API управления, коммуникационных протоколов, распределенных и </a:t>
            </a:r>
            <a:r>
              <a:rPr lang="ru-RU" sz="1800" dirty="0" err="1" smtClean="0"/>
              <a:t>веб-приложений</a:t>
            </a:r>
            <a:r>
              <a:rPr lang="ru-RU" sz="1800" dirty="0" smtClean="0"/>
              <a:t>. </a:t>
            </a:r>
            <a:r>
              <a:rPr lang="ru-RU" sz="1800" dirty="0" err="1" smtClean="0"/>
              <a:t>В</a:t>
            </a:r>
            <a:r>
              <a:rPr lang="ru-RU" sz="1800" dirty="0" err="1" smtClean="0"/>
              <a:t>еб-приложения</a:t>
            </a:r>
            <a:r>
              <a:rPr lang="ru-RU" sz="1800" dirty="0" smtClean="0"/>
              <a:t> </a:t>
            </a:r>
            <a:r>
              <a:rPr lang="ru-RU" sz="1800" dirty="0" smtClean="0"/>
              <a:t>являются лишь частью того, что описывает </a:t>
            </a:r>
            <a:r>
              <a:rPr lang="ru-RU" sz="1800" dirty="0" err="1" smtClean="0"/>
              <a:t>Java</a:t>
            </a:r>
            <a:r>
              <a:rPr lang="ru-RU" sz="1800" dirty="0" smtClean="0"/>
              <a:t> EE.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Платформа </a:t>
            </a:r>
            <a:r>
              <a:rPr lang="en-US" dirty="0" smtClean="0"/>
              <a:t>J2EE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dirty="0" smtClean="0"/>
              <a:t>Стандартный </a:t>
            </a:r>
            <a:r>
              <a:rPr lang="ru-RU" sz="1800" dirty="0" err="1" smtClean="0"/>
              <a:t>Java</a:t>
            </a:r>
            <a:r>
              <a:rPr lang="ru-RU" sz="1800" dirty="0" smtClean="0"/>
              <a:t> EE сервер приложений должен поддерживать такие технологии как EJB (сервер и контейнер), JNDI, JMS (</a:t>
            </a:r>
            <a:r>
              <a:rPr lang="ru-RU" sz="1800" dirty="0" err="1" smtClean="0"/>
              <a:t>Java</a:t>
            </a:r>
            <a:r>
              <a:rPr lang="ru-RU" sz="1800" dirty="0" smtClean="0"/>
              <a:t> </a:t>
            </a:r>
            <a:r>
              <a:rPr lang="ru-RU" sz="1800" dirty="0" err="1" smtClean="0"/>
              <a:t>Message</a:t>
            </a:r>
            <a:r>
              <a:rPr lang="ru-RU" sz="1800" dirty="0" smtClean="0"/>
              <a:t> </a:t>
            </a:r>
            <a:r>
              <a:rPr lang="ru-RU" sz="1800" dirty="0" err="1" smtClean="0"/>
              <a:t>Service</a:t>
            </a:r>
            <a:r>
              <a:rPr lang="ru-RU" sz="1800" dirty="0" smtClean="0"/>
              <a:t>), JTA (</a:t>
            </a:r>
            <a:r>
              <a:rPr lang="ru-RU" sz="1800" dirty="0" err="1" smtClean="0"/>
              <a:t>Java</a:t>
            </a:r>
            <a:r>
              <a:rPr lang="ru-RU" sz="1800" dirty="0" smtClean="0"/>
              <a:t> </a:t>
            </a:r>
            <a:r>
              <a:rPr lang="ru-RU" sz="1800" dirty="0" err="1" smtClean="0"/>
              <a:t>Transaction</a:t>
            </a:r>
            <a:r>
              <a:rPr lang="ru-RU" sz="1800" dirty="0" smtClean="0"/>
              <a:t> API), архитектуру J2EE </a:t>
            </a:r>
            <a:r>
              <a:rPr lang="ru-RU" sz="1800" dirty="0" err="1" smtClean="0"/>
              <a:t>Connector</a:t>
            </a:r>
            <a:r>
              <a:rPr lang="ru-RU" sz="1800" dirty="0" smtClean="0"/>
              <a:t>. </a:t>
            </a:r>
            <a:endParaRPr lang="ru-RU" sz="1800" dirty="0" smtClean="0"/>
          </a:p>
          <a:p>
            <a:pPr algn="just">
              <a:buNone/>
            </a:pPr>
            <a:endParaRPr lang="ru-RU" sz="1800" dirty="0" smtClean="0"/>
          </a:p>
          <a:p>
            <a:pPr algn="just">
              <a:buNone/>
            </a:pPr>
            <a:r>
              <a:rPr lang="ru-RU" sz="1800" dirty="0" err="1" smtClean="0"/>
              <a:t>Java</a:t>
            </a:r>
            <a:r>
              <a:rPr lang="ru-RU" sz="1800" dirty="0" smtClean="0"/>
              <a:t> </a:t>
            </a:r>
            <a:r>
              <a:rPr lang="ru-RU" sz="1800" dirty="0" smtClean="0"/>
              <a:t>EE задает контейнеры для серверных приложений, </a:t>
            </a:r>
            <a:r>
              <a:rPr lang="ru-RU" sz="1800" dirty="0" err="1" smtClean="0"/>
              <a:t>сервлетов</a:t>
            </a:r>
            <a:r>
              <a:rPr lang="ru-RU" sz="1800" dirty="0" smtClean="0"/>
              <a:t>, EJB компонентов. </a:t>
            </a:r>
            <a:endParaRPr lang="ru-RU" sz="1800" dirty="0" smtClean="0"/>
          </a:p>
          <a:p>
            <a:pPr algn="just">
              <a:buNone/>
            </a:pPr>
            <a:endParaRPr lang="ru-RU" sz="1800" dirty="0" smtClean="0"/>
          </a:p>
          <a:p>
            <a:pPr algn="just">
              <a:buNone/>
            </a:pPr>
            <a:r>
              <a:rPr lang="ru-RU" sz="1800" dirty="0" smtClean="0"/>
              <a:t>Такие </a:t>
            </a:r>
            <a:r>
              <a:rPr lang="ru-RU" sz="1800" dirty="0" smtClean="0"/>
              <a:t>контейнеры предоставляют функциональность, позволяющую устанавливать, сохранять и выполнять поддерживаемые компоненты.</a:t>
            </a:r>
          </a:p>
          <a:p>
            <a:endParaRPr lang="ru-RU" sz="1800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Платформа </a:t>
            </a:r>
            <a:r>
              <a:rPr lang="en-US" dirty="0" smtClean="0"/>
              <a:t>J2EE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dirty="0" err="1" smtClean="0"/>
              <a:t>Java</a:t>
            </a:r>
            <a:r>
              <a:rPr lang="ru-RU" sz="1800" dirty="0" smtClean="0"/>
              <a:t> </a:t>
            </a:r>
            <a:r>
              <a:rPr lang="ru-RU" sz="1800" dirty="0" smtClean="0"/>
              <a:t>EE также предоставляет стандартную архитектуру для взаимодействия </a:t>
            </a:r>
            <a:r>
              <a:rPr lang="ru-RU" sz="1800" dirty="0" err="1" smtClean="0"/>
              <a:t>Java</a:t>
            </a:r>
            <a:r>
              <a:rPr lang="ru-RU" sz="1800" dirty="0" smtClean="0"/>
              <a:t> EE приложений и серверов приложений с гетерогенными корпоративными информационными системами, такими как ERP-системы, </a:t>
            </a:r>
            <a:r>
              <a:rPr lang="ru-RU" sz="1800" dirty="0" err="1" smtClean="0"/>
              <a:t>мейнфреймы</a:t>
            </a:r>
            <a:r>
              <a:rPr lang="ru-RU" sz="1800" dirty="0" smtClean="0"/>
              <a:t>, системы баз данных и т.д. </a:t>
            </a:r>
            <a:endParaRPr lang="ru-RU" sz="1800" dirty="0" smtClean="0"/>
          </a:p>
          <a:p>
            <a:pPr algn="just">
              <a:buNone/>
            </a:pPr>
            <a:endParaRPr lang="ru-RU" sz="1800" dirty="0" smtClean="0"/>
          </a:p>
          <a:p>
            <a:pPr algn="just">
              <a:buNone/>
            </a:pPr>
            <a:r>
              <a:rPr lang="ru-RU" sz="1800" dirty="0" smtClean="0"/>
              <a:t>Архитектура </a:t>
            </a:r>
            <a:r>
              <a:rPr lang="ru-RU" sz="1800" dirty="0" err="1" smtClean="0"/>
              <a:t>Java</a:t>
            </a:r>
            <a:r>
              <a:rPr lang="ru-RU" sz="1800" dirty="0" smtClean="0"/>
              <a:t> EE </a:t>
            </a:r>
            <a:r>
              <a:rPr lang="ru-RU" sz="1800" dirty="0" err="1" smtClean="0"/>
              <a:t>Connector</a:t>
            </a:r>
            <a:r>
              <a:rPr lang="ru-RU" sz="1800" dirty="0" smtClean="0"/>
              <a:t> предоставляет средства взаимодействия с корпоративными системами используя стандартный интерфейс, известный как адаптер ресурсов (</a:t>
            </a:r>
            <a:r>
              <a:rPr lang="ru-RU" sz="1800" dirty="0" err="1" smtClean="0"/>
              <a:t>Resource</a:t>
            </a:r>
            <a:r>
              <a:rPr lang="ru-RU" sz="1800" dirty="0" smtClean="0"/>
              <a:t> </a:t>
            </a:r>
            <a:r>
              <a:rPr lang="ru-RU" sz="1800" dirty="0" err="1" smtClean="0"/>
              <a:t>adapter</a:t>
            </a:r>
            <a:r>
              <a:rPr lang="ru-RU" sz="1800" dirty="0" smtClean="0"/>
              <a:t>).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Основы </a:t>
            </a:r>
            <a:r>
              <a:rPr lang="ru-RU" dirty="0" smtClean="0"/>
              <a:t>протокола </a:t>
            </a:r>
            <a:r>
              <a:rPr lang="en-US" dirty="0" smtClean="0"/>
              <a:t>HTTP</a:t>
            </a:r>
            <a:endParaRPr lang="ru-RU" dirty="0" smtClean="0"/>
          </a:p>
          <a:p>
            <a:r>
              <a:rPr lang="ru-RU" dirty="0" smtClean="0"/>
              <a:t>Платформа </a:t>
            </a:r>
            <a:r>
              <a:rPr lang="en-US" dirty="0" smtClean="0"/>
              <a:t>J2EE</a:t>
            </a:r>
            <a:endParaRPr lang="ru-RU" dirty="0" smtClean="0"/>
          </a:p>
          <a:p>
            <a:r>
              <a:rPr lang="ru-RU" dirty="0" smtClean="0"/>
              <a:t>Структура </a:t>
            </a:r>
            <a:r>
              <a:rPr lang="en-US" dirty="0" smtClean="0"/>
              <a:t>web</a:t>
            </a:r>
            <a:r>
              <a:rPr lang="ru-RU" dirty="0" smtClean="0"/>
              <a:t>-приложения</a:t>
            </a:r>
          </a:p>
          <a:p>
            <a:r>
              <a:rPr lang="ru-RU" dirty="0" err="1" smtClean="0"/>
              <a:t>Сервлет</a:t>
            </a:r>
            <a:r>
              <a:rPr lang="ru-RU" dirty="0" smtClean="0"/>
              <a:t>. </a:t>
            </a:r>
            <a:r>
              <a:rPr lang="en-US" dirty="0" smtClean="0"/>
              <a:t>Request. </a:t>
            </a:r>
            <a:r>
              <a:rPr lang="en-US" dirty="0" smtClean="0"/>
              <a:t>Response</a:t>
            </a:r>
          </a:p>
          <a:p>
            <a:r>
              <a:rPr lang="en-US" dirty="0" smtClean="0"/>
              <a:t>MVC</a:t>
            </a:r>
          </a:p>
          <a:p>
            <a:r>
              <a:rPr lang="en-US" dirty="0" smtClean="0"/>
              <a:t>JSP (start</a:t>
            </a:r>
            <a:r>
              <a:rPr lang="en-US" dirty="0" smtClean="0"/>
              <a:t>)</a:t>
            </a:r>
          </a:p>
          <a:p>
            <a:r>
              <a:rPr lang="ru-RU" dirty="0" smtClean="0"/>
              <a:t>Жизненный цикл </a:t>
            </a:r>
            <a:r>
              <a:rPr lang="ru-RU" dirty="0" err="1" smtClean="0"/>
              <a:t>сервлета</a:t>
            </a:r>
            <a:r>
              <a:rPr lang="ru-RU" dirty="0" smtClean="0"/>
              <a:t> и </a:t>
            </a:r>
            <a:r>
              <a:rPr lang="en-US" dirty="0" smtClean="0"/>
              <a:t>JSP</a:t>
            </a:r>
          </a:p>
          <a:p>
            <a:r>
              <a:rPr lang="ru-RU" dirty="0" smtClean="0"/>
              <a:t>Взаимодействие </a:t>
            </a:r>
            <a:r>
              <a:rPr lang="ru-RU" dirty="0" err="1" smtClean="0"/>
              <a:t>сервлета</a:t>
            </a:r>
            <a:r>
              <a:rPr lang="ru-RU" dirty="0" smtClean="0"/>
              <a:t> и </a:t>
            </a:r>
            <a:r>
              <a:rPr lang="en-US" dirty="0" smtClean="0"/>
              <a:t>JSP</a:t>
            </a:r>
            <a:endParaRPr lang="ru-RU" dirty="0" smtClean="0"/>
          </a:p>
          <a:p>
            <a:r>
              <a:rPr lang="ru-RU" dirty="0" smtClean="0"/>
              <a:t>Сессии</a:t>
            </a:r>
            <a:endParaRPr lang="en-US" dirty="0" smtClean="0"/>
          </a:p>
          <a:p>
            <a:r>
              <a:rPr lang="en-US" dirty="0" smtClean="0"/>
              <a:t>Cookies</a:t>
            </a:r>
          </a:p>
          <a:p>
            <a:r>
              <a:rPr lang="ru-RU" dirty="0" smtClean="0"/>
              <a:t>Совместное использование </a:t>
            </a:r>
            <a:r>
              <a:rPr lang="ru-RU" dirty="0" smtClean="0"/>
              <a:t>ресурсов</a:t>
            </a:r>
            <a:endParaRPr lang="en-US" dirty="0" smtClean="0"/>
          </a:p>
          <a:p>
            <a:r>
              <a:rPr lang="ru-RU" dirty="0" smtClean="0"/>
              <a:t>События</a:t>
            </a:r>
          </a:p>
          <a:p>
            <a:r>
              <a:rPr lang="ru-RU" dirty="0" smtClean="0"/>
              <a:t>Фильтры</a:t>
            </a:r>
            <a:endParaRPr lang="en-US" dirty="0" smtClean="0"/>
          </a:p>
          <a:p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Платформа </a:t>
            </a:r>
            <a:r>
              <a:rPr lang="en-US" dirty="0" smtClean="0"/>
              <a:t>J2EE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ph idx="1"/>
          </p:nvPr>
        </p:nvGraphicFramePr>
        <p:xfrm>
          <a:off x="1071538" y="1571612"/>
          <a:ext cx="3934110" cy="4025896"/>
        </p:xfrm>
        <a:graphic>
          <a:graphicData uri="http://schemas.openxmlformats.org/presentationml/2006/ole">
            <p:oleObj spid="_x0000_s2050" name="Visio" r:id="rId3" imgW="2572584" imgH="2633775" progId="Visio.Drawing.11">
              <p:embed/>
            </p:oleObj>
          </a:graphicData>
        </a:graphic>
      </p:graphicFrame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143504" y="1714488"/>
            <a:ext cx="3357586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b="0" dirty="0"/>
              <a:t>Сервис</a:t>
            </a:r>
            <a:r>
              <a:rPr lang="en-US" b="0" dirty="0"/>
              <a:t>: </a:t>
            </a:r>
          </a:p>
          <a:p>
            <a:r>
              <a:rPr lang="en-US" sz="1400" b="0" dirty="0"/>
              <a:t>   Java Naming Directory (JNDI)</a:t>
            </a:r>
            <a:r>
              <a:rPr lang="ru-RU" sz="1400" b="0" dirty="0"/>
              <a:t> </a:t>
            </a:r>
          </a:p>
          <a:p>
            <a:r>
              <a:rPr lang="ru-RU" sz="1400" b="0" dirty="0"/>
              <a:t>             – универсальный сервис </a:t>
            </a:r>
          </a:p>
          <a:p>
            <a:r>
              <a:rPr lang="ru-RU" sz="1400" b="0" dirty="0"/>
              <a:t>                хранения объектов </a:t>
            </a:r>
          </a:p>
          <a:p>
            <a:r>
              <a:rPr lang="ru-RU" sz="1400" b="0" dirty="0"/>
              <a:t>                в иерархической структуре имен </a:t>
            </a:r>
          </a:p>
          <a:p>
            <a:r>
              <a:rPr lang="ru-RU" sz="1400" b="0" dirty="0"/>
              <a:t>                (аналогично файловой системе)</a:t>
            </a:r>
            <a:endParaRPr lang="en-US" sz="1400" b="0" dirty="0"/>
          </a:p>
          <a:p>
            <a:endParaRPr lang="en-US" sz="1400" b="0" dirty="0"/>
          </a:p>
          <a:p>
            <a:r>
              <a:rPr lang="ru-RU" b="0" dirty="0"/>
              <a:t>Ресурс</a:t>
            </a:r>
            <a:r>
              <a:rPr lang="en-US" b="0" dirty="0"/>
              <a:t>: </a:t>
            </a:r>
            <a:endParaRPr lang="ru-RU" b="0" dirty="0"/>
          </a:p>
          <a:p>
            <a:r>
              <a:rPr lang="ru-RU" sz="1400" b="0" dirty="0"/>
              <a:t>   </a:t>
            </a:r>
            <a:r>
              <a:rPr lang="en-US" sz="1400" b="0" dirty="0" err="1"/>
              <a:t>DataSource</a:t>
            </a:r>
            <a:r>
              <a:rPr lang="en-US" sz="1400" b="0" dirty="0"/>
              <a:t> </a:t>
            </a:r>
            <a:endParaRPr lang="ru-RU" sz="1400" b="0" dirty="0"/>
          </a:p>
          <a:p>
            <a:r>
              <a:rPr lang="ru-RU" sz="1400" b="0" dirty="0"/>
              <a:t>          - объект, позволяющий приложению </a:t>
            </a:r>
          </a:p>
          <a:p>
            <a:r>
              <a:rPr lang="ru-RU" sz="1400" b="0" dirty="0"/>
              <a:t>            получить доступ к соединению к БД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Платформа </a:t>
            </a:r>
            <a:r>
              <a:rPr lang="en-US" dirty="0" smtClean="0"/>
              <a:t>J2EE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 smtClean="0"/>
              <a:t>Платформа J2EE использует модель многоуровневого распределенного приложения. </a:t>
            </a: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ru-RU" sz="1800" dirty="0" smtClean="0"/>
              <a:t>Логически </a:t>
            </a:r>
            <a:r>
              <a:rPr lang="ru-RU" sz="1800" dirty="0" smtClean="0"/>
              <a:t>приложение разделено на компоненты в соответствии с их функциональностью. </a:t>
            </a: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ru-RU" sz="1800" dirty="0" smtClean="0"/>
              <a:t>Различные </a:t>
            </a:r>
            <a:r>
              <a:rPr lang="ru-RU" sz="1800" dirty="0" smtClean="0"/>
              <a:t>компоненты, составляющие J2EE-приложение, установлены на различных </a:t>
            </a:r>
            <a:r>
              <a:rPr lang="ru-RU" sz="1800" dirty="0" smtClean="0"/>
              <a:t>компьютерах</a:t>
            </a:r>
            <a:r>
              <a:rPr lang="en-US" sz="1800" dirty="0" smtClean="0"/>
              <a:t> (</a:t>
            </a:r>
            <a:r>
              <a:rPr lang="ru-RU" sz="1800" dirty="0" smtClean="0"/>
              <a:t>слоях</a:t>
            </a:r>
            <a:r>
              <a:rPr lang="en-US" sz="1800" dirty="0" smtClean="0"/>
              <a:t>)</a:t>
            </a:r>
            <a:r>
              <a:rPr lang="ru-RU" sz="1800" dirty="0" smtClean="0"/>
              <a:t> </a:t>
            </a:r>
            <a:r>
              <a:rPr lang="ru-RU" sz="1800" dirty="0" smtClean="0"/>
              <a:t>в зависимости от их уровня в многоуровневой среде J2EE, которой данный компонент принадлежит. </a:t>
            </a:r>
          </a:p>
          <a:p>
            <a:pPr marL="812800" indent="-279400" algn="just"/>
            <a:endParaRPr lang="ru-RU" sz="1600" dirty="0" smtClean="0"/>
          </a:p>
          <a:p>
            <a:pPr marL="812800" indent="-279400" algn="just"/>
            <a:r>
              <a:rPr lang="ru-RU" sz="1600" dirty="0" smtClean="0"/>
              <a:t>Компоненты клиентского уровня работают на клиентской машине.</a:t>
            </a:r>
          </a:p>
          <a:p>
            <a:pPr marL="812800" indent="-279400" algn="just"/>
            <a:r>
              <a:rPr lang="ru-RU" sz="1600" dirty="0" smtClean="0"/>
              <a:t>Компоненты </a:t>
            </a:r>
            <a:r>
              <a:rPr lang="ru-RU" sz="1600" dirty="0" smtClean="0"/>
              <a:t>Web-уровня работают на J2EE-сервере.</a:t>
            </a:r>
          </a:p>
          <a:p>
            <a:pPr marL="812800" indent="-279400" algn="just"/>
            <a:r>
              <a:rPr lang="ru-RU" sz="1600" dirty="0" smtClean="0"/>
              <a:t>Компоненты </a:t>
            </a:r>
            <a:r>
              <a:rPr lang="ru-RU" sz="1600" dirty="0" err="1" smtClean="0"/>
              <a:t>бизнес-уровня</a:t>
            </a:r>
            <a:r>
              <a:rPr lang="ru-RU" sz="1600" dirty="0" smtClean="0"/>
              <a:t> работают на J2EE-сервере.</a:t>
            </a:r>
          </a:p>
          <a:p>
            <a:pPr marL="812800" indent="-279400" algn="just"/>
            <a:r>
              <a:rPr lang="ru-RU" sz="1600" dirty="0" smtClean="0"/>
              <a:t>Программное </a:t>
            </a:r>
            <a:r>
              <a:rPr lang="ru-RU" sz="1600" dirty="0" smtClean="0"/>
              <a:t>обеспечение уровня корпоративной информационной системы (EIS) работает на EIS-сервере.</a:t>
            </a:r>
            <a:endParaRPr lang="en-US" sz="16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Платформа </a:t>
            </a:r>
            <a:r>
              <a:rPr lang="en-US" dirty="0" smtClean="0"/>
              <a:t>J2EE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dirty="0" smtClean="0"/>
              <a:t>Приложение </a:t>
            </a:r>
            <a:r>
              <a:rPr lang="ru-RU" sz="1800" b="1" dirty="0" err="1" smtClean="0"/>
              <a:t>Java</a:t>
            </a:r>
            <a:r>
              <a:rPr lang="ru-RU" sz="1800" b="1" dirty="0" smtClean="0"/>
              <a:t> EE</a:t>
            </a:r>
            <a:r>
              <a:rPr lang="ru-RU" sz="1800" dirty="0" smtClean="0"/>
              <a:t> может состоять из нескольких компонентов, таких как, например, </a:t>
            </a:r>
            <a:r>
              <a:rPr lang="ru-RU" sz="1800" b="1" dirty="0" smtClean="0"/>
              <a:t>EJB, </a:t>
            </a:r>
            <a:r>
              <a:rPr lang="ru-RU" sz="1800" b="1" dirty="0" err="1" smtClean="0"/>
              <a:t>веб-модули</a:t>
            </a:r>
            <a:r>
              <a:rPr lang="ru-RU" sz="1800" b="1" dirty="0" smtClean="0"/>
              <a:t>, адаптеры ресурсов</a:t>
            </a:r>
            <a:r>
              <a:rPr lang="ru-RU" sz="1800" dirty="0" smtClean="0"/>
              <a:t>, клиентские модули J2EE</a:t>
            </a:r>
            <a:r>
              <a:rPr lang="ru-RU" sz="1800" dirty="0" smtClean="0"/>
              <a:t>. </a:t>
            </a:r>
          </a:p>
          <a:p>
            <a:pPr algn="just">
              <a:buNone/>
            </a:pPr>
            <a:endParaRPr lang="ru-RU" sz="1800" dirty="0" smtClean="0"/>
          </a:p>
          <a:p>
            <a:pPr algn="just">
              <a:buNone/>
            </a:pPr>
            <a:r>
              <a:rPr lang="ru-RU" sz="1800" dirty="0" smtClean="0"/>
              <a:t>Каждый </a:t>
            </a:r>
            <a:r>
              <a:rPr lang="ru-RU" sz="1800" dirty="0" smtClean="0"/>
              <a:t>из компонентов может иметь свой дескриптор развертывания – XML файл, описывающий компонент. </a:t>
            </a:r>
            <a:endParaRPr lang="ru-RU" sz="1800" dirty="0" smtClean="0"/>
          </a:p>
          <a:p>
            <a:pPr algn="just">
              <a:buNone/>
            </a:pPr>
            <a:endParaRPr lang="ru-RU" sz="1800" dirty="0" smtClean="0"/>
          </a:p>
          <a:p>
            <a:pPr algn="just">
              <a:buNone/>
            </a:pPr>
            <a:r>
              <a:rPr lang="ru-RU" sz="1800" dirty="0" smtClean="0"/>
              <a:t>Для </a:t>
            </a:r>
            <a:r>
              <a:rPr lang="ru-RU" sz="1800" dirty="0" smtClean="0"/>
              <a:t>разворачивания </a:t>
            </a:r>
            <a:r>
              <a:rPr lang="ru-RU" sz="1800" dirty="0" err="1" smtClean="0"/>
              <a:t>Java</a:t>
            </a:r>
            <a:r>
              <a:rPr lang="ru-RU" sz="1800" dirty="0" smtClean="0"/>
              <a:t> EE компонентов применяется файл в формате «</a:t>
            </a:r>
            <a:r>
              <a:rPr lang="ru-RU" sz="1800" dirty="0" err="1" smtClean="0"/>
              <a:t>Java</a:t>
            </a:r>
            <a:r>
              <a:rPr lang="ru-RU" sz="1800" dirty="0" smtClean="0"/>
              <a:t> архив» (JAR), который расширяется несколькими дополнительными форматами в зависимости от того или иного типа компонента. Формат JAR основан на формате ZIP.</a:t>
            </a:r>
          </a:p>
          <a:p>
            <a:pPr>
              <a:buNone/>
            </a:pPr>
            <a:endParaRPr lang="ru-RU" sz="1800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Платформа </a:t>
            </a:r>
            <a:r>
              <a:rPr lang="en-US" dirty="0" smtClean="0"/>
              <a:t>J2EE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b="1" dirty="0" smtClean="0"/>
              <a:t>JAR </a:t>
            </a:r>
            <a:r>
              <a:rPr lang="ru-RU" sz="1800" b="1" dirty="0" smtClean="0"/>
              <a:t>файл </a:t>
            </a:r>
            <a:r>
              <a:rPr lang="ru-RU" sz="1800" dirty="0" smtClean="0"/>
              <a:t>может содержать </a:t>
            </a:r>
            <a:r>
              <a:rPr lang="ru-RU" sz="1800" dirty="0" err="1" smtClean="0"/>
              <a:t>Java</a:t>
            </a:r>
            <a:r>
              <a:rPr lang="ru-RU" sz="1800" dirty="0" smtClean="0"/>
              <a:t> классы, XML файлы, вспомогательные ресурсы, статические HTML файлы и другие</a:t>
            </a:r>
            <a:r>
              <a:rPr lang="ru-RU" sz="1800" dirty="0" smtClean="0"/>
              <a:t>.</a:t>
            </a:r>
          </a:p>
          <a:p>
            <a:pPr algn="just">
              <a:buNone/>
            </a:pPr>
            <a:endParaRPr lang="ru-RU" sz="1800" dirty="0" smtClean="0"/>
          </a:p>
          <a:p>
            <a:pPr algn="just">
              <a:buNone/>
            </a:pPr>
            <a:r>
              <a:rPr lang="ru-RU" sz="1800" dirty="0" smtClean="0"/>
              <a:t>Стандартное </a:t>
            </a:r>
            <a:r>
              <a:rPr lang="ru-RU" sz="1800" dirty="0" err="1" smtClean="0"/>
              <a:t>Java</a:t>
            </a:r>
            <a:r>
              <a:rPr lang="ru-RU" sz="1800" dirty="0" smtClean="0"/>
              <a:t> </a:t>
            </a:r>
            <a:r>
              <a:rPr lang="ru-RU" sz="1800" dirty="0" err="1" smtClean="0"/>
              <a:t>веб-приложение</a:t>
            </a:r>
            <a:r>
              <a:rPr lang="ru-RU" sz="1800" dirty="0" smtClean="0"/>
              <a:t> разворачивается в WAR (</a:t>
            </a:r>
            <a:r>
              <a:rPr lang="ru-RU" sz="1800" dirty="0" err="1" smtClean="0"/>
              <a:t>Web</a:t>
            </a:r>
            <a:r>
              <a:rPr lang="ru-RU" sz="1800" dirty="0" smtClean="0"/>
              <a:t> </a:t>
            </a:r>
            <a:r>
              <a:rPr lang="ru-RU" sz="1800" dirty="0" err="1" smtClean="0"/>
              <a:t>Application</a:t>
            </a:r>
            <a:r>
              <a:rPr lang="ru-RU" sz="1800" dirty="0" smtClean="0"/>
              <a:t> </a:t>
            </a:r>
            <a:r>
              <a:rPr lang="ru-RU" sz="1800" dirty="0" err="1" smtClean="0"/>
              <a:t>Archive</a:t>
            </a:r>
            <a:r>
              <a:rPr lang="ru-RU" sz="1800" dirty="0" smtClean="0"/>
              <a:t>) файле, который является JAR файлом с расширением WAR. </a:t>
            </a:r>
            <a:endParaRPr lang="ru-RU" sz="1800" dirty="0" smtClean="0"/>
          </a:p>
          <a:p>
            <a:pPr algn="just">
              <a:buNone/>
            </a:pPr>
            <a:endParaRPr lang="ru-RU" sz="1800" dirty="0" smtClean="0"/>
          </a:p>
          <a:p>
            <a:pPr algn="just">
              <a:buNone/>
            </a:pPr>
            <a:r>
              <a:rPr lang="ru-RU" sz="1800" dirty="0" smtClean="0"/>
              <a:t>Стандартное </a:t>
            </a:r>
            <a:r>
              <a:rPr lang="ru-RU" sz="1800" dirty="0" err="1" smtClean="0"/>
              <a:t>Java</a:t>
            </a:r>
            <a:r>
              <a:rPr lang="ru-RU" sz="1800" dirty="0" smtClean="0"/>
              <a:t> EE приложение разворачивается в EAR (</a:t>
            </a:r>
            <a:r>
              <a:rPr lang="ru-RU" sz="1800" dirty="0" err="1" smtClean="0"/>
              <a:t>Enterprise</a:t>
            </a:r>
            <a:r>
              <a:rPr lang="ru-RU" sz="1800" dirty="0" smtClean="0"/>
              <a:t> </a:t>
            </a:r>
            <a:r>
              <a:rPr lang="ru-RU" sz="1800" dirty="0" err="1" smtClean="0"/>
              <a:t>Application</a:t>
            </a:r>
            <a:r>
              <a:rPr lang="ru-RU" sz="1800" dirty="0" smtClean="0"/>
              <a:t> </a:t>
            </a:r>
            <a:r>
              <a:rPr lang="ru-RU" sz="1800" dirty="0" err="1" smtClean="0"/>
              <a:t>Archive</a:t>
            </a:r>
            <a:r>
              <a:rPr lang="ru-RU" sz="1800" dirty="0" smtClean="0"/>
              <a:t>) файле, который является JAR файлом с расширением EAR.</a:t>
            </a:r>
          </a:p>
          <a:p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Платформа </a:t>
            </a:r>
            <a:r>
              <a:rPr lang="en-US" dirty="0" smtClean="0"/>
              <a:t>J2EE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b="1" dirty="0" smtClean="0"/>
              <a:t>WAR </a:t>
            </a:r>
            <a:r>
              <a:rPr lang="ru-RU" sz="1800" b="1" dirty="0" smtClean="0"/>
              <a:t>файл </a:t>
            </a:r>
            <a:r>
              <a:rPr lang="ru-RU" sz="1800" dirty="0" smtClean="0"/>
              <a:t>- это специализированный JAR файл, содержащий такие компоненты </a:t>
            </a:r>
            <a:r>
              <a:rPr lang="ru-RU" sz="1800" dirty="0" err="1" smtClean="0"/>
              <a:t>веб-приложения</a:t>
            </a:r>
            <a:r>
              <a:rPr lang="ru-RU" sz="1800" dirty="0" smtClean="0"/>
              <a:t> как </a:t>
            </a:r>
            <a:r>
              <a:rPr lang="ru-RU" sz="1800" dirty="0" err="1" smtClean="0"/>
              <a:t>сервлеты</a:t>
            </a:r>
            <a:r>
              <a:rPr lang="ru-RU" sz="1800" dirty="0" smtClean="0"/>
              <a:t>, JSP файлы, HTML файлы, дескрипторы развертывания, библиотеки классов и тому подобное. </a:t>
            </a:r>
            <a:endParaRPr lang="ru-RU" sz="1800" dirty="0" smtClean="0"/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r>
              <a:rPr lang="ru-RU" sz="1800" dirty="0" smtClean="0"/>
              <a:t>WAR </a:t>
            </a:r>
            <a:r>
              <a:rPr lang="ru-RU" sz="1800" dirty="0" smtClean="0"/>
              <a:t>файл может быть развернут на </a:t>
            </a:r>
            <a:r>
              <a:rPr lang="ru-RU" sz="1800" dirty="0" err="1" smtClean="0"/>
              <a:t>веб-сервере</a:t>
            </a:r>
            <a:r>
              <a:rPr lang="ru-RU" sz="1800" dirty="0" smtClean="0"/>
              <a:t>, таком как </a:t>
            </a:r>
            <a:r>
              <a:rPr lang="ru-RU" sz="1800" dirty="0" err="1" smtClean="0"/>
              <a:t>Tomcat</a:t>
            </a:r>
            <a:r>
              <a:rPr lang="ru-RU" sz="1800" dirty="0" smtClean="0"/>
              <a:t>.</a:t>
            </a:r>
          </a:p>
          <a:p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Платформа </a:t>
            </a:r>
            <a:r>
              <a:rPr lang="en-US" dirty="0" smtClean="0"/>
              <a:t>J2EE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b="1" dirty="0" smtClean="0"/>
              <a:t>EAR </a:t>
            </a:r>
            <a:r>
              <a:rPr lang="ru-RU" sz="1800" b="1" dirty="0" smtClean="0"/>
              <a:t>файл </a:t>
            </a:r>
            <a:r>
              <a:rPr lang="ru-RU" sz="1800" dirty="0" smtClean="0"/>
              <a:t>– это специализированный JAR файл, содержащий компоненты </a:t>
            </a:r>
            <a:r>
              <a:rPr lang="ru-RU" sz="1800" dirty="0" err="1" smtClean="0"/>
              <a:t>Java</a:t>
            </a:r>
            <a:r>
              <a:rPr lang="ru-RU" sz="1800" dirty="0" smtClean="0"/>
              <a:t> EE приложения, такие как </a:t>
            </a:r>
            <a:r>
              <a:rPr lang="ru-RU" sz="1800" dirty="0" err="1" smtClean="0"/>
              <a:t>веб-приложения</a:t>
            </a:r>
            <a:r>
              <a:rPr lang="ru-RU" sz="1800" dirty="0" smtClean="0"/>
              <a:t> (WAR), EJB, адаптеры ресурсов и так далее. </a:t>
            </a:r>
            <a:endParaRPr lang="ru-RU" sz="1800" dirty="0" smtClean="0"/>
          </a:p>
          <a:p>
            <a:pPr algn="just">
              <a:buNone/>
            </a:pPr>
            <a:endParaRPr lang="ru-RU" sz="1800" dirty="0" smtClean="0"/>
          </a:p>
          <a:p>
            <a:pPr algn="just">
              <a:buNone/>
            </a:pPr>
            <a:r>
              <a:rPr lang="ru-RU" sz="1800" dirty="0" smtClean="0"/>
              <a:t>Файл </a:t>
            </a:r>
            <a:r>
              <a:rPr lang="ru-RU" sz="1800" dirty="0" smtClean="0"/>
              <a:t>EAR может быть развернут на сервере приложений </a:t>
            </a:r>
            <a:r>
              <a:rPr lang="ru-RU" sz="1800" dirty="0" err="1" smtClean="0"/>
              <a:t>Java</a:t>
            </a:r>
            <a:r>
              <a:rPr lang="ru-RU" sz="1800" dirty="0" smtClean="0"/>
              <a:t> EE, таком как </a:t>
            </a:r>
            <a:r>
              <a:rPr lang="ru-RU" sz="1800" dirty="0" err="1" smtClean="0"/>
              <a:t>JBoss</a:t>
            </a:r>
            <a:r>
              <a:rPr lang="ru-RU" sz="1800" dirty="0" smtClean="0"/>
              <a:t>, </a:t>
            </a:r>
            <a:r>
              <a:rPr lang="ru-RU" sz="1800" dirty="0" err="1" smtClean="0"/>
              <a:t>WebLogic</a:t>
            </a:r>
            <a:r>
              <a:rPr lang="ru-RU" sz="1800" dirty="0" smtClean="0"/>
              <a:t> или </a:t>
            </a:r>
            <a:r>
              <a:rPr lang="ru-RU" sz="1800" dirty="0" err="1" smtClean="0"/>
              <a:t>WebSphere</a:t>
            </a:r>
            <a:r>
              <a:rPr lang="ru-RU" sz="1800" dirty="0" smtClean="0"/>
              <a:t>. </a:t>
            </a:r>
            <a:endParaRPr lang="ru-RU" sz="1800" dirty="0" smtClean="0"/>
          </a:p>
          <a:p>
            <a:pPr algn="just">
              <a:buNone/>
            </a:pPr>
            <a:endParaRPr lang="ru-RU" sz="1800" dirty="0" smtClean="0"/>
          </a:p>
          <a:p>
            <a:pPr algn="just">
              <a:buNone/>
            </a:pPr>
            <a:r>
              <a:rPr lang="ru-RU" sz="1800" dirty="0" smtClean="0"/>
              <a:t>Сервер </a:t>
            </a:r>
            <a:r>
              <a:rPr lang="ru-RU" sz="1800" dirty="0" smtClean="0"/>
              <a:t>приложений </a:t>
            </a:r>
            <a:r>
              <a:rPr lang="ru-RU" sz="1800" dirty="0" err="1" smtClean="0"/>
              <a:t>Java</a:t>
            </a:r>
            <a:r>
              <a:rPr lang="ru-RU" sz="1800" dirty="0" smtClean="0"/>
              <a:t> EE загружает EAR файлы в процессе выполнения и устанавливает обнаруженные в нем компоненты на основе инструкций, описанных в дескрипторе развертывания каждого компонента.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</a:t>
            </a:r>
            <a:r>
              <a:rPr lang="en-US" dirty="0" smtClean="0"/>
              <a:t>web</a:t>
            </a:r>
            <a:r>
              <a:rPr lang="ru-RU" dirty="0" smtClean="0"/>
              <a:t>-приложения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</a:t>
            </a:r>
            <a:r>
              <a:rPr lang="en-US" dirty="0" smtClean="0"/>
              <a:t>web</a:t>
            </a:r>
            <a:r>
              <a:rPr lang="ru-RU" dirty="0" smtClean="0"/>
              <a:t>-приложения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 smtClean="0"/>
              <a:t>Компоненты типичного </a:t>
            </a:r>
            <a:r>
              <a:rPr lang="ru-RU" sz="1800" dirty="0" err="1" smtClean="0"/>
              <a:t>Java</a:t>
            </a:r>
            <a:r>
              <a:rPr lang="ru-RU" sz="1800" dirty="0" smtClean="0"/>
              <a:t> EE приложения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1802" y="1857364"/>
            <a:ext cx="2714624" cy="3836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</a:t>
            </a:r>
            <a:r>
              <a:rPr lang="en-US" dirty="0" smtClean="0"/>
              <a:t>web</a:t>
            </a:r>
            <a:r>
              <a:rPr lang="ru-RU" dirty="0" smtClean="0"/>
              <a:t>-приложения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600" dirty="0" smtClean="0"/>
              <a:t>Традиционно, </a:t>
            </a:r>
            <a:r>
              <a:rPr lang="ru-RU" sz="1600" b="1" dirty="0" smtClean="0"/>
              <a:t>корпоративное </a:t>
            </a:r>
            <a:r>
              <a:rPr lang="en-US" sz="1600" b="1" dirty="0" smtClean="0"/>
              <a:t>Java EE </a:t>
            </a:r>
            <a:r>
              <a:rPr lang="ru-RU" sz="1600" b="1" dirty="0" smtClean="0"/>
              <a:t>приложение </a:t>
            </a:r>
            <a:r>
              <a:rPr lang="ru-RU" sz="1600" dirty="0" smtClean="0"/>
              <a:t>определяется как набор следующих компонентов и технологий:</a:t>
            </a:r>
          </a:p>
          <a:p>
            <a:pPr marL="1346200" indent="-266700"/>
            <a:r>
              <a:rPr lang="ru-RU" dirty="0" smtClean="0"/>
              <a:t> </a:t>
            </a:r>
            <a:r>
              <a:rPr lang="en-US" sz="1400" dirty="0" smtClean="0"/>
              <a:t>EAR </a:t>
            </a:r>
            <a:r>
              <a:rPr lang="ru-RU" sz="1400" dirty="0" smtClean="0"/>
              <a:t>файлы</a:t>
            </a:r>
          </a:p>
          <a:p>
            <a:pPr marL="1346200" indent="-266700"/>
            <a:r>
              <a:rPr lang="ru-RU" sz="1400" dirty="0" smtClean="0"/>
              <a:t> </a:t>
            </a:r>
            <a:r>
              <a:rPr lang="en-US" sz="1400" dirty="0" smtClean="0"/>
              <a:t>Java </a:t>
            </a:r>
            <a:r>
              <a:rPr lang="ru-RU" sz="1400" dirty="0" err="1" smtClean="0"/>
              <a:t>сервлеты</a:t>
            </a:r>
            <a:endParaRPr lang="ru-RU" sz="1400" dirty="0" smtClean="0"/>
          </a:p>
          <a:p>
            <a:pPr marL="1346200" indent="-266700"/>
            <a:r>
              <a:rPr lang="ru-RU" sz="1400" dirty="0" smtClean="0"/>
              <a:t> </a:t>
            </a:r>
            <a:r>
              <a:rPr lang="en-US" sz="1400" dirty="0" err="1" smtClean="0"/>
              <a:t>JavaServer</a:t>
            </a:r>
            <a:r>
              <a:rPr lang="en-US" sz="1400" dirty="0" smtClean="0"/>
              <a:t> Pages </a:t>
            </a:r>
            <a:r>
              <a:rPr lang="ru-RU" sz="1400" dirty="0" smtClean="0"/>
              <a:t>или </a:t>
            </a:r>
            <a:r>
              <a:rPr lang="en-US" sz="1400" dirty="0" err="1" smtClean="0"/>
              <a:t>JavaServer</a:t>
            </a:r>
            <a:r>
              <a:rPr lang="en-US" sz="1400" dirty="0" smtClean="0"/>
              <a:t> Faces</a:t>
            </a:r>
          </a:p>
          <a:p>
            <a:pPr marL="1346200" indent="-266700"/>
            <a:r>
              <a:rPr lang="en-US" sz="1400" dirty="0" smtClean="0"/>
              <a:t> Enterprise JavaBeans (EJB)</a:t>
            </a:r>
          </a:p>
          <a:p>
            <a:pPr marL="1346200" indent="-266700"/>
            <a:r>
              <a:rPr lang="en-US" sz="1400" dirty="0" smtClean="0"/>
              <a:t> </a:t>
            </a:r>
            <a:r>
              <a:rPr lang="ru-RU" sz="1400" dirty="0" smtClean="0"/>
              <a:t>Сервисы аутентификации и авторизации (</a:t>
            </a:r>
            <a:r>
              <a:rPr lang="en-US" sz="1400" dirty="0" smtClean="0"/>
              <a:t>JAAS)</a:t>
            </a:r>
          </a:p>
          <a:p>
            <a:pPr marL="1346200" indent="-266700"/>
            <a:r>
              <a:rPr lang="en-US" sz="1400" dirty="0" smtClean="0"/>
              <a:t> </a:t>
            </a:r>
            <a:r>
              <a:rPr lang="ru-RU" sz="1400" dirty="0" smtClean="0"/>
              <a:t>Архитектура </a:t>
            </a:r>
            <a:r>
              <a:rPr lang="en-US" sz="1400" dirty="0" smtClean="0"/>
              <a:t>J2EE Connector</a:t>
            </a:r>
          </a:p>
          <a:p>
            <a:pPr marL="1346200" indent="-266700"/>
            <a:r>
              <a:rPr lang="en-US" sz="1400" dirty="0" smtClean="0"/>
              <a:t> JavaBeans Activation Framework (JAF)</a:t>
            </a:r>
          </a:p>
          <a:p>
            <a:pPr marL="1346200" indent="-266700"/>
            <a:r>
              <a:rPr lang="en-US" sz="1400" dirty="0" smtClean="0"/>
              <a:t> </a:t>
            </a:r>
            <a:r>
              <a:rPr lang="en-US" sz="1400" dirty="0" err="1" smtClean="0"/>
              <a:t>JavaMail</a:t>
            </a:r>
            <a:endParaRPr lang="en-US" sz="1400" dirty="0" smtClean="0"/>
          </a:p>
          <a:p>
            <a:pPr marL="1346200" indent="-266700"/>
            <a:r>
              <a:rPr lang="en-US" sz="1400" dirty="0" smtClean="0"/>
              <a:t> Java Message Service (JMS)</a:t>
            </a:r>
          </a:p>
          <a:p>
            <a:pPr marL="1346200" indent="-266700"/>
            <a:r>
              <a:rPr lang="en-US" sz="1400" dirty="0" smtClean="0"/>
              <a:t> Java Persistence API (JPA)</a:t>
            </a:r>
          </a:p>
          <a:p>
            <a:pPr marL="1346200" indent="-266700"/>
            <a:r>
              <a:rPr lang="en-US" sz="1400" dirty="0" smtClean="0"/>
              <a:t>Java Transaction API (JTA)</a:t>
            </a:r>
          </a:p>
          <a:p>
            <a:pPr marL="1346200" indent="-266700"/>
            <a:r>
              <a:rPr lang="en-US" sz="1400" dirty="0" smtClean="0"/>
              <a:t> The Java Management Extensions (JMX) API</a:t>
            </a:r>
          </a:p>
          <a:p>
            <a:pPr marL="1346200" indent="-266700"/>
            <a:r>
              <a:rPr lang="en-US" sz="1400" dirty="0" smtClean="0"/>
              <a:t> Java API for XML Processing (JAXP)</a:t>
            </a:r>
          </a:p>
          <a:p>
            <a:pPr marL="1346200" indent="-266700"/>
            <a:r>
              <a:rPr lang="en-US" sz="1400" dirty="0" smtClean="0"/>
              <a:t> The Java API for XML-based RPC (JAX-RPC)</a:t>
            </a:r>
          </a:p>
          <a:p>
            <a:pPr marL="1346200" indent="-266700"/>
            <a:r>
              <a:rPr lang="en-US" sz="1400" dirty="0" smtClean="0"/>
              <a:t> The Java Architecture for XML Binding (JAXB)</a:t>
            </a:r>
          </a:p>
          <a:p>
            <a:pPr marL="1346200" indent="-266700"/>
            <a:r>
              <a:rPr lang="en-US" sz="1400" dirty="0" smtClean="0"/>
              <a:t> The SOAP with Attachments API for Java (SAAJ)</a:t>
            </a:r>
          </a:p>
          <a:p>
            <a:pPr marL="1346200" indent="-266700"/>
            <a:r>
              <a:rPr lang="en-US" sz="1400" dirty="0" smtClean="0"/>
              <a:t> Java Database Connectivity (JDBC) framework</a:t>
            </a:r>
            <a:endParaRPr lang="en-US" sz="14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</a:t>
            </a:r>
            <a:r>
              <a:rPr lang="en-US" dirty="0" smtClean="0"/>
              <a:t>web</a:t>
            </a:r>
            <a:r>
              <a:rPr lang="ru-RU" dirty="0" smtClean="0"/>
              <a:t>-приложения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 smtClean="0"/>
              <a:t>В свою очередь, </a:t>
            </a:r>
            <a:r>
              <a:rPr lang="ru-RU" sz="1800" b="1" dirty="0" err="1" smtClean="0"/>
              <a:t>веб-приложение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Java</a:t>
            </a:r>
            <a:r>
              <a:rPr lang="ru-RU" sz="1800" b="1" dirty="0" smtClean="0"/>
              <a:t> </a:t>
            </a:r>
            <a:r>
              <a:rPr lang="ru-RU" sz="1800" dirty="0" smtClean="0"/>
              <a:t>объединяет подмножество компонентов и технологий корпоративного приложения, таких как</a:t>
            </a:r>
            <a:r>
              <a:rPr lang="ru-RU" sz="1800" dirty="0" smtClean="0"/>
              <a:t>:</a:t>
            </a:r>
          </a:p>
          <a:p>
            <a:pPr marL="1435100" indent="-355600"/>
            <a:endParaRPr lang="ru-RU" sz="1600" dirty="0" smtClean="0"/>
          </a:p>
          <a:p>
            <a:pPr marL="1435100" indent="-355600"/>
            <a:r>
              <a:rPr lang="ru-RU" sz="1600" dirty="0" smtClean="0"/>
              <a:t> WAR файлы</a:t>
            </a:r>
          </a:p>
          <a:p>
            <a:pPr marL="1435100" indent="-355600"/>
            <a:r>
              <a:rPr lang="ru-RU" sz="1600" dirty="0" smtClean="0"/>
              <a:t> </a:t>
            </a:r>
            <a:r>
              <a:rPr lang="ru-RU" sz="1600" dirty="0" err="1" smtClean="0"/>
              <a:t>Java</a:t>
            </a:r>
            <a:r>
              <a:rPr lang="ru-RU" sz="1600" dirty="0" smtClean="0"/>
              <a:t> </a:t>
            </a:r>
            <a:r>
              <a:rPr lang="ru-RU" sz="1600" dirty="0" err="1" smtClean="0"/>
              <a:t>сервлеты</a:t>
            </a:r>
            <a:endParaRPr lang="ru-RU" sz="1600" dirty="0" smtClean="0"/>
          </a:p>
          <a:p>
            <a:pPr marL="1435100" indent="-355600"/>
            <a:r>
              <a:rPr lang="ru-RU" sz="1600" dirty="0" smtClean="0"/>
              <a:t> </a:t>
            </a:r>
            <a:r>
              <a:rPr lang="ru-RU" sz="1600" dirty="0" err="1" smtClean="0"/>
              <a:t>JavaServer</a:t>
            </a:r>
            <a:r>
              <a:rPr lang="ru-RU" sz="1600" dirty="0" smtClean="0"/>
              <a:t> </a:t>
            </a:r>
            <a:r>
              <a:rPr lang="ru-RU" sz="1600" dirty="0" err="1" smtClean="0"/>
              <a:t>Faces</a:t>
            </a:r>
            <a:r>
              <a:rPr lang="ru-RU" sz="1600" dirty="0" smtClean="0"/>
              <a:t> или </a:t>
            </a:r>
            <a:r>
              <a:rPr lang="ru-RU" sz="1600" dirty="0" err="1" smtClean="0"/>
              <a:t>JavaServer</a:t>
            </a:r>
            <a:r>
              <a:rPr lang="ru-RU" sz="1600" dirty="0" smtClean="0"/>
              <a:t> </a:t>
            </a:r>
            <a:r>
              <a:rPr lang="ru-RU" sz="1600" dirty="0" err="1" smtClean="0"/>
              <a:t>Pages</a:t>
            </a:r>
            <a:endParaRPr lang="ru-RU" sz="1600" dirty="0" smtClean="0"/>
          </a:p>
          <a:p>
            <a:pPr marL="1435100" indent="-355600"/>
            <a:r>
              <a:rPr lang="ru-RU" sz="1600" dirty="0" smtClean="0"/>
              <a:t> </a:t>
            </a:r>
            <a:r>
              <a:rPr lang="ru-RU" sz="1600" dirty="0" err="1" smtClean="0"/>
              <a:t>Java</a:t>
            </a:r>
            <a:r>
              <a:rPr lang="ru-RU" sz="1600" dirty="0" smtClean="0"/>
              <a:t> </a:t>
            </a:r>
            <a:r>
              <a:rPr lang="ru-RU" sz="1600" dirty="0" err="1" smtClean="0"/>
              <a:t>Database</a:t>
            </a:r>
            <a:r>
              <a:rPr lang="ru-RU" sz="1600" dirty="0" smtClean="0"/>
              <a:t> </a:t>
            </a:r>
            <a:r>
              <a:rPr lang="ru-RU" sz="1600" dirty="0" err="1" smtClean="0"/>
              <a:t>Connectivity</a:t>
            </a:r>
            <a:r>
              <a:rPr lang="ru-RU" sz="1600" dirty="0" smtClean="0"/>
              <a:t> (JDBC) </a:t>
            </a:r>
            <a:r>
              <a:rPr lang="ru-RU" sz="1600" dirty="0" err="1" smtClean="0"/>
              <a:t>framework</a:t>
            </a:r>
            <a:endParaRPr lang="ru-RU" sz="1600" dirty="0" smtClean="0"/>
          </a:p>
          <a:p>
            <a:endParaRPr lang="ru-RU" sz="1800" dirty="0" smtClean="0"/>
          </a:p>
          <a:p>
            <a:pPr algn="just">
              <a:buNone/>
            </a:pPr>
            <a:r>
              <a:rPr lang="ru-RU" sz="1800" dirty="0" smtClean="0"/>
              <a:t>Популярные Фреймворки, такие как </a:t>
            </a:r>
            <a:r>
              <a:rPr lang="ru-RU" sz="1800" dirty="0" err="1" smtClean="0"/>
              <a:t>Apache</a:t>
            </a:r>
            <a:r>
              <a:rPr lang="ru-RU" sz="1800" dirty="0" smtClean="0"/>
              <a:t> </a:t>
            </a:r>
            <a:r>
              <a:rPr lang="ru-RU" sz="1800" dirty="0" err="1" smtClean="0"/>
              <a:t>Struts</a:t>
            </a:r>
            <a:r>
              <a:rPr lang="ru-RU" sz="1800" dirty="0" smtClean="0"/>
              <a:t>, </a:t>
            </a:r>
            <a:r>
              <a:rPr lang="ru-RU" sz="1800" dirty="0" err="1" smtClean="0"/>
              <a:t>Spring</a:t>
            </a:r>
            <a:r>
              <a:rPr lang="ru-RU" sz="1800" dirty="0" smtClean="0"/>
              <a:t>, </a:t>
            </a:r>
            <a:r>
              <a:rPr lang="ru-RU" sz="1800" dirty="0" err="1" smtClean="0"/>
              <a:t>Hibernate</a:t>
            </a:r>
            <a:r>
              <a:rPr lang="ru-RU" sz="1800" dirty="0" smtClean="0"/>
              <a:t> и другие стирают традиционную грань между корпоративными приложениями и </a:t>
            </a:r>
            <a:r>
              <a:rPr lang="ru-RU" sz="1800" dirty="0" err="1" smtClean="0"/>
              <a:t>веб-приложениями</a:t>
            </a:r>
            <a:r>
              <a:rPr lang="ru-RU" sz="1800" dirty="0" smtClean="0"/>
              <a:t>. Каждый </a:t>
            </a:r>
            <a:r>
              <a:rPr lang="ru-RU" sz="1800" dirty="0" err="1" smtClean="0"/>
              <a:t>фреймворк</a:t>
            </a:r>
            <a:r>
              <a:rPr lang="ru-RU" sz="1800" dirty="0" smtClean="0"/>
              <a:t> предлагает свою точку зрения на то, как решить ту или иную задачу. Каждый </a:t>
            </a:r>
            <a:r>
              <a:rPr lang="ru-RU" sz="1800" dirty="0" err="1" smtClean="0"/>
              <a:t>фреймворк</a:t>
            </a:r>
            <a:r>
              <a:rPr lang="ru-RU" sz="1800" dirty="0" smtClean="0"/>
              <a:t> пытается более эффективно решить те или иные сложности, возможно используя набор дополнительных технологий.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Основы протокола </a:t>
            </a:r>
            <a:r>
              <a:rPr smtClean="0"/>
              <a:t>http</a:t>
            </a:r>
            <a:endParaRPr lang="pl-PL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</a:t>
            </a:r>
            <a:r>
              <a:rPr lang="en-US" dirty="0" smtClean="0"/>
              <a:t>web</a:t>
            </a:r>
            <a:r>
              <a:rPr lang="ru-RU" dirty="0" smtClean="0"/>
              <a:t>-приложения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dirty="0" smtClean="0"/>
              <a:t>В типичном </a:t>
            </a:r>
            <a:r>
              <a:rPr lang="ru-RU" sz="1800" dirty="0" err="1" smtClean="0"/>
              <a:t>Java</a:t>
            </a:r>
            <a:r>
              <a:rPr lang="ru-RU" sz="1800" dirty="0" smtClean="0"/>
              <a:t> EE </a:t>
            </a:r>
            <a:r>
              <a:rPr lang="ru-RU" sz="1800" dirty="0" err="1" smtClean="0"/>
              <a:t>веб-приложении</a:t>
            </a:r>
            <a:r>
              <a:rPr lang="ru-RU" sz="1800" dirty="0" smtClean="0"/>
              <a:t> HTML клиент отправляет запрос серверу, где этот запрос обрабатывается </a:t>
            </a:r>
            <a:r>
              <a:rPr lang="ru-RU" sz="1800" dirty="0" err="1" smtClean="0"/>
              <a:t>веб-контейнером</a:t>
            </a:r>
            <a:r>
              <a:rPr lang="ru-RU" sz="1800" dirty="0" smtClean="0"/>
              <a:t> сервера приложений. </a:t>
            </a:r>
            <a:r>
              <a:rPr lang="ru-RU" sz="1800" dirty="0" err="1" smtClean="0"/>
              <a:t>Веб-контейнер</a:t>
            </a:r>
            <a:r>
              <a:rPr lang="ru-RU" sz="1800" dirty="0" smtClean="0"/>
              <a:t> вызывает </a:t>
            </a:r>
            <a:r>
              <a:rPr lang="ru-RU" sz="1800" dirty="0" err="1" smtClean="0"/>
              <a:t>сервлет</a:t>
            </a:r>
            <a:r>
              <a:rPr lang="ru-RU" sz="1800" dirty="0" smtClean="0"/>
              <a:t>, который сконфигурирован для обработки определенного контекста запроса</a:t>
            </a:r>
            <a:r>
              <a:rPr lang="ru-RU" sz="1800" dirty="0" smtClean="0"/>
              <a:t>.</a:t>
            </a:r>
          </a:p>
          <a:p>
            <a:endParaRPr lang="ru-RU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6" y="3000372"/>
            <a:ext cx="4286280" cy="2425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</a:t>
            </a:r>
            <a:r>
              <a:rPr lang="en-US" dirty="0" smtClean="0"/>
              <a:t>web</a:t>
            </a:r>
            <a:r>
              <a:rPr lang="ru-RU" dirty="0" smtClean="0"/>
              <a:t>-приложения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dirty="0" smtClean="0"/>
              <a:t>Как только </a:t>
            </a:r>
            <a:r>
              <a:rPr lang="ru-RU" sz="1800" dirty="0" err="1" smtClean="0"/>
              <a:t>сервлет</a:t>
            </a:r>
            <a:r>
              <a:rPr lang="ru-RU" sz="1800" dirty="0" smtClean="0"/>
              <a:t> получает начальный запрос, инициируется выполнение определенной бизнес логики для завершения запроса. При этом вызывается один или несколько бизнес сервисов или </a:t>
            </a:r>
            <a:r>
              <a:rPr lang="ru-RU" sz="1800" dirty="0" smtClean="0"/>
              <a:t>компонентов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1802" y="2571744"/>
            <a:ext cx="3500462" cy="33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</a:t>
            </a:r>
            <a:r>
              <a:rPr lang="en-US" dirty="0" smtClean="0"/>
              <a:t>web</a:t>
            </a:r>
            <a:r>
              <a:rPr lang="ru-RU" dirty="0" smtClean="0"/>
              <a:t>-приложения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600" dirty="0" smtClean="0"/>
              <a:t>Некоторым бизнес сервисам или компонентам требуется доступ к хранилищам данных или информационным системам. Как правило, для этих целей вводится дополнительный слой абстракции между </a:t>
            </a:r>
            <a:r>
              <a:rPr lang="ru-RU" sz="1600" dirty="0" err="1" smtClean="0"/>
              <a:t>бизнес-сервисами</a:t>
            </a:r>
            <a:r>
              <a:rPr lang="ru-RU" sz="1600" dirty="0" smtClean="0"/>
              <a:t> и хранилищем данных, что позволяет сделать максимально безболезненным возможное изменение источника данных в будущем. При этом объекты доступа к данным (DAO) представляются отдельными компонентами</a:t>
            </a:r>
            <a:endParaRPr lang="en-US" sz="16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3174" y="3214686"/>
            <a:ext cx="4220512" cy="2658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</a:t>
            </a:r>
            <a:r>
              <a:rPr lang="en-US" dirty="0" smtClean="0"/>
              <a:t>web</a:t>
            </a:r>
            <a:r>
              <a:rPr lang="ru-RU" dirty="0" smtClean="0"/>
              <a:t>-приложения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600" dirty="0" smtClean="0"/>
              <a:t>Когда обработка запроса на сервере завершена, HTML клиенту возвращается ответ в определенном формате</a:t>
            </a:r>
            <a:r>
              <a:rPr lang="ru-RU" sz="1600" dirty="0" smtClean="0"/>
              <a:t>.</a:t>
            </a:r>
          </a:p>
          <a:p>
            <a:pPr algn="just">
              <a:buNone/>
            </a:pPr>
            <a:r>
              <a:rPr lang="ru-RU" sz="1600" dirty="0" smtClean="0"/>
              <a:t>Этот сценарий </a:t>
            </a:r>
            <a:r>
              <a:rPr lang="ru-RU" sz="1600" dirty="0" smtClean="0"/>
              <a:t>может быть реализован с использованием ограниченного набора </a:t>
            </a:r>
            <a:r>
              <a:rPr lang="ru-RU" sz="1600" dirty="0" err="1" smtClean="0"/>
              <a:t>Java</a:t>
            </a:r>
            <a:r>
              <a:rPr lang="ru-RU" sz="1600" dirty="0" smtClean="0"/>
              <a:t> EE технологий, таких как, например, </a:t>
            </a:r>
            <a:r>
              <a:rPr lang="ru-RU" sz="1600" dirty="0" err="1" smtClean="0"/>
              <a:t>сервлеты</a:t>
            </a:r>
            <a:r>
              <a:rPr lang="ru-RU" sz="1600" dirty="0" smtClean="0"/>
              <a:t>, JDBC, JSP и тому подобные. </a:t>
            </a:r>
            <a:r>
              <a:rPr lang="ru-RU" sz="1600" dirty="0" err="1" smtClean="0"/>
              <a:t>Tomcat</a:t>
            </a:r>
            <a:r>
              <a:rPr lang="ru-RU" sz="1600" dirty="0" smtClean="0"/>
              <a:t> как и другие </a:t>
            </a:r>
            <a:r>
              <a:rPr lang="ru-RU" sz="1600" dirty="0" err="1" smtClean="0"/>
              <a:t>веб-серверы</a:t>
            </a:r>
            <a:r>
              <a:rPr lang="ru-RU" sz="1600" dirty="0" smtClean="0"/>
              <a:t>, предоставляющие среду выполнения </a:t>
            </a:r>
            <a:r>
              <a:rPr lang="ru-RU" sz="1600" dirty="0" err="1" smtClean="0"/>
              <a:t>сервлетов</a:t>
            </a:r>
            <a:r>
              <a:rPr lang="ru-RU" sz="1600" dirty="0" smtClean="0"/>
              <a:t> и JSP, вполне могут быть использованы как серверы приложений для данного сценария.</a:t>
            </a:r>
            <a:endParaRPr lang="en-US" sz="16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3174" y="3143248"/>
            <a:ext cx="4357708" cy="2759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</a:t>
            </a:r>
            <a:r>
              <a:rPr lang="en-US" dirty="0" smtClean="0"/>
              <a:t>web</a:t>
            </a:r>
            <a:r>
              <a:rPr lang="ru-RU" dirty="0" smtClean="0"/>
              <a:t>-приложения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sz="1800" b="1" dirty="0" smtClean="0"/>
              <a:t>Структура </a:t>
            </a:r>
            <a:r>
              <a:rPr lang="en-US" sz="1800" b="1" dirty="0" smtClean="0"/>
              <a:t>J2EE Web-</a:t>
            </a:r>
            <a:r>
              <a:rPr lang="ru-RU" sz="1800" b="1" dirty="0" smtClean="0"/>
              <a:t>приложения</a:t>
            </a:r>
            <a:endParaRPr lang="en-US" sz="18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785786" y="1948578"/>
          <a:ext cx="7321572" cy="3909314"/>
        </p:xfrm>
        <a:graphic>
          <a:graphicData uri="http://schemas.openxmlformats.org/presentationml/2006/ole">
            <p:oleObj spid="_x0000_s8195" name="Visio" r:id="rId3" imgW="5459730" imgH="2914650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</a:t>
            </a:r>
            <a:r>
              <a:rPr lang="en-US" dirty="0" smtClean="0"/>
              <a:t>web</a:t>
            </a:r>
            <a:r>
              <a:rPr lang="ru-RU" dirty="0" smtClean="0"/>
              <a:t>-приложения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/>
              <a:t>Web-</a:t>
            </a:r>
            <a:r>
              <a:rPr lang="ru-RU" sz="1800" dirty="0" smtClean="0"/>
              <a:t>приложение должно включать</a:t>
            </a:r>
            <a:r>
              <a:rPr lang="en-US" sz="1800" dirty="0" smtClean="0"/>
              <a:t>:</a:t>
            </a:r>
            <a:endParaRPr lang="ru-RU" sz="1800" dirty="0" smtClean="0"/>
          </a:p>
          <a:p>
            <a:pPr marL="1079500" indent="-355600" algn="just">
              <a:lnSpc>
                <a:spcPct val="90000"/>
              </a:lnSpc>
              <a:buFontTx/>
              <a:buNone/>
            </a:pPr>
            <a:endParaRPr lang="en-US" sz="1800" dirty="0" smtClean="0"/>
          </a:p>
          <a:p>
            <a:pPr marL="1079500" indent="-355600" algn="just">
              <a:lnSpc>
                <a:spcPct val="90000"/>
              </a:lnSpc>
            </a:pPr>
            <a:r>
              <a:rPr lang="ru-RU" sz="1600" dirty="0" smtClean="0"/>
              <a:t>Основную (базовую)директорию</a:t>
            </a:r>
            <a:r>
              <a:rPr lang="en-US" sz="1600" dirty="0" smtClean="0"/>
              <a:t> [</a:t>
            </a:r>
            <a:r>
              <a:rPr lang="ru-RU" sz="1600" dirty="0" smtClean="0"/>
              <a:t>имя директории является именем приложения</a:t>
            </a:r>
            <a:r>
              <a:rPr lang="en-US" sz="1600" dirty="0" smtClean="0"/>
              <a:t>]</a:t>
            </a:r>
          </a:p>
          <a:p>
            <a:pPr marL="1079500" indent="-355600" algn="just">
              <a:lnSpc>
                <a:spcPct val="90000"/>
              </a:lnSpc>
            </a:pPr>
            <a:r>
              <a:rPr lang="en-US" sz="1600" dirty="0" smtClean="0"/>
              <a:t>WEB-INF </a:t>
            </a:r>
            <a:r>
              <a:rPr lang="ru-RU" sz="1600" dirty="0" smtClean="0"/>
              <a:t>директорию</a:t>
            </a:r>
            <a:endParaRPr lang="en-US" sz="1600" dirty="0" smtClean="0"/>
          </a:p>
          <a:p>
            <a:pPr marL="1079500" indent="-355600" algn="just">
              <a:lnSpc>
                <a:spcPct val="90000"/>
              </a:lnSpc>
            </a:pPr>
            <a:r>
              <a:rPr lang="en-US" sz="1600" i="1" dirty="0" smtClean="0"/>
              <a:t>web.xml</a:t>
            </a:r>
            <a:r>
              <a:rPr lang="en-US" sz="1600" dirty="0" smtClean="0"/>
              <a:t> </a:t>
            </a:r>
            <a:r>
              <a:rPr lang="ru-RU" sz="1600" dirty="0" smtClean="0"/>
              <a:t>файл конфигурации</a:t>
            </a:r>
            <a:r>
              <a:rPr lang="en-US" sz="1600" dirty="0" smtClean="0"/>
              <a:t> [Deployment Descriptor</a:t>
            </a:r>
            <a:r>
              <a:rPr lang="ru-RU" sz="1600" dirty="0" smtClean="0"/>
              <a:t> (дескриптор развертывания)</a:t>
            </a:r>
            <a:r>
              <a:rPr lang="en-US" sz="1600" dirty="0" smtClean="0"/>
              <a:t>]</a:t>
            </a:r>
          </a:p>
          <a:p>
            <a:pPr>
              <a:lnSpc>
                <a:spcPct val="90000"/>
              </a:lnSpc>
            </a:pPr>
            <a:endParaRPr lang="en-US" sz="1600" dirty="0" smtClean="0"/>
          </a:p>
          <a:p>
            <a:pPr>
              <a:lnSpc>
                <a:spcPct val="90000"/>
              </a:lnSpc>
            </a:pPr>
            <a:endParaRPr lang="en-US" sz="16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/>
              <a:t>Web</a:t>
            </a:r>
            <a:r>
              <a:rPr lang="en-GB" sz="1800" dirty="0" smtClean="0"/>
              <a:t>-</a:t>
            </a:r>
            <a:r>
              <a:rPr lang="ru-RU" sz="1800" dirty="0" smtClean="0"/>
              <a:t>приложение может включать</a:t>
            </a:r>
            <a:r>
              <a:rPr lang="en-US" sz="1800" dirty="0" smtClean="0"/>
              <a:t>:</a:t>
            </a:r>
            <a:endParaRPr lang="ru-RU" sz="1800" dirty="0" smtClean="0"/>
          </a:p>
          <a:p>
            <a:pPr>
              <a:lnSpc>
                <a:spcPct val="90000"/>
              </a:lnSpc>
              <a:buFontTx/>
              <a:buNone/>
            </a:pPr>
            <a:endParaRPr lang="en-US" sz="1800" dirty="0" smtClean="0"/>
          </a:p>
          <a:p>
            <a:pPr marL="1079500" indent="-355600">
              <a:lnSpc>
                <a:spcPct val="90000"/>
              </a:lnSpc>
            </a:pPr>
            <a:r>
              <a:rPr lang="en-US" sz="1600" dirty="0" err="1" smtClean="0"/>
              <a:t>Servlets</a:t>
            </a:r>
            <a:r>
              <a:rPr lang="en-US" sz="1600" dirty="0" smtClean="0"/>
              <a:t> [located in WEB-INF\classes dir]</a:t>
            </a:r>
          </a:p>
          <a:p>
            <a:pPr marL="1079500" indent="-355600">
              <a:lnSpc>
                <a:spcPct val="90000"/>
              </a:lnSpc>
            </a:pPr>
            <a:r>
              <a:rPr lang="en-US" sz="1600" dirty="0" smtClean="0"/>
              <a:t>JSP files </a:t>
            </a:r>
          </a:p>
          <a:p>
            <a:pPr marL="1079500" indent="-355600">
              <a:lnSpc>
                <a:spcPct val="90000"/>
              </a:lnSpc>
            </a:pPr>
            <a:r>
              <a:rPr lang="en-US" sz="1600" dirty="0" smtClean="0"/>
              <a:t>HTML files</a:t>
            </a:r>
          </a:p>
          <a:p>
            <a:pPr marL="1079500" indent="-355600">
              <a:lnSpc>
                <a:spcPct val="90000"/>
              </a:lnSpc>
            </a:pPr>
            <a:r>
              <a:rPr lang="en-US" sz="1600" dirty="0" smtClean="0"/>
              <a:t>Documents, Images</a:t>
            </a:r>
          </a:p>
          <a:p>
            <a:pPr marL="1079500" indent="-355600">
              <a:lnSpc>
                <a:spcPct val="90000"/>
              </a:lnSpc>
            </a:pPr>
            <a:r>
              <a:rPr lang="en-US" sz="1600" dirty="0" smtClean="0"/>
              <a:t>Jars and other classes [usually in a </a:t>
            </a:r>
            <a:r>
              <a:rPr lang="en-US" sz="1600" i="1" dirty="0" smtClean="0"/>
              <a:t>lib</a:t>
            </a:r>
            <a:r>
              <a:rPr lang="en-US" sz="1600" dirty="0" smtClean="0"/>
              <a:t> directory]</a:t>
            </a:r>
          </a:p>
          <a:p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</a:t>
            </a:r>
            <a:r>
              <a:rPr lang="en-US" dirty="0" smtClean="0"/>
              <a:t>web</a:t>
            </a:r>
            <a:r>
              <a:rPr lang="ru-RU" dirty="0" smtClean="0"/>
              <a:t>-приложения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 smtClean="0"/>
              <a:t>Базовая структура </a:t>
            </a:r>
            <a:r>
              <a:rPr lang="ru-RU" sz="1800" dirty="0" err="1" smtClean="0"/>
              <a:t>веб-приложения</a:t>
            </a:r>
            <a:r>
              <a:rPr lang="ru-RU" sz="1800" dirty="0" smtClean="0"/>
              <a:t> должна включать </a:t>
            </a:r>
            <a:r>
              <a:rPr lang="ru-RU" sz="1800" b="1" dirty="0" smtClean="0"/>
              <a:t>корневую директорию, </a:t>
            </a:r>
            <a:r>
              <a:rPr lang="en-US" sz="1800" b="1" dirty="0" smtClean="0"/>
              <a:t>WEB</a:t>
            </a:r>
            <a:r>
              <a:rPr lang="ru-RU" sz="1800" b="1" dirty="0" smtClean="0"/>
              <a:t>-INF директорию</a:t>
            </a:r>
            <a:r>
              <a:rPr lang="ru-RU" sz="1800" dirty="0" smtClean="0"/>
              <a:t> и </a:t>
            </a:r>
            <a:r>
              <a:rPr lang="ru-RU" sz="1800" b="1" dirty="0" smtClean="0"/>
              <a:t>дескриптор развертывания </a:t>
            </a:r>
            <a:r>
              <a:rPr lang="ru-RU" sz="1800" b="1" dirty="0" err="1" smtClean="0"/>
              <a:t>web.xml</a:t>
            </a:r>
            <a:r>
              <a:rPr lang="ru-RU" sz="1800" dirty="0" smtClean="0"/>
              <a:t>.</a:t>
            </a:r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r>
              <a:rPr lang="ru-RU" sz="1800" dirty="0" smtClean="0"/>
              <a:t>Название </a:t>
            </a:r>
            <a:r>
              <a:rPr lang="ru-RU" sz="1800" dirty="0" smtClean="0"/>
              <a:t>корневого каталога будет  частью URL, указывающего на один из содержащихся ресурсов, и используемый в качестве имени приложения</a:t>
            </a:r>
            <a:r>
              <a:rPr lang="ru-RU" sz="1800" dirty="0" smtClean="0"/>
              <a:t>.</a:t>
            </a:r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r>
              <a:rPr lang="ru-RU" sz="1800" dirty="0" smtClean="0"/>
              <a:t>Например</a:t>
            </a:r>
            <a:r>
              <a:rPr lang="ru-RU" sz="1800" dirty="0" smtClean="0"/>
              <a:t>, вызов </a:t>
            </a:r>
            <a:r>
              <a:rPr lang="ru-RU" sz="1800" i="1" dirty="0" err="1" smtClean="0"/>
              <a:t>index.html</a:t>
            </a:r>
            <a:r>
              <a:rPr lang="ru-RU" sz="1800" dirty="0" smtClean="0"/>
              <a:t> файла, расположенного в корне каталога ‘</a:t>
            </a:r>
            <a:r>
              <a:rPr lang="ru-RU" sz="1800" i="1" dirty="0" err="1" smtClean="0"/>
              <a:t>mysite</a:t>
            </a:r>
            <a:r>
              <a:rPr lang="ru-RU" sz="1800" dirty="0" smtClean="0"/>
              <a:t>’, может быть сделан </a:t>
            </a:r>
            <a:r>
              <a:rPr lang="ru-RU" sz="1800" dirty="0" smtClean="0"/>
              <a:t>как:</a:t>
            </a:r>
          </a:p>
          <a:p>
            <a:pPr marL="1612900" indent="-88900">
              <a:buNone/>
            </a:pP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http://localhost:8080/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mysite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 или http://localhost:8080/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mysite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/index.html</a:t>
            </a:r>
            <a:endParaRPr lang="pl-PL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</a:t>
            </a:r>
            <a:r>
              <a:rPr lang="en-US" dirty="0" smtClean="0"/>
              <a:t>web</a:t>
            </a:r>
            <a:r>
              <a:rPr lang="ru-RU" dirty="0" smtClean="0"/>
              <a:t>-приложения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b="1" dirty="0" err="1" smtClean="0"/>
              <a:t>Web.xml</a:t>
            </a:r>
            <a:r>
              <a:rPr lang="ru-RU" sz="1800" b="1" dirty="0" smtClean="0"/>
              <a:t> </a:t>
            </a:r>
            <a:r>
              <a:rPr lang="ru-RU" sz="1800" b="1" dirty="0" smtClean="0"/>
              <a:t>конфигурационный файл </a:t>
            </a:r>
            <a:r>
              <a:rPr lang="ru-RU" sz="1800" dirty="0" smtClean="0"/>
              <a:t>используется для</a:t>
            </a:r>
            <a:r>
              <a:rPr lang="ru-RU" sz="1800" dirty="0" smtClean="0"/>
              <a:t>:</a:t>
            </a:r>
          </a:p>
          <a:p>
            <a:pPr>
              <a:buNone/>
            </a:pPr>
            <a:endParaRPr lang="ru-RU" sz="1800" dirty="0" smtClean="0"/>
          </a:p>
          <a:p>
            <a:pPr marL="1435100" indent="-355600" algn="just"/>
            <a:r>
              <a:rPr lang="ru-RU" sz="1800" dirty="0" smtClean="0"/>
              <a:t>Объявление </a:t>
            </a:r>
            <a:r>
              <a:rPr lang="ru-RU" sz="1800" dirty="0" smtClean="0"/>
              <a:t>классов </a:t>
            </a:r>
            <a:r>
              <a:rPr lang="ru-RU" sz="1800" dirty="0" err="1" smtClean="0"/>
              <a:t>servlet</a:t>
            </a:r>
            <a:r>
              <a:rPr lang="ru-RU" sz="1800" dirty="0" smtClean="0"/>
              <a:t>  и </a:t>
            </a:r>
            <a:r>
              <a:rPr lang="ru-RU" sz="1800" dirty="0" err="1" smtClean="0"/>
              <a:t>JSPs</a:t>
            </a:r>
            <a:endParaRPr lang="ru-RU" sz="1800" dirty="0" smtClean="0"/>
          </a:p>
          <a:p>
            <a:pPr marL="1435100" indent="-355600" algn="just"/>
            <a:r>
              <a:rPr lang="ru-RU" sz="1800" dirty="0" smtClean="0"/>
              <a:t>Отображения </a:t>
            </a:r>
            <a:r>
              <a:rPr lang="ru-RU" sz="1800" dirty="0" err="1" smtClean="0"/>
              <a:t>servlets</a:t>
            </a:r>
            <a:r>
              <a:rPr lang="ru-RU" sz="1800" dirty="0" smtClean="0"/>
              <a:t> и </a:t>
            </a:r>
            <a:r>
              <a:rPr lang="ru-RU" sz="1800" dirty="0" err="1" smtClean="0"/>
              <a:t>JSPs</a:t>
            </a:r>
            <a:r>
              <a:rPr lang="ru-RU" sz="1800" dirty="0" smtClean="0"/>
              <a:t> в URL </a:t>
            </a:r>
            <a:r>
              <a:rPr lang="ru-RU" sz="1800" dirty="0" smtClean="0"/>
              <a:t>шаблоны</a:t>
            </a:r>
          </a:p>
          <a:p>
            <a:pPr marL="1435100" indent="-355600" algn="just"/>
            <a:r>
              <a:rPr lang="ru-RU" sz="1800" dirty="0" smtClean="0"/>
              <a:t>Определения </a:t>
            </a:r>
            <a:r>
              <a:rPr lang="en-US" sz="1800" dirty="0" err="1" smtClean="0"/>
              <a:t>welcom</a:t>
            </a:r>
            <a:r>
              <a:rPr lang="en-US" sz="1800" dirty="0" smtClean="0"/>
              <a:t>-</a:t>
            </a:r>
            <a:r>
              <a:rPr lang="ru-RU" sz="1800" dirty="0" smtClean="0"/>
              <a:t>страниц</a:t>
            </a:r>
          </a:p>
          <a:p>
            <a:pPr marL="1435100" indent="-355600" algn="just"/>
            <a:r>
              <a:rPr lang="ru-RU" sz="1800" dirty="0" smtClean="0"/>
              <a:t>Установления </a:t>
            </a:r>
            <a:r>
              <a:rPr lang="ru-RU" sz="1800" dirty="0" smtClean="0"/>
              <a:t>безопасности содержимого, ролей и методов </a:t>
            </a:r>
            <a:r>
              <a:rPr lang="ru-RU" sz="1800" dirty="0" smtClean="0"/>
              <a:t>аутентификации</a:t>
            </a:r>
          </a:p>
          <a:p>
            <a:pPr marL="1435100" indent="-355600" algn="just">
              <a:buNone/>
            </a:pPr>
            <a:r>
              <a:rPr lang="ru-RU" dirty="0" smtClean="0"/>
              <a:t/>
            </a:r>
            <a:br>
              <a:rPr lang="ru-RU" dirty="0" smtClean="0"/>
            </a:br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</a:t>
            </a:r>
            <a:r>
              <a:rPr lang="en-US" dirty="0" smtClean="0"/>
              <a:t>web</a:t>
            </a:r>
            <a:r>
              <a:rPr lang="ru-RU" dirty="0" smtClean="0"/>
              <a:t>-приложения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dirty="0" smtClean="0"/>
              <a:t>Любой класс, который загружен и выполнен в </a:t>
            </a:r>
            <a:r>
              <a:rPr lang="ru-RU" sz="1800" dirty="0" err="1" smtClean="0"/>
              <a:t>веб-контейнерах</a:t>
            </a:r>
            <a:r>
              <a:rPr lang="ru-RU" sz="1800" dirty="0" smtClean="0"/>
              <a:t>, должен быть расположен в </a:t>
            </a:r>
            <a:r>
              <a:rPr lang="en-US" sz="1800" dirty="0" smtClean="0"/>
              <a:t>WEB</a:t>
            </a:r>
            <a:r>
              <a:rPr lang="ru-RU" sz="1800" dirty="0" smtClean="0"/>
              <a:t>-INF\CLASSES. </a:t>
            </a:r>
            <a:endParaRPr lang="ru-RU" sz="1800" dirty="0" smtClean="0"/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r>
              <a:rPr lang="ru-RU" sz="1800" dirty="0" smtClean="0"/>
              <a:t>Это </a:t>
            </a:r>
            <a:r>
              <a:rPr lang="ru-RU" sz="1800" dirty="0" smtClean="0"/>
              <a:t>могут быть:</a:t>
            </a:r>
            <a:endParaRPr lang="en-US" sz="1800" dirty="0" smtClean="0"/>
          </a:p>
          <a:p>
            <a:pPr marL="1435100" indent="-355600"/>
            <a:r>
              <a:rPr lang="en-US" sz="1800" dirty="0" err="1" smtClean="0"/>
              <a:t>Servlets</a:t>
            </a:r>
            <a:endParaRPr lang="en-US" sz="1800" dirty="0" smtClean="0"/>
          </a:p>
          <a:p>
            <a:pPr marL="1435100" indent="-355600"/>
            <a:r>
              <a:rPr lang="en-US" sz="1800" dirty="0" smtClean="0"/>
              <a:t>Java Beans (used in JSP)</a:t>
            </a:r>
          </a:p>
          <a:p>
            <a:pPr marL="1435100" indent="-355600"/>
            <a:r>
              <a:rPr lang="en-US" sz="1800" dirty="0" smtClean="0"/>
              <a:t>Tag libraries classes (used in JSP)</a:t>
            </a:r>
          </a:p>
          <a:p>
            <a:pPr marL="1435100" indent="-355600"/>
            <a:r>
              <a:rPr lang="en-US" sz="1800" dirty="0" smtClean="0"/>
              <a:t>Helper classes</a:t>
            </a:r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r>
              <a:rPr lang="ru-RU" sz="1800" dirty="0" smtClean="0"/>
              <a:t>Все </a:t>
            </a:r>
            <a:r>
              <a:rPr lang="ru-RU" sz="1800" dirty="0" smtClean="0"/>
              <a:t>классы, расположенные в директории </a:t>
            </a:r>
            <a:r>
              <a:rPr lang="en-US" sz="1800" dirty="0" smtClean="0"/>
              <a:t>classes</a:t>
            </a:r>
            <a:r>
              <a:rPr lang="ru-RU" sz="1800" dirty="0" smtClean="0"/>
              <a:t>, могут быть собраны в пакеты.</a:t>
            </a:r>
            <a:endParaRPr lang="en-US" sz="1800" dirty="0" smtClean="0"/>
          </a:p>
          <a:p>
            <a:endParaRPr lang="pl-PL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</a:t>
            </a:r>
            <a:r>
              <a:rPr lang="en-US" dirty="0" smtClean="0"/>
              <a:t>web</a:t>
            </a:r>
            <a:r>
              <a:rPr lang="ru-RU" dirty="0" smtClean="0"/>
              <a:t>-приложения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dirty="0" smtClean="0"/>
              <a:t>Другие файлы как </a:t>
            </a:r>
            <a:r>
              <a:rPr lang="ru-RU" sz="1800" dirty="0" err="1" smtClean="0"/>
              <a:t>JSPs</a:t>
            </a:r>
            <a:r>
              <a:rPr lang="ru-RU" sz="1800" dirty="0" smtClean="0"/>
              <a:t> и статическое содержание могут быть расположены где угодно в соответствии с корневой директорией, но местоположение будет отражено в URL, используемом, чтобы вызвать их</a:t>
            </a:r>
            <a:r>
              <a:rPr lang="ru-RU" sz="1800" dirty="0" smtClean="0"/>
              <a:t>.</a:t>
            </a:r>
          </a:p>
          <a:p>
            <a:endParaRPr lang="ru-RU" sz="1800" dirty="0" smtClean="0"/>
          </a:p>
          <a:p>
            <a:pPr>
              <a:buNone/>
            </a:pPr>
            <a:r>
              <a:rPr lang="ru-RU" sz="1800" dirty="0" smtClean="0"/>
              <a:t>Например</a:t>
            </a:r>
            <a:r>
              <a:rPr lang="ru-RU" sz="1800" dirty="0" smtClean="0"/>
              <a:t>, если </a:t>
            </a:r>
            <a:r>
              <a:rPr lang="ru-RU" sz="1800" dirty="0" err="1" smtClean="0"/>
              <a:t>index.html</a:t>
            </a:r>
            <a:r>
              <a:rPr lang="ru-RU" sz="1800" dirty="0" smtClean="0"/>
              <a:t> страница расположена в </a:t>
            </a:r>
            <a:r>
              <a:rPr lang="ru-RU" sz="1800" dirty="0" err="1" smtClean="0"/>
              <a:t>mysite\pages\</a:t>
            </a:r>
            <a:r>
              <a:rPr lang="ru-RU" sz="1800" dirty="0" smtClean="0"/>
              <a:t> каталоге, URL должен быть похож на: </a:t>
            </a:r>
          </a:p>
          <a:p>
            <a:endParaRPr lang="ru-RU" sz="1800" dirty="0" smtClean="0"/>
          </a:p>
          <a:p>
            <a:pPr algn="ctr">
              <a:buNone/>
            </a:pPr>
            <a:r>
              <a:rPr lang="ru-RU" sz="1800" dirty="0" smtClean="0"/>
              <a:t>http://localhost:8080/mysite/</a:t>
            </a:r>
            <a:r>
              <a:rPr lang="ru-RU" sz="1800" b="1" dirty="0" smtClean="0"/>
              <a:t>pages/</a:t>
            </a:r>
            <a:r>
              <a:rPr lang="ru-RU" sz="1800" dirty="0" smtClean="0"/>
              <a:t>index.html</a:t>
            </a:r>
            <a:endParaRPr lang="pl-PL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Основы протокола </a:t>
            </a:r>
            <a:r>
              <a:rPr lang="en-US" dirty="0" smtClean="0"/>
              <a:t>HTTP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sz="1800" b="1" dirty="0" smtClean="0"/>
              <a:t>HTTP - Hyper Text Transfer Protocol</a:t>
            </a:r>
          </a:p>
          <a:p>
            <a:pPr algn="ctr">
              <a:buFontTx/>
              <a:buNone/>
            </a:pPr>
            <a:endParaRPr lang="en-US" sz="1800" dirty="0" smtClean="0"/>
          </a:p>
          <a:p>
            <a:pPr marL="444500" indent="-444500"/>
            <a:r>
              <a:rPr lang="ru-RU" sz="1800" dirty="0" smtClean="0"/>
              <a:t>Определяет передачу данных во время жизненного цикла </a:t>
            </a:r>
            <a:r>
              <a:rPr lang="ru-RU" sz="1800" dirty="0" err="1" smtClean="0"/>
              <a:t>сокета</a:t>
            </a:r>
            <a:endParaRPr lang="en-US" sz="1800" dirty="0" smtClean="0"/>
          </a:p>
          <a:p>
            <a:pPr marL="444500" indent="-444500">
              <a:buFontTx/>
              <a:buNone/>
            </a:pPr>
            <a:endParaRPr lang="en-US" sz="1000" dirty="0" smtClean="0"/>
          </a:p>
          <a:p>
            <a:pPr marL="444500" indent="-444500"/>
            <a:r>
              <a:rPr lang="ru-RU" sz="1800" dirty="0" smtClean="0"/>
              <a:t>Работает в среде запрос-ответ</a:t>
            </a:r>
            <a:r>
              <a:rPr lang="en-US" sz="1800" dirty="0" smtClean="0"/>
              <a:t> </a:t>
            </a:r>
            <a:r>
              <a:rPr lang="ru-RU" sz="1800" dirty="0" smtClean="0"/>
              <a:t>(</a:t>
            </a:r>
            <a:r>
              <a:rPr lang="en-US" sz="1800" dirty="0" smtClean="0"/>
              <a:t>request-response</a:t>
            </a:r>
            <a:r>
              <a:rPr lang="ru-RU" sz="1800" dirty="0" smtClean="0"/>
              <a:t>)</a:t>
            </a:r>
          </a:p>
          <a:p>
            <a:pPr marL="444500" indent="-444500"/>
            <a:endParaRPr lang="en-US" sz="1000" dirty="0" smtClean="0"/>
          </a:p>
          <a:p>
            <a:pPr marL="444500" indent="-444500"/>
            <a:r>
              <a:rPr lang="ru-RU" sz="1800" dirty="0" smtClean="0"/>
              <a:t>Путь общения между браузерами и </a:t>
            </a:r>
            <a:r>
              <a:rPr lang="en-US" sz="1800" dirty="0" smtClean="0"/>
              <a:t>web</a:t>
            </a:r>
            <a:r>
              <a:rPr lang="en-GB" sz="1800" dirty="0" smtClean="0"/>
              <a:t>-</a:t>
            </a:r>
            <a:r>
              <a:rPr lang="ru-RU" sz="1800" dirty="0" smtClean="0"/>
              <a:t>серверами</a:t>
            </a:r>
            <a:endParaRPr lang="en-US" sz="1800" dirty="0" smtClean="0"/>
          </a:p>
          <a:p>
            <a:pPr marL="444500" indent="-444500"/>
            <a:endParaRPr lang="en-US" sz="1000" dirty="0" smtClean="0"/>
          </a:p>
          <a:p>
            <a:pPr marL="444500" indent="-444500">
              <a:buNone/>
            </a:pPr>
            <a:endParaRPr lang="ru-RU" sz="1000" dirty="0" smtClean="0"/>
          </a:p>
          <a:p>
            <a:pPr marL="444500" indent="-444500" algn="just">
              <a:buNone/>
            </a:pPr>
            <a:r>
              <a:rPr lang="ru-RU" sz="1800" dirty="0" smtClean="0"/>
              <a:t>Работа по протоколу HTTP происходит следующим образом: программа-клиент устанавливает TCP-соединение с сервером (стандартный номер порта-80) и выдает ему HTTP-запрос. Сервер обрабатывает этот запрос и выдает HTTP-ответ клиенту. </a:t>
            </a:r>
            <a:endParaRPr lang="pl-PL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</a:t>
            </a:r>
            <a:r>
              <a:rPr lang="en-US" dirty="0" smtClean="0"/>
              <a:t>web</a:t>
            </a:r>
            <a:r>
              <a:rPr lang="ru-RU" dirty="0" smtClean="0"/>
              <a:t>-приложения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sz="1800" dirty="0" smtClean="0"/>
              <a:t>Jars</a:t>
            </a:r>
            <a:r>
              <a:rPr lang="ru-RU" sz="1800" dirty="0" smtClean="0"/>
              <a:t> и другие </a:t>
            </a:r>
            <a:r>
              <a:rPr lang="en-US" sz="1800" dirty="0" smtClean="0"/>
              <a:t>java</a:t>
            </a:r>
            <a:r>
              <a:rPr lang="ru-RU" sz="1800" dirty="0" smtClean="0"/>
              <a:t> классы, используемые в приложении, могут быть помещены куда угодно в соответствии с корнем директории или даже вне приложения </a:t>
            </a:r>
            <a:r>
              <a:rPr lang="ru-RU" sz="1800" dirty="0" smtClean="0"/>
              <a:t>(обычно в </a:t>
            </a:r>
            <a:r>
              <a:rPr lang="ru-RU" sz="1800" dirty="0" err="1" smtClean="0"/>
              <a:t>lib</a:t>
            </a:r>
            <a:r>
              <a:rPr lang="ru-RU" sz="1800" dirty="0" smtClean="0"/>
              <a:t>).</a:t>
            </a:r>
            <a:endParaRPr lang="pl-PL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Сервлет</a:t>
            </a:r>
            <a:r>
              <a:rPr lang="ru-RU" dirty="0" smtClean="0"/>
              <a:t>. </a:t>
            </a:r>
            <a:r>
              <a:rPr lang="en-US" dirty="0" smtClean="0"/>
              <a:t>Request. response</a:t>
            </a:r>
            <a:endParaRPr lang="pl-PL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Сервлет</a:t>
            </a:r>
            <a:r>
              <a:rPr lang="ru-RU" dirty="0" smtClean="0"/>
              <a:t>. </a:t>
            </a:r>
            <a:r>
              <a:rPr lang="en-US" dirty="0" smtClean="0"/>
              <a:t>Request. </a:t>
            </a:r>
            <a:r>
              <a:rPr lang="en-US" dirty="0" smtClean="0"/>
              <a:t>Response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dirty="0" err="1" smtClean="0">
                <a:latin typeface="Tahoma" pitchFamily="34" charset="0"/>
              </a:rPr>
              <a:t>Сервлеты</a:t>
            </a:r>
            <a:r>
              <a:rPr lang="ru-RU" sz="1800" dirty="0" smtClean="0">
                <a:latin typeface="Tahoma" pitchFamily="34" charset="0"/>
              </a:rPr>
              <a:t> – это компоненты приложений </a:t>
            </a:r>
            <a:r>
              <a:rPr lang="ru-RU" sz="1800" dirty="0" err="1" smtClean="0">
                <a:latin typeface="Tahoma" pitchFamily="34" charset="0"/>
              </a:rPr>
              <a:t>Java</a:t>
            </a:r>
            <a:r>
              <a:rPr lang="ru-RU" sz="1800" dirty="0" smtClean="0">
                <a:latin typeface="Tahoma" pitchFamily="34" charset="0"/>
              </a:rPr>
              <a:t> </a:t>
            </a:r>
            <a:r>
              <a:rPr lang="ru-RU" sz="1800" dirty="0" err="1" smtClean="0">
                <a:latin typeface="Tahoma" pitchFamily="34" charset="0"/>
              </a:rPr>
              <a:t>Enterprise</a:t>
            </a:r>
            <a:r>
              <a:rPr lang="ru-RU" sz="1800" dirty="0" smtClean="0">
                <a:latin typeface="Tahoma" pitchFamily="34" charset="0"/>
              </a:rPr>
              <a:t> </a:t>
            </a:r>
            <a:r>
              <a:rPr lang="ru-RU" sz="1800" dirty="0" err="1" smtClean="0">
                <a:latin typeface="Tahoma" pitchFamily="34" charset="0"/>
              </a:rPr>
              <a:t>Edition</a:t>
            </a:r>
            <a:r>
              <a:rPr lang="ru-RU" sz="1800" dirty="0" smtClean="0">
                <a:latin typeface="Tahoma" pitchFamily="34" charset="0"/>
              </a:rPr>
              <a:t>, выполняющиеся на стороне сервера, способные обрабатывать клиентские запросы и динамически генерировать ответы на них. </a:t>
            </a:r>
            <a:endParaRPr lang="en-US" sz="1800" dirty="0" smtClean="0">
              <a:latin typeface="Tahoma" pitchFamily="34" charset="0"/>
            </a:endParaRPr>
          </a:p>
          <a:p>
            <a:pPr algn="just">
              <a:buNone/>
            </a:pPr>
            <a:endParaRPr lang="en-US" sz="1800" dirty="0" smtClean="0">
              <a:latin typeface="Tahoma" pitchFamily="34" charset="0"/>
            </a:endParaRPr>
          </a:p>
          <a:p>
            <a:pPr algn="just">
              <a:buNone/>
            </a:pPr>
            <a:r>
              <a:rPr lang="ru-RU" sz="1800" dirty="0" smtClean="0">
                <a:latin typeface="Tahoma" pitchFamily="34" charset="0"/>
              </a:rPr>
              <a:t>Наибольшее распространение получили </a:t>
            </a:r>
            <a:r>
              <a:rPr lang="ru-RU" sz="1800" dirty="0" err="1" smtClean="0">
                <a:latin typeface="Tahoma" pitchFamily="34" charset="0"/>
              </a:rPr>
              <a:t>сервлеты</a:t>
            </a:r>
            <a:r>
              <a:rPr lang="ru-RU" sz="1800" dirty="0" smtClean="0">
                <a:latin typeface="Tahoma" pitchFamily="34" charset="0"/>
              </a:rPr>
              <a:t>, обрабатывающие клиентские запросы по протоколу HTTP.</a:t>
            </a:r>
            <a:endParaRPr lang="en-US" sz="1800" dirty="0" smtClean="0">
              <a:latin typeface="Tahoma" pitchFamily="34" charset="0"/>
            </a:endParaRPr>
          </a:p>
          <a:p>
            <a:pPr algn="just">
              <a:buNone/>
            </a:pPr>
            <a:endParaRPr lang="en-US" sz="1800" dirty="0" smtClean="0"/>
          </a:p>
          <a:p>
            <a:pPr algn="just">
              <a:buNone/>
            </a:pPr>
            <a:r>
              <a:rPr lang="ru-RU" sz="1800" dirty="0" err="1" smtClean="0"/>
              <a:t>Сервлеты</a:t>
            </a:r>
            <a:r>
              <a:rPr lang="ru-RU" sz="1800" dirty="0" smtClean="0"/>
              <a:t> можно внедрять в различные сервера, так как API </a:t>
            </a:r>
            <a:r>
              <a:rPr lang="ru-RU" sz="1800" dirty="0" err="1" smtClean="0"/>
              <a:t>сервлета</a:t>
            </a:r>
            <a:r>
              <a:rPr lang="ru-RU" sz="1800" dirty="0" smtClean="0"/>
              <a:t>, который вы</a:t>
            </a:r>
            <a:r>
              <a:rPr lang="en-US" sz="1800" dirty="0" smtClean="0"/>
              <a:t> </a:t>
            </a:r>
            <a:r>
              <a:rPr lang="ru-RU" sz="1800" dirty="0" smtClean="0"/>
              <a:t>используете для его написания, ничего не «знает» ни о среде сервера, ни о его</a:t>
            </a:r>
            <a:r>
              <a:rPr lang="en-US" sz="1800" dirty="0" smtClean="0"/>
              <a:t> </a:t>
            </a:r>
            <a:r>
              <a:rPr lang="ru-RU" sz="1800" dirty="0" smtClean="0"/>
              <a:t>протоколе. </a:t>
            </a:r>
            <a:endParaRPr lang="en-US" sz="1800" dirty="0" smtClean="0"/>
          </a:p>
          <a:p>
            <a:pPr algn="just">
              <a:buNone/>
            </a:pPr>
            <a:endParaRPr lang="en-US" sz="1800" dirty="0" smtClean="0"/>
          </a:p>
          <a:p>
            <a:pPr algn="just">
              <a:buNone/>
            </a:pPr>
            <a:r>
              <a:rPr lang="ru-RU" sz="1800" dirty="0" smtClean="0"/>
              <a:t>Множество Web-серверов поддерживает технологию </a:t>
            </a:r>
            <a:r>
              <a:rPr lang="ru-RU" sz="1800" dirty="0" err="1" smtClean="0"/>
              <a:t>Java</a:t>
            </a:r>
            <a:r>
              <a:rPr lang="ru-RU" sz="1800" dirty="0" smtClean="0"/>
              <a:t> </a:t>
            </a:r>
            <a:r>
              <a:rPr lang="ru-RU" sz="1800" dirty="0" err="1" smtClean="0"/>
              <a:t>Servlet</a:t>
            </a:r>
            <a:r>
              <a:rPr lang="ru-RU" sz="1800" dirty="0" smtClean="0"/>
              <a:t>.</a:t>
            </a:r>
            <a:endParaRPr lang="ru-RU" sz="1800" dirty="0" smtClean="0">
              <a:latin typeface="Tahoma" pitchFamily="34" charset="0"/>
            </a:endParaRPr>
          </a:p>
          <a:p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Сервлет</a:t>
            </a:r>
            <a:r>
              <a:rPr lang="ru-RU" dirty="0" smtClean="0"/>
              <a:t>. </a:t>
            </a:r>
            <a:r>
              <a:rPr lang="en-US" dirty="0" smtClean="0"/>
              <a:t>Request. Response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219200"/>
            <a:ext cx="5014922" cy="4800600"/>
          </a:xfrm>
        </p:spPr>
        <p:txBody>
          <a:bodyPr/>
          <a:lstStyle/>
          <a:p>
            <a:pPr algn="just">
              <a:buFont typeface="Verdana" pitchFamily="34" charset="0"/>
              <a:buNone/>
            </a:pPr>
            <a:r>
              <a:rPr lang="ru-RU" sz="1800" dirty="0" smtClean="0"/>
              <a:t>Пакет </a:t>
            </a: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</a:rPr>
              <a:t>javax.servlet</a:t>
            </a:r>
            <a:r>
              <a:rPr lang="ru-RU" sz="1800" dirty="0" smtClean="0"/>
              <a:t> обеспечивает интерфейсы и классы для написания </a:t>
            </a:r>
            <a:r>
              <a:rPr lang="ru-RU" sz="1800" dirty="0" err="1" smtClean="0"/>
              <a:t>сервлетов</a:t>
            </a:r>
            <a:r>
              <a:rPr lang="ru-RU" sz="1800" dirty="0" smtClean="0"/>
              <a:t>.</a:t>
            </a:r>
          </a:p>
          <a:p>
            <a:pPr algn="just">
              <a:buFont typeface="Verdana" pitchFamily="34" charset="0"/>
              <a:buNone/>
            </a:pPr>
            <a:endParaRPr lang="en-US" sz="1800" dirty="0" smtClean="0"/>
          </a:p>
          <a:p>
            <a:pPr algn="just">
              <a:buFont typeface="Verdana" pitchFamily="34" charset="0"/>
              <a:buNone/>
            </a:pPr>
            <a:r>
              <a:rPr lang="ru-RU" sz="1800" dirty="0" smtClean="0"/>
              <a:t>Центральной </a:t>
            </a:r>
            <a:r>
              <a:rPr lang="ru-RU" sz="1800" dirty="0" smtClean="0"/>
              <a:t>абстракцией API </a:t>
            </a:r>
            <a:r>
              <a:rPr lang="ru-RU" sz="1800" dirty="0" err="1" smtClean="0"/>
              <a:t>сервлета</a:t>
            </a:r>
            <a:r>
              <a:rPr lang="ru-RU" sz="1800" dirty="0" smtClean="0"/>
              <a:t> является интерфейс </a:t>
            </a: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</a:rPr>
              <a:t>Servlet</a:t>
            </a:r>
            <a:r>
              <a:rPr lang="ru-RU" sz="1800" dirty="0" smtClean="0"/>
              <a:t>. Все </a:t>
            </a:r>
            <a:r>
              <a:rPr lang="ru-RU" sz="1800" dirty="0" err="1" smtClean="0"/>
              <a:t>сервлеты</a:t>
            </a:r>
            <a:r>
              <a:rPr lang="en-US" sz="1800" dirty="0" smtClean="0"/>
              <a:t> </a:t>
            </a:r>
            <a:r>
              <a:rPr lang="ru-RU" sz="1800" dirty="0" smtClean="0"/>
              <a:t>реализуют данный интерфейс напрямую, но более распространено расширение класса,</a:t>
            </a:r>
            <a:r>
              <a:rPr lang="en-US" sz="1800" dirty="0" smtClean="0"/>
              <a:t> </a:t>
            </a:r>
            <a:r>
              <a:rPr lang="ru-RU" sz="1800" dirty="0" smtClean="0"/>
              <a:t>реализующего его, как </a:t>
            </a:r>
            <a:r>
              <a:rPr lang="en-US" sz="1800" b="1" dirty="0" err="1" smtClean="0">
                <a:solidFill>
                  <a:schemeClr val="accent1">
                    <a:lumMod val="75000"/>
                  </a:schemeClr>
                </a:solidFill>
              </a:rPr>
              <a:t>HttpServlet</a:t>
            </a:r>
            <a:r>
              <a:rPr lang="en-US" sz="1800" dirty="0" smtClean="0"/>
              <a:t>.</a:t>
            </a:r>
          </a:p>
          <a:p>
            <a:pPr algn="just">
              <a:buFont typeface="Verdana" pitchFamily="34" charset="0"/>
              <a:buNone/>
            </a:pPr>
            <a:r>
              <a:rPr lang="en-US" sz="1800" dirty="0" smtClean="0"/>
              <a:t>	</a:t>
            </a:r>
          </a:p>
          <a:p>
            <a:pPr algn="just">
              <a:buFont typeface="Verdana" pitchFamily="34" charset="0"/>
              <a:buNone/>
            </a:pPr>
            <a:r>
              <a:rPr lang="ru-RU" sz="1800" dirty="0" smtClean="0"/>
              <a:t>Интерфейс </a:t>
            </a: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</a:rPr>
              <a:t>Servlet</a:t>
            </a:r>
            <a:r>
              <a:rPr lang="ru-RU" sz="1800" dirty="0" smtClean="0"/>
              <a:t> объявляет, но не реализует методы, которые управляют </a:t>
            </a:r>
            <a:r>
              <a:rPr lang="ru-RU" sz="1800" dirty="0" err="1" smtClean="0"/>
              <a:t>сервлетом</a:t>
            </a:r>
            <a:r>
              <a:rPr lang="ru-RU" sz="1800" dirty="0" smtClean="0"/>
              <a:t> и его</a:t>
            </a:r>
            <a:r>
              <a:rPr lang="en-US" sz="1800" dirty="0" smtClean="0"/>
              <a:t> </a:t>
            </a:r>
            <a:r>
              <a:rPr lang="ru-RU" sz="1800" dirty="0" smtClean="0"/>
              <a:t>взаимодействием с клиентами. </a:t>
            </a:r>
            <a:endParaRPr lang="en-US" sz="1800" dirty="0" smtClean="0"/>
          </a:p>
          <a:p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2198" y="1785926"/>
            <a:ext cx="2157428" cy="314327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Сервлет</a:t>
            </a:r>
            <a:r>
              <a:rPr lang="ru-RU" dirty="0" smtClean="0"/>
              <a:t>. </a:t>
            </a:r>
            <a:r>
              <a:rPr lang="en-US" dirty="0" smtClean="0"/>
              <a:t>Request. Response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1800" b="1" dirty="0" err="1" smtClean="0"/>
              <a:t>Servlets</a:t>
            </a:r>
            <a:r>
              <a:rPr lang="en-US" sz="1800" b="1" dirty="0" smtClean="0"/>
              <a:t> API</a:t>
            </a:r>
          </a:p>
          <a:p>
            <a:endParaRPr lang="en-US" dirty="0" smtClean="0"/>
          </a:p>
          <a:p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1714488"/>
            <a:ext cx="6694351" cy="4121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Сервлет</a:t>
            </a:r>
            <a:r>
              <a:rPr lang="ru-RU" dirty="0" smtClean="0"/>
              <a:t>. </a:t>
            </a:r>
            <a:r>
              <a:rPr lang="en-US" dirty="0" smtClean="0"/>
              <a:t>Request. Response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Verdana" pitchFamily="34" charset="0"/>
              <a:buNone/>
              <a:defRPr/>
            </a:pPr>
            <a:r>
              <a:rPr lang="ru-RU" sz="1800" dirty="0" smtClean="0"/>
              <a:t>Принимая запрос от клиента, </a:t>
            </a:r>
            <a:r>
              <a:rPr lang="ru-RU" sz="1800" dirty="0" err="1" smtClean="0"/>
              <a:t>сервлет</a:t>
            </a:r>
            <a:r>
              <a:rPr lang="ru-RU" sz="1800" dirty="0" smtClean="0"/>
              <a:t> получает два объекта:</a:t>
            </a:r>
          </a:p>
          <a:p>
            <a:pPr marL="1168400" indent="-444500" algn="just">
              <a:buSzPct val="100000"/>
              <a:buFont typeface="+mj-lt"/>
              <a:buAutoNum type="arabicPeriod"/>
              <a:defRPr/>
            </a:pP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</a:rPr>
              <a:t>ServletRequest</a:t>
            </a:r>
            <a:r>
              <a:rPr lang="ru-RU" sz="1800" dirty="0" smtClean="0"/>
              <a:t>, который инкапсулирует связь клиента с сервером.</a:t>
            </a:r>
          </a:p>
          <a:p>
            <a:pPr marL="1168400" indent="-444500" algn="just">
              <a:buSzPct val="100000"/>
              <a:buFont typeface="+mj-lt"/>
              <a:buAutoNum type="arabicPeriod"/>
              <a:defRPr/>
            </a:pP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</a:rPr>
              <a:t>ServletResponse</a:t>
            </a:r>
            <a:r>
              <a:rPr lang="ru-RU" sz="1800" dirty="0" smtClean="0"/>
              <a:t>, который инкапсулирует обратную связь </a:t>
            </a:r>
            <a:r>
              <a:rPr lang="ru-RU" sz="1800" dirty="0" err="1" smtClean="0"/>
              <a:t>сервлета</a:t>
            </a:r>
            <a:r>
              <a:rPr lang="ru-RU" sz="1800" dirty="0" smtClean="0"/>
              <a:t> с клиентом.</a:t>
            </a:r>
            <a:endParaRPr lang="en-US" sz="1800" dirty="0" smtClean="0"/>
          </a:p>
          <a:p>
            <a:pPr marL="457200" indent="-457200">
              <a:buFont typeface="Verdana" pitchFamily="34" charset="0"/>
              <a:buNone/>
              <a:defRPr/>
            </a:pPr>
            <a:endParaRPr lang="ru-RU" sz="1800" dirty="0" smtClean="0"/>
          </a:p>
          <a:p>
            <a:pPr algn="just">
              <a:buFont typeface="Verdana" pitchFamily="34" charset="0"/>
              <a:buNone/>
              <a:defRPr/>
            </a:pPr>
            <a:r>
              <a:rPr lang="en-US" sz="1800" b="1" dirty="0" err="1" smtClean="0"/>
              <a:t>ServletRequest</a:t>
            </a:r>
            <a:r>
              <a:rPr lang="en-US" sz="1800" dirty="0" smtClean="0"/>
              <a:t> </a:t>
            </a:r>
            <a:r>
              <a:rPr lang="ru-RU" sz="1800" dirty="0" smtClean="0"/>
              <a:t>и </a:t>
            </a:r>
            <a:r>
              <a:rPr lang="en-US" sz="1800" b="1" dirty="0" err="1" smtClean="0"/>
              <a:t>ServletResponse</a:t>
            </a:r>
            <a:r>
              <a:rPr lang="en-US" sz="1800" dirty="0" smtClean="0"/>
              <a:t> – </a:t>
            </a:r>
            <a:r>
              <a:rPr lang="ru-RU" sz="1800" dirty="0" smtClean="0"/>
              <a:t>это интерфейсы, определенные пакетом </a:t>
            </a:r>
            <a:r>
              <a:rPr lang="en-US" sz="1800" b="1" dirty="0" err="1" smtClean="0"/>
              <a:t>javax.servlet</a:t>
            </a:r>
            <a:r>
              <a:rPr lang="en-US" sz="1800" dirty="0" smtClean="0"/>
              <a:t>.</a:t>
            </a:r>
          </a:p>
          <a:p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45</a:t>
            </a:fld>
            <a:endParaRPr lang="en-US"/>
          </a:p>
        </p:txBody>
      </p:sp>
      <p:graphicFrame>
        <p:nvGraphicFramePr>
          <p:cNvPr id="9218" name="Object 7"/>
          <p:cNvGraphicFramePr>
            <a:graphicFrameLocks noChangeAspect="1"/>
          </p:cNvGraphicFramePr>
          <p:nvPr/>
        </p:nvGraphicFramePr>
        <p:xfrm>
          <a:off x="2214546" y="3929066"/>
          <a:ext cx="4584700" cy="2232025"/>
        </p:xfrm>
        <a:graphic>
          <a:graphicData uri="http://schemas.openxmlformats.org/presentationml/2006/ole">
            <p:oleObj spid="_x0000_s9218" name="Visio" r:id="rId3" imgW="3615717" imgH="1760058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Сервлет</a:t>
            </a:r>
            <a:r>
              <a:rPr lang="ru-RU" dirty="0" smtClean="0"/>
              <a:t>. </a:t>
            </a:r>
            <a:r>
              <a:rPr lang="en-US" dirty="0" smtClean="0"/>
              <a:t>Request. Response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Verdana" pitchFamily="34" charset="0"/>
              <a:buNone/>
              <a:defRPr/>
            </a:pPr>
            <a:r>
              <a:rPr lang="ru-RU" sz="1800" dirty="0" smtClean="0"/>
              <a:t>Интерфейс </a:t>
            </a: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</a:rPr>
              <a:t>ServletRequest</a:t>
            </a:r>
            <a:r>
              <a:rPr lang="ru-RU" sz="1800" dirty="0" smtClean="0"/>
              <a:t> дает </a:t>
            </a:r>
            <a:r>
              <a:rPr lang="ru-RU" sz="1800" dirty="0" err="1" smtClean="0"/>
              <a:t>сервлету</a:t>
            </a:r>
            <a:r>
              <a:rPr lang="ru-RU" sz="1800" dirty="0" smtClean="0"/>
              <a:t> доступ к</a:t>
            </a:r>
            <a:r>
              <a:rPr lang="ru-RU" sz="1800" dirty="0" smtClean="0"/>
              <a:t>:</a:t>
            </a:r>
          </a:p>
          <a:p>
            <a:pPr>
              <a:buFont typeface="Verdana" pitchFamily="34" charset="0"/>
              <a:buNone/>
              <a:defRPr/>
            </a:pPr>
            <a:endParaRPr lang="ru-RU" sz="1800" dirty="0" smtClean="0"/>
          </a:p>
          <a:p>
            <a:pPr marL="457200" indent="-457200" algn="just">
              <a:buSzPct val="100000"/>
              <a:buFont typeface="+mj-lt"/>
              <a:buAutoNum type="arabicPeriod"/>
              <a:defRPr/>
            </a:pPr>
            <a:r>
              <a:rPr lang="ru-RU" sz="1800" dirty="0" smtClean="0"/>
              <a:t>Информации, такой, как имена параметров, переданных клиентом, протоколы</a:t>
            </a:r>
            <a:r>
              <a:rPr lang="en-US" sz="1800" dirty="0" smtClean="0"/>
              <a:t> </a:t>
            </a:r>
            <a:r>
              <a:rPr lang="ru-RU" sz="1800" dirty="0" smtClean="0"/>
              <a:t>(схемы), используемые клиентом и имена удаленного хоста, создавшего запрос</a:t>
            </a:r>
            <a:r>
              <a:rPr lang="en-US" sz="1800" dirty="0" smtClean="0"/>
              <a:t> </a:t>
            </a:r>
            <a:r>
              <a:rPr lang="ru-RU" sz="1800" dirty="0" smtClean="0"/>
              <a:t>и сервера который их получает.</a:t>
            </a:r>
          </a:p>
          <a:p>
            <a:pPr marL="457200" indent="-457200" algn="just">
              <a:buSzPct val="100000"/>
              <a:buFont typeface="+mj-lt"/>
              <a:buAutoNum type="arabicPeriod"/>
              <a:defRPr/>
            </a:pPr>
            <a:r>
              <a:rPr lang="ru-RU" sz="1800" dirty="0" smtClean="0"/>
              <a:t>Входному потоку </a:t>
            </a: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</a:rPr>
              <a:t>ServletInputStream</a:t>
            </a:r>
            <a:r>
              <a:rPr lang="ru-RU" sz="1800" dirty="0" smtClean="0"/>
              <a:t>. </a:t>
            </a:r>
            <a:r>
              <a:rPr lang="ru-RU" sz="1800" dirty="0" err="1" smtClean="0"/>
              <a:t>Сервлеты</a:t>
            </a:r>
            <a:r>
              <a:rPr lang="ru-RU" sz="1800" dirty="0" smtClean="0"/>
              <a:t> используют входной поток для</a:t>
            </a:r>
            <a:r>
              <a:rPr lang="en-US" sz="1800" dirty="0" smtClean="0"/>
              <a:t> </a:t>
            </a:r>
            <a:r>
              <a:rPr lang="ru-RU" sz="1800" dirty="0" smtClean="0"/>
              <a:t>получения данных от клиентов, которые используют протоколы приложений,</a:t>
            </a:r>
            <a:r>
              <a:rPr lang="en-US" sz="1800" dirty="0" smtClean="0"/>
              <a:t> </a:t>
            </a:r>
            <a:r>
              <a:rPr lang="ru-RU" sz="1800" dirty="0" smtClean="0"/>
              <a:t>такие как HTTP POST и PUT</a:t>
            </a:r>
            <a:r>
              <a:rPr lang="en-US" sz="1800" dirty="0" smtClean="0"/>
              <a:t> </a:t>
            </a:r>
            <a:r>
              <a:rPr lang="ru-RU" sz="1800" dirty="0" smtClean="0"/>
              <a:t>методы.</a:t>
            </a:r>
          </a:p>
          <a:p>
            <a:pPr>
              <a:buFont typeface="Verdana" pitchFamily="34" charset="0"/>
              <a:buNone/>
              <a:defRPr/>
            </a:pPr>
            <a:endParaRPr lang="en-US" sz="1800" dirty="0" smtClean="0"/>
          </a:p>
          <a:p>
            <a:pPr algn="just">
              <a:buFont typeface="Verdana" pitchFamily="34" charset="0"/>
              <a:buNone/>
              <a:defRPr/>
            </a:pPr>
            <a:r>
              <a:rPr lang="ru-RU" sz="1800" dirty="0" smtClean="0"/>
              <a:t>Интерфейсы</a:t>
            </a:r>
            <a:r>
              <a:rPr lang="ru-RU" sz="1800" dirty="0" smtClean="0"/>
              <a:t>, которые расширяют интерфейс </a:t>
            </a: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</a:rPr>
              <a:t>ServletRequest</a:t>
            </a:r>
            <a:r>
              <a:rPr lang="ru-RU" sz="1800" dirty="0" smtClean="0"/>
              <a:t>, позволяют </a:t>
            </a:r>
            <a:r>
              <a:rPr lang="ru-RU" sz="1800" dirty="0" err="1" smtClean="0"/>
              <a:t>сервлету</a:t>
            </a:r>
            <a:r>
              <a:rPr lang="ru-RU" sz="1800" dirty="0" smtClean="0"/>
              <a:t> получать</a:t>
            </a:r>
            <a:r>
              <a:rPr lang="en-US" sz="1800" dirty="0" smtClean="0"/>
              <a:t> </a:t>
            </a:r>
            <a:r>
              <a:rPr lang="ru-RU" sz="1800" dirty="0" smtClean="0"/>
              <a:t>больше данных, характерных для протокола. К примеру, интерфейс </a:t>
            </a: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</a:rPr>
              <a:t>HttpServletRequest</a:t>
            </a:r>
            <a:r>
              <a:rPr lang="en-US" sz="1800" dirty="0" smtClean="0"/>
              <a:t> </a:t>
            </a:r>
            <a:r>
              <a:rPr lang="ru-RU" sz="1800" dirty="0" smtClean="0"/>
              <a:t>содержит методы для доступа к главной информации по протоколу HTTP.</a:t>
            </a:r>
          </a:p>
          <a:p>
            <a:pPr>
              <a:defRPr/>
            </a:pPr>
            <a:endParaRPr lang="en-US" sz="1200" dirty="0" smtClean="0"/>
          </a:p>
          <a:p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Сервлет</a:t>
            </a:r>
            <a:r>
              <a:rPr lang="ru-RU" dirty="0" smtClean="0"/>
              <a:t>. </a:t>
            </a:r>
            <a:r>
              <a:rPr lang="en-US" dirty="0" smtClean="0"/>
              <a:t>Request. Response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Verdana" pitchFamily="34" charset="0"/>
              <a:buNone/>
              <a:defRPr/>
            </a:pPr>
            <a:r>
              <a:rPr lang="ru-RU" sz="1800" dirty="0" smtClean="0"/>
              <a:t>Интерфейс </a:t>
            </a: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</a:rPr>
              <a:t>ServletResponse</a:t>
            </a:r>
            <a:r>
              <a:rPr lang="ru-RU" sz="1800" dirty="0" smtClean="0"/>
              <a:t> дает </a:t>
            </a:r>
            <a:r>
              <a:rPr lang="ru-RU" sz="1800" dirty="0" err="1" smtClean="0"/>
              <a:t>сервлету</a:t>
            </a:r>
            <a:r>
              <a:rPr lang="ru-RU" sz="1800" dirty="0" smtClean="0"/>
              <a:t> методы для ответа на запросы клиента. </a:t>
            </a:r>
            <a:endParaRPr lang="ru-RU" sz="1800" dirty="0" smtClean="0"/>
          </a:p>
          <a:p>
            <a:pPr>
              <a:buFont typeface="Verdana" pitchFamily="34" charset="0"/>
              <a:buNone/>
              <a:defRPr/>
            </a:pPr>
            <a:endParaRPr lang="ru-RU" sz="1800" dirty="0" smtClean="0"/>
          </a:p>
          <a:p>
            <a:pPr>
              <a:buFont typeface="Verdana" pitchFamily="34" charset="0"/>
              <a:buNone/>
              <a:defRPr/>
            </a:pPr>
            <a:r>
              <a:rPr lang="ru-RU" sz="1800" dirty="0" smtClean="0"/>
              <a:t>Он</a:t>
            </a:r>
            <a:r>
              <a:rPr lang="ru-RU" sz="1800" dirty="0" smtClean="0"/>
              <a:t>:</a:t>
            </a:r>
          </a:p>
          <a:p>
            <a:pPr marL="457200" indent="-457200">
              <a:buSzPct val="100000"/>
              <a:buFont typeface="+mj-lt"/>
              <a:buAutoNum type="arabicPeriod"/>
              <a:defRPr/>
            </a:pPr>
            <a:r>
              <a:rPr lang="ru-RU" sz="1800" dirty="0" smtClean="0"/>
              <a:t>Позволяет </a:t>
            </a:r>
            <a:r>
              <a:rPr lang="ru-RU" sz="1800" dirty="0" err="1" smtClean="0"/>
              <a:t>сервлету</a:t>
            </a:r>
            <a:r>
              <a:rPr lang="ru-RU" sz="1800" dirty="0" smtClean="0"/>
              <a:t> устанавливать длину содержания и тип MIME ответа</a:t>
            </a:r>
            <a:r>
              <a:rPr lang="en-US" sz="1800" dirty="0" smtClean="0"/>
              <a:t> (</a:t>
            </a:r>
            <a:r>
              <a:rPr lang="ru-RU" sz="1800" dirty="0" smtClean="0"/>
              <a:t>метод </a:t>
            </a: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</a:rPr>
              <a:t>setContentType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</a:rPr>
              <a:t>type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en-US" sz="1800" dirty="0" smtClean="0"/>
              <a:t>)</a:t>
            </a:r>
            <a:r>
              <a:rPr lang="ru-RU" sz="1800" dirty="0" smtClean="0"/>
              <a:t>.</a:t>
            </a:r>
          </a:p>
          <a:p>
            <a:pPr marL="457200" indent="-457200">
              <a:buSzPct val="100000"/>
              <a:buFont typeface="+mj-lt"/>
              <a:buAutoNum type="arabicPeriod"/>
              <a:defRPr/>
            </a:pPr>
            <a:r>
              <a:rPr lang="ru-RU" sz="1800" dirty="0" smtClean="0"/>
              <a:t>Обеспечивает исходящий поток </a:t>
            </a: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</a:rPr>
              <a:t>ServletOutputStream</a:t>
            </a:r>
            <a:r>
              <a:rPr lang="ru-RU" sz="1800" dirty="0" smtClean="0"/>
              <a:t> и </a:t>
            </a: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</a:rPr>
              <a:t>Writer</a:t>
            </a:r>
            <a:r>
              <a:rPr lang="ru-RU" sz="1800" dirty="0" smtClean="0"/>
              <a:t>, через которые</a:t>
            </a:r>
            <a:r>
              <a:rPr lang="en-US" sz="1800" dirty="0" smtClean="0"/>
              <a:t> </a:t>
            </a:r>
            <a:r>
              <a:rPr lang="ru-RU" sz="1800" dirty="0" err="1" smtClean="0"/>
              <a:t>сервлет</a:t>
            </a:r>
            <a:r>
              <a:rPr lang="ru-RU" sz="1800" dirty="0" smtClean="0"/>
              <a:t> может отправлять ответные данные.</a:t>
            </a:r>
          </a:p>
          <a:p>
            <a:pPr>
              <a:buFont typeface="Verdana" pitchFamily="34" charset="0"/>
              <a:buNone/>
              <a:defRPr/>
            </a:pPr>
            <a:endParaRPr lang="en-US" sz="1800" dirty="0" smtClean="0"/>
          </a:p>
          <a:p>
            <a:pPr algn="just">
              <a:buFont typeface="Verdana" pitchFamily="34" charset="0"/>
              <a:buNone/>
              <a:defRPr/>
            </a:pPr>
            <a:r>
              <a:rPr lang="ru-RU" sz="1800" dirty="0" smtClean="0"/>
              <a:t>Интерфейсы</a:t>
            </a:r>
            <a:r>
              <a:rPr lang="ru-RU" sz="1800" dirty="0" smtClean="0"/>
              <a:t>, которые расширяют интерфейс </a:t>
            </a: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</a:rPr>
              <a:t>ServletResponse</a:t>
            </a:r>
            <a:r>
              <a:rPr lang="ru-RU" sz="1800" dirty="0" smtClean="0"/>
              <a:t>, дают </a:t>
            </a:r>
            <a:r>
              <a:rPr lang="ru-RU" sz="1800" dirty="0" err="1" smtClean="0"/>
              <a:t>сервлету</a:t>
            </a:r>
            <a:r>
              <a:rPr lang="ru-RU" sz="1800" dirty="0" smtClean="0"/>
              <a:t> больше</a:t>
            </a:r>
            <a:r>
              <a:rPr lang="en-US" sz="1800" dirty="0" smtClean="0"/>
              <a:t> </a:t>
            </a:r>
            <a:r>
              <a:rPr lang="ru-RU" sz="1800" dirty="0" err="1" smtClean="0"/>
              <a:t>возможнойстей</a:t>
            </a:r>
            <a:r>
              <a:rPr lang="ru-RU" sz="1800" dirty="0" smtClean="0"/>
              <a:t> для работы с протоколами. Например, интерфейс </a:t>
            </a: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</a:rPr>
              <a:t>HttpServletResponse</a:t>
            </a:r>
            <a:r>
              <a:rPr lang="en-US" sz="1800" dirty="0" smtClean="0"/>
              <a:t> </a:t>
            </a:r>
            <a:r>
              <a:rPr lang="ru-RU" sz="1800" dirty="0" smtClean="0"/>
              <a:t>содержит методы, которые позволяют </a:t>
            </a:r>
            <a:r>
              <a:rPr lang="ru-RU" sz="1800" dirty="0" err="1" smtClean="0"/>
              <a:t>сервлету</a:t>
            </a:r>
            <a:r>
              <a:rPr lang="ru-RU" sz="1800" dirty="0" smtClean="0"/>
              <a:t> манипулировать информацией заголовка</a:t>
            </a:r>
            <a:r>
              <a:rPr lang="en-US" sz="1800" dirty="0" smtClean="0"/>
              <a:t> HTTP.</a:t>
            </a:r>
          </a:p>
          <a:p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Сервлет</a:t>
            </a:r>
            <a:r>
              <a:rPr lang="ru-RU" dirty="0" smtClean="0"/>
              <a:t>. </a:t>
            </a:r>
            <a:r>
              <a:rPr lang="en-US" dirty="0" smtClean="0"/>
              <a:t>Request. Response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</a:rPr>
              <a:t>HttpServlet</a:t>
            </a:r>
            <a:r>
              <a:rPr lang="ru-RU" sz="1800" dirty="0" smtClean="0"/>
              <a:t> - </a:t>
            </a:r>
            <a:r>
              <a:rPr lang="ru-RU" sz="1800" dirty="0" smtClean="0"/>
              <a:t>запросы </a:t>
            </a:r>
            <a:r>
              <a:rPr lang="ru-RU" sz="1800" dirty="0" smtClean="0"/>
              <a:t>и ответы</a:t>
            </a:r>
          </a:p>
          <a:p>
            <a:endParaRPr lang="ru-RU" sz="1800" dirty="0" smtClean="0"/>
          </a:p>
          <a:p>
            <a:pPr algn="just">
              <a:buFont typeface="Verdana" pitchFamily="34" charset="0"/>
              <a:buNone/>
            </a:pPr>
            <a:r>
              <a:rPr lang="ru-RU" sz="1800" dirty="0" smtClean="0"/>
              <a:t>Методы класса </a:t>
            </a: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</a:rPr>
              <a:t>HttpServlet</a:t>
            </a:r>
            <a:r>
              <a:rPr lang="ru-RU" sz="1800" dirty="0" smtClean="0"/>
              <a:t>, которые управляют клиентскими запросами принимают два аргумента</a:t>
            </a:r>
            <a:r>
              <a:rPr lang="ru-RU" sz="1800" dirty="0" smtClean="0"/>
              <a:t>:</a:t>
            </a:r>
          </a:p>
          <a:p>
            <a:pPr>
              <a:buFont typeface="Verdana" pitchFamily="34" charset="0"/>
              <a:buNone/>
            </a:pPr>
            <a:endParaRPr lang="ru-RU" sz="1800" dirty="0" smtClean="0"/>
          </a:p>
          <a:p>
            <a:pPr marL="342900" indent="-342900" algn="just">
              <a:buSzPct val="100000"/>
              <a:buFont typeface="+mj-lt"/>
              <a:buAutoNum type="arabicPeriod"/>
            </a:pPr>
            <a:r>
              <a:rPr lang="ru-RU" sz="1800" dirty="0" smtClean="0"/>
              <a:t>Объект </a:t>
            </a: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</a:rPr>
              <a:t>HttpServletRequest</a:t>
            </a:r>
            <a:r>
              <a:rPr lang="ru-RU" sz="1800" dirty="0" smtClean="0"/>
              <a:t>, который инкапсулирует данные от клиента</a:t>
            </a:r>
          </a:p>
          <a:p>
            <a:pPr marL="342900" indent="-342900" algn="just">
              <a:buSzPct val="100000"/>
              <a:buFont typeface="+mj-lt"/>
              <a:buAutoNum type="arabicPeriod"/>
            </a:pPr>
            <a:r>
              <a:rPr lang="ru-RU" sz="1800" dirty="0" smtClean="0"/>
              <a:t>Объект </a:t>
            </a: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</a:rPr>
              <a:t>HttpServletResponse</a:t>
            </a:r>
            <a:r>
              <a:rPr lang="ru-RU" sz="1800" dirty="0" smtClean="0"/>
              <a:t>, который </a:t>
            </a:r>
            <a:r>
              <a:rPr lang="ru-RU" sz="1800" dirty="0" smtClean="0"/>
              <a:t>инкапсулирует </a:t>
            </a:r>
            <a:r>
              <a:rPr lang="ru-RU" sz="1800" dirty="0" smtClean="0"/>
              <a:t>ответ к клиенту</a:t>
            </a:r>
          </a:p>
          <a:p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Сервлет</a:t>
            </a:r>
            <a:r>
              <a:rPr lang="ru-RU" dirty="0" smtClean="0"/>
              <a:t>. </a:t>
            </a:r>
            <a:r>
              <a:rPr lang="en-US" dirty="0" smtClean="0"/>
              <a:t>Request. Response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 smtClean="0"/>
              <a:t>Объект </a:t>
            </a: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</a:rPr>
              <a:t>HttpServletRequest</a:t>
            </a:r>
            <a:endParaRPr lang="ru-RU" sz="18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ru-RU" sz="1800" dirty="0" smtClean="0"/>
          </a:p>
          <a:p>
            <a:pPr algn="just">
              <a:buNone/>
            </a:pPr>
            <a:r>
              <a:rPr lang="ru-RU" sz="1800" dirty="0" smtClean="0">
                <a:latin typeface="Tahoma" pitchFamily="34" charset="0"/>
              </a:rPr>
              <a:t>Объекты </a:t>
            </a: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</a:rPr>
              <a:t>HttpServletRequest</a:t>
            </a:r>
            <a:r>
              <a:rPr lang="ru-RU" sz="1800" dirty="0" smtClean="0">
                <a:latin typeface="Tahoma" pitchFamily="34" charset="0"/>
              </a:rPr>
              <a:t> предоставляют доступ к данным HTTP заголовка и позволяют получить аргументы, которые клиент направил вместе с запросом.</a:t>
            </a:r>
          </a:p>
          <a:p>
            <a:pPr algn="just">
              <a:buNone/>
            </a:pPr>
            <a:r>
              <a:rPr lang="ru-RU" sz="1800" dirty="0" smtClean="0"/>
              <a:t>Непосредственно </a:t>
            </a:r>
            <a:r>
              <a:rPr lang="ru-RU" sz="1800" dirty="0" smtClean="0"/>
              <a:t>в интерфейсе </a:t>
            </a: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</a:rPr>
              <a:t>HttpServletRequest</a:t>
            </a:r>
            <a:r>
              <a:rPr lang="ru-RU" sz="1800" dirty="0" smtClean="0"/>
              <a:t> объявлен ряд методов, позволяющих манипулировать содержимым запросов:</a:t>
            </a:r>
            <a:endParaRPr lang="en-US" sz="1800" dirty="0" smtClean="0"/>
          </a:p>
          <a:p>
            <a:pPr algn="just"/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</a:rPr>
              <a:t>String </a:t>
            </a: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</a:rPr>
              <a:t>getParameter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</a:rPr>
              <a:t>(String name)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</a:rPr>
              <a:t> </a:t>
            </a:r>
            <a:r>
              <a:rPr lang="en-US" sz="1800" dirty="0" smtClean="0">
                <a:latin typeface="Tahoma" pitchFamily="34" charset="0"/>
              </a:rPr>
              <a:t>-</a:t>
            </a:r>
            <a:r>
              <a:rPr lang="ru-RU" sz="1800" dirty="0" smtClean="0">
                <a:latin typeface="Tahoma" pitchFamily="34" charset="0"/>
              </a:rPr>
              <a:t> возвращает величину именованных параметров. </a:t>
            </a:r>
            <a:endParaRPr lang="en-US" sz="1800" dirty="0" smtClean="0">
              <a:latin typeface="Tahoma" pitchFamily="34" charset="0"/>
            </a:endParaRPr>
          </a:p>
          <a:p>
            <a:pPr algn="just"/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</a:rPr>
              <a:t>String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</a:rPr>
              <a:t>[] </a:t>
            </a: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</a:rPr>
              <a:t>getParameterValues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</a:rPr>
              <a:t>(String name)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</a:rPr>
              <a:t> </a:t>
            </a:r>
            <a:r>
              <a:rPr lang="ru-RU" sz="1800" dirty="0" smtClean="0">
                <a:latin typeface="Tahoma" pitchFamily="34" charset="0"/>
              </a:rPr>
              <a:t>- возвращает массив величин именованного параметра. Используется, если параметр может иметь более чем одну величину.</a:t>
            </a:r>
          </a:p>
          <a:p>
            <a:endParaRPr lang="pl-PL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Основы протокола </a:t>
            </a:r>
            <a:r>
              <a:rPr lang="en-US" dirty="0" smtClean="0"/>
              <a:t>HTTP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sz="1800" b="1" dirty="0" smtClean="0"/>
              <a:t>Структура </a:t>
            </a:r>
            <a:r>
              <a:rPr lang="ru-RU" sz="1800" b="1" dirty="0" smtClean="0"/>
              <a:t>HTTP-запроса</a:t>
            </a:r>
            <a:endParaRPr lang="en-US" sz="1800" b="1" dirty="0" smtClean="0"/>
          </a:p>
          <a:p>
            <a:endParaRPr lang="ru-RU" sz="1800" b="1" dirty="0" smtClean="0"/>
          </a:p>
          <a:p>
            <a:pPr algn="just"/>
            <a:r>
              <a:rPr lang="ru-RU" sz="1800" dirty="0" smtClean="0"/>
              <a:t>HTTP-запрос состоит из заголовка запроса и тела запроса, разделенных пустой строкой. Тело запроса может отсутствовать. </a:t>
            </a:r>
            <a:endParaRPr lang="en-US" sz="1800" dirty="0" smtClean="0"/>
          </a:p>
          <a:p>
            <a:pPr algn="just"/>
            <a:endParaRPr lang="ru-RU" sz="1800" dirty="0" smtClean="0"/>
          </a:p>
          <a:p>
            <a:pPr algn="just"/>
            <a:r>
              <a:rPr lang="ru-RU" sz="1800" dirty="0" smtClean="0"/>
              <a:t>Заголовок запроса состоит из главной (первой) строки запроса и последующих строк, уточняющих запрос в главной строке. Последующие строки также могут отсутствовать. 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Сервлет</a:t>
            </a:r>
            <a:r>
              <a:rPr lang="ru-RU" dirty="0" smtClean="0"/>
              <a:t>. </a:t>
            </a:r>
            <a:r>
              <a:rPr lang="en-US" dirty="0" smtClean="0"/>
              <a:t>Request. Response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</a:rPr>
              <a:t>Enumeration </a:t>
            </a: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</a:rPr>
              <a:t>getParameterNames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</a:rPr>
              <a:t>()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</a:rPr>
              <a:t> </a:t>
            </a:r>
            <a:r>
              <a:rPr lang="ru-RU" sz="1800" dirty="0" smtClean="0">
                <a:latin typeface="Tahoma" pitchFamily="34" charset="0"/>
              </a:rPr>
              <a:t>- предоставляет имена параметров.</a:t>
            </a:r>
            <a:r>
              <a:rPr lang="en-US" sz="1800" dirty="0" smtClean="0">
                <a:latin typeface="Tahoma" pitchFamily="34" charset="0"/>
              </a:rPr>
              <a:t> </a:t>
            </a:r>
          </a:p>
          <a:p>
            <a:pPr algn="just"/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</a:rPr>
              <a:t>String </a:t>
            </a: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</a:rPr>
              <a:t>getQueryString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</a:rPr>
              <a:t>()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</a:rPr>
              <a:t> </a:t>
            </a:r>
            <a:r>
              <a:rPr lang="ru-RU" sz="1800" dirty="0" smtClean="0">
                <a:latin typeface="Tahoma" pitchFamily="34" charset="0"/>
              </a:rPr>
              <a:t>- возвращает строковую (</a:t>
            </a:r>
            <a:r>
              <a:rPr lang="ru-RU" sz="1800" dirty="0" err="1" smtClean="0">
                <a:latin typeface="Tahoma" pitchFamily="34" charset="0"/>
              </a:rPr>
              <a:t>String</a:t>
            </a:r>
            <a:r>
              <a:rPr lang="ru-RU" sz="1800" dirty="0" smtClean="0">
                <a:latin typeface="Tahoma" pitchFamily="34" charset="0"/>
              </a:rPr>
              <a:t>) величину необработанных данных клиента для HTTP запросов GET. </a:t>
            </a:r>
          </a:p>
          <a:p>
            <a:pPr algn="just"/>
            <a:r>
              <a:rPr lang="en-US" sz="1800" b="1" dirty="0" err="1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</a:rPr>
              <a:t>BufferedReader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</a:rPr>
              <a:t> </a:t>
            </a: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</a:rPr>
              <a:t>getReader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</a:rPr>
              <a:t>()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</a:rPr>
              <a:t> </a:t>
            </a:r>
            <a:r>
              <a:rPr lang="ru-RU" sz="1800" dirty="0" smtClean="0">
                <a:latin typeface="Tahoma" pitchFamily="34" charset="0"/>
              </a:rPr>
              <a:t>- возвращает объект </a:t>
            </a:r>
            <a:r>
              <a:rPr lang="ru-RU" sz="1800" dirty="0" err="1" smtClean="0">
                <a:latin typeface="Tahoma" pitchFamily="34" charset="0"/>
              </a:rPr>
              <a:t>BufferedReader</a:t>
            </a:r>
            <a:r>
              <a:rPr lang="ru-RU" sz="1800" dirty="0" smtClean="0">
                <a:latin typeface="Tahoma" pitchFamily="34" charset="0"/>
              </a:rPr>
              <a:t> (текстовая информация) для </a:t>
            </a:r>
            <a:r>
              <a:rPr lang="ru-RU" sz="1800" dirty="0" err="1" smtClean="0">
                <a:latin typeface="Tahoma" pitchFamily="34" charset="0"/>
              </a:rPr>
              <a:t>считатывания</a:t>
            </a:r>
            <a:r>
              <a:rPr lang="ru-RU" sz="1800" dirty="0" smtClean="0">
                <a:latin typeface="Tahoma" pitchFamily="34" charset="0"/>
              </a:rPr>
              <a:t> необработанных данных (для </a:t>
            </a:r>
            <a:r>
              <a:rPr lang="en-US" sz="1800" dirty="0" smtClean="0">
                <a:latin typeface="Tahoma" pitchFamily="34" charset="0"/>
              </a:rPr>
              <a:t>HTTP </a:t>
            </a:r>
            <a:r>
              <a:rPr lang="ru-RU" sz="1800" dirty="0" smtClean="0">
                <a:latin typeface="Tahoma" pitchFamily="34" charset="0"/>
              </a:rPr>
              <a:t>запросов POST, PUT, и DELETE). </a:t>
            </a:r>
          </a:p>
          <a:p>
            <a:pPr algn="just"/>
            <a:r>
              <a:rPr lang="en-US" sz="1800" b="1" dirty="0" err="1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</a:rPr>
              <a:t>ServletInputStream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</a:rPr>
              <a:t> </a:t>
            </a: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</a:rPr>
              <a:t>getInputStream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</a:rPr>
              <a:t>()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</a:rPr>
              <a:t> </a:t>
            </a:r>
            <a:r>
              <a:rPr lang="ru-RU" sz="1800" dirty="0" smtClean="0">
                <a:latin typeface="Tahoma" pitchFamily="34" charset="0"/>
              </a:rPr>
              <a:t>- возвращает объект </a:t>
            </a:r>
            <a:r>
              <a:rPr lang="ru-RU" sz="1800" dirty="0" err="1" smtClean="0">
                <a:latin typeface="Tahoma" pitchFamily="34" charset="0"/>
              </a:rPr>
              <a:t>ServletInputStream</a:t>
            </a:r>
            <a:r>
              <a:rPr lang="ru-RU" sz="1800" dirty="0" smtClean="0">
                <a:latin typeface="Tahoma" pitchFamily="34" charset="0"/>
              </a:rPr>
              <a:t> (двоичная информация) для считывания необработанных данных (для </a:t>
            </a:r>
            <a:r>
              <a:rPr lang="en-US" sz="1800" dirty="0" smtClean="0">
                <a:latin typeface="Tahoma" pitchFamily="34" charset="0"/>
              </a:rPr>
              <a:t>HTTP </a:t>
            </a:r>
            <a:r>
              <a:rPr lang="ru-RU" sz="1800" dirty="0" smtClean="0">
                <a:latin typeface="Tahoma" pitchFamily="34" charset="0"/>
              </a:rPr>
              <a:t>запросов для POST, PUT, и DELETE). </a:t>
            </a:r>
            <a:endParaRPr lang="en-US" sz="1800" dirty="0" smtClean="0">
              <a:latin typeface="Tahoma" pitchFamily="34" charset="0"/>
            </a:endParaRPr>
          </a:p>
          <a:p>
            <a:endParaRPr lang="pl-PL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Сервлет</a:t>
            </a:r>
            <a:r>
              <a:rPr lang="ru-RU" dirty="0" smtClean="0"/>
              <a:t>. </a:t>
            </a:r>
            <a:r>
              <a:rPr lang="en-US" dirty="0" smtClean="0"/>
              <a:t>Request. Response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 smtClean="0"/>
              <a:t>Объект </a:t>
            </a:r>
            <a:r>
              <a:rPr lang="en-US" sz="1800" b="1" dirty="0" err="1" smtClean="0">
                <a:solidFill>
                  <a:schemeClr val="accent1">
                    <a:lumMod val="75000"/>
                  </a:schemeClr>
                </a:solidFill>
              </a:rPr>
              <a:t>HttpServletResponse</a:t>
            </a:r>
            <a:endParaRPr lang="ru-RU" sz="18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ru-RU" sz="1800" dirty="0" smtClean="0"/>
          </a:p>
          <a:p>
            <a:pPr>
              <a:buFont typeface="Verdana" pitchFamily="34" charset="0"/>
              <a:buNone/>
            </a:pPr>
            <a:r>
              <a:rPr lang="ru-RU" sz="1800" dirty="0" smtClean="0"/>
              <a:t>Объект </a:t>
            </a: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</a:rPr>
              <a:t>HttpServletResponse</a:t>
            </a:r>
            <a:r>
              <a:rPr lang="ru-RU" sz="1800" dirty="0" smtClean="0"/>
              <a:t> обеспечивает два способа возвращения данных пользователю</a:t>
            </a:r>
            <a:r>
              <a:rPr lang="ru-RU" sz="1800" dirty="0" smtClean="0"/>
              <a:t>:</a:t>
            </a:r>
          </a:p>
          <a:p>
            <a:pPr>
              <a:buFont typeface="Verdana" pitchFamily="34" charset="0"/>
              <a:buNone/>
            </a:pPr>
            <a:endParaRPr lang="ru-RU" sz="1800" dirty="0" smtClean="0"/>
          </a:p>
          <a:p>
            <a:pPr marL="990600" indent="-368300"/>
            <a:r>
              <a:rPr lang="ru-RU" sz="1800" dirty="0" smtClean="0"/>
              <a:t>Метод </a:t>
            </a:r>
            <a:r>
              <a:rPr lang="en-US" sz="1800" b="1" dirty="0" err="1" smtClean="0">
                <a:solidFill>
                  <a:schemeClr val="accent1">
                    <a:lumMod val="75000"/>
                  </a:schemeClr>
                </a:solidFill>
              </a:rPr>
              <a:t>getWriter</a:t>
            </a:r>
            <a:r>
              <a:rPr lang="en-US" sz="1800" dirty="0" smtClean="0"/>
              <a:t> </a:t>
            </a:r>
            <a:r>
              <a:rPr lang="ru-RU" sz="1800" dirty="0" smtClean="0"/>
              <a:t>возвращает </a:t>
            </a:r>
            <a:r>
              <a:rPr lang="en-US" sz="1800" dirty="0" smtClean="0"/>
              <a:t>Writer</a:t>
            </a:r>
          </a:p>
          <a:p>
            <a:pPr marL="990600" indent="-368300"/>
            <a:r>
              <a:rPr lang="ru-RU" sz="1800" dirty="0" smtClean="0"/>
              <a:t>Метод </a:t>
            </a:r>
            <a:r>
              <a:rPr lang="en-US" sz="1800" b="1" dirty="0" err="1" smtClean="0">
                <a:solidFill>
                  <a:schemeClr val="accent1">
                    <a:lumMod val="75000"/>
                  </a:schemeClr>
                </a:solidFill>
              </a:rPr>
              <a:t>getOutputStream</a:t>
            </a:r>
            <a:r>
              <a:rPr lang="en-US" sz="1800" dirty="0" smtClean="0"/>
              <a:t> </a:t>
            </a:r>
            <a:r>
              <a:rPr lang="ru-RU" sz="1800" dirty="0" smtClean="0"/>
              <a:t>возвращает </a:t>
            </a:r>
            <a:r>
              <a:rPr lang="en-US" sz="1800" dirty="0" err="1" smtClean="0"/>
              <a:t>ServletOutputStream</a:t>
            </a:r>
            <a:endParaRPr lang="en-US" sz="1800" dirty="0" smtClean="0"/>
          </a:p>
          <a:p>
            <a:pPr>
              <a:buFont typeface="Verdana" pitchFamily="34" charset="0"/>
              <a:buNone/>
            </a:pPr>
            <a:r>
              <a:rPr lang="ru-RU" sz="1800" dirty="0" smtClean="0"/>
              <a:t>	</a:t>
            </a:r>
            <a:endParaRPr lang="ru-RU" sz="1800" dirty="0" smtClean="0"/>
          </a:p>
          <a:p>
            <a:pPr>
              <a:buFont typeface="Verdana" pitchFamily="34" charset="0"/>
              <a:buNone/>
            </a:pPr>
            <a:r>
              <a:rPr lang="ru-RU" sz="1800" dirty="0" smtClean="0"/>
              <a:t>Используйте </a:t>
            </a:r>
            <a:r>
              <a:rPr lang="ru-RU" sz="1800" dirty="0" smtClean="0"/>
              <a:t>метод </a:t>
            </a: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</a:rPr>
              <a:t>getWriter</a:t>
            </a:r>
            <a:r>
              <a:rPr lang="ru-RU" sz="1800" dirty="0" smtClean="0"/>
              <a:t> для возвращения пользователю </a:t>
            </a:r>
            <a:r>
              <a:rPr lang="ru-RU" sz="1800" i="1" u="sng" dirty="0" smtClean="0"/>
              <a:t>текстовых данных </a:t>
            </a:r>
            <a:r>
              <a:rPr lang="ru-RU" sz="1800" dirty="0" smtClean="0"/>
              <a:t>и метод </a:t>
            </a:r>
            <a:r>
              <a:rPr lang="en-US" sz="1800" b="1" dirty="0" err="1" smtClean="0">
                <a:solidFill>
                  <a:schemeClr val="accent1">
                    <a:lumMod val="75000"/>
                  </a:schemeClr>
                </a:solidFill>
              </a:rPr>
              <a:t>getOutputStream</a:t>
            </a:r>
            <a:r>
              <a:rPr lang="en-US" sz="1800" dirty="0" smtClean="0"/>
              <a:t> </a:t>
            </a:r>
            <a:r>
              <a:rPr lang="ru-RU" sz="1800" dirty="0" smtClean="0"/>
              <a:t>для </a:t>
            </a:r>
            <a:r>
              <a:rPr lang="ru-RU" sz="1800" i="1" u="sng" dirty="0" smtClean="0"/>
              <a:t>бинарных</a:t>
            </a:r>
            <a:r>
              <a:rPr lang="ru-RU" sz="1800" dirty="0" smtClean="0"/>
              <a:t>.</a:t>
            </a:r>
          </a:p>
          <a:p>
            <a:pPr>
              <a:buFont typeface="Verdana" pitchFamily="34" charset="0"/>
              <a:buNone/>
            </a:pPr>
            <a:r>
              <a:rPr lang="ru-RU" sz="1800" dirty="0" smtClean="0"/>
              <a:t>	Закрытие </a:t>
            </a:r>
            <a:r>
              <a:rPr lang="ru-RU" sz="1800" dirty="0" err="1" smtClean="0"/>
              <a:t>Writer</a:t>
            </a:r>
            <a:r>
              <a:rPr lang="ru-RU" sz="1800" dirty="0" smtClean="0"/>
              <a:t> или </a:t>
            </a:r>
            <a:r>
              <a:rPr lang="ru-RU" sz="1800" dirty="0" err="1" smtClean="0"/>
              <a:t>ServletOutputStream</a:t>
            </a:r>
            <a:r>
              <a:rPr lang="ru-RU" sz="1800" dirty="0" smtClean="0"/>
              <a:t> после отправления запроса позволит серверу определить, что ответ готов.</a:t>
            </a:r>
          </a:p>
          <a:p>
            <a:endParaRPr lang="ru-RU" sz="1800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Сервлет</a:t>
            </a:r>
            <a:r>
              <a:rPr lang="ru-RU" dirty="0" smtClean="0"/>
              <a:t>. </a:t>
            </a:r>
            <a:r>
              <a:rPr lang="en-US" dirty="0" smtClean="0"/>
              <a:t>Request. Response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 smtClean="0"/>
              <a:t>Интерфейс 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Http</a:t>
            </a: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</a:rPr>
              <a:t>ServletResponse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algn="just"/>
            <a:endParaRPr lang="ru-RU" sz="1800" dirty="0" smtClean="0"/>
          </a:p>
          <a:p>
            <a:pPr algn="just"/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</a:rPr>
              <a:t>sendError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</a:rPr>
              <a:t>sc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</a:rPr>
              <a:t>msg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ru-RU" sz="1800" dirty="0" smtClean="0"/>
              <a:t>– сообщение о возникших ошибках, где </a:t>
            </a:r>
            <a:r>
              <a:rPr lang="ru-RU" sz="1800" dirty="0" err="1" smtClean="0"/>
              <a:t>sc</a:t>
            </a:r>
            <a:r>
              <a:rPr lang="ru-RU" sz="1800" dirty="0" smtClean="0"/>
              <a:t>  – код ошибки, </a:t>
            </a:r>
            <a:r>
              <a:rPr lang="ru-RU" sz="1800" dirty="0" err="1" smtClean="0"/>
              <a:t>msg</a:t>
            </a:r>
            <a:r>
              <a:rPr lang="ru-RU" sz="1800" dirty="0" smtClean="0"/>
              <a:t>  – текстовое сообщение;</a:t>
            </a:r>
            <a:endParaRPr lang="en-US" sz="1800" dirty="0" smtClean="0"/>
          </a:p>
          <a:p>
            <a:pPr algn="just"/>
            <a:endParaRPr lang="ru-RU" sz="1800" dirty="0" smtClean="0"/>
          </a:p>
          <a:p>
            <a:pPr algn="just"/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</a:rPr>
              <a:t>setDateHeader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</a:rPr>
              <a:t>long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</a:rPr>
              <a:t>date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ru-RU" sz="1800" b="1" dirty="0" smtClean="0"/>
              <a:t> </a:t>
            </a:r>
            <a:r>
              <a:rPr lang="ru-RU" sz="1800" dirty="0" smtClean="0"/>
              <a:t>– добавление даты в заголовок ответа;</a:t>
            </a:r>
            <a:endParaRPr lang="en-US" sz="1800" dirty="0" smtClean="0"/>
          </a:p>
          <a:p>
            <a:pPr algn="just"/>
            <a:endParaRPr lang="ru-RU" sz="1800" dirty="0" smtClean="0"/>
          </a:p>
          <a:p>
            <a:pPr algn="just"/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</a:rPr>
              <a:t>setHeader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</a:rPr>
              <a:t>value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ru-RU" sz="1800" dirty="0" smtClean="0"/>
              <a:t>– добавление параметров в заголовок ответа. Если параметр с таким именем уже существует, то он будет заменен.</a:t>
            </a:r>
          </a:p>
          <a:p>
            <a:endParaRPr lang="pl-PL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Сервлет</a:t>
            </a:r>
            <a:r>
              <a:rPr lang="ru-RU" dirty="0" smtClean="0"/>
              <a:t>. </a:t>
            </a:r>
            <a:r>
              <a:rPr lang="en-US" dirty="0" smtClean="0"/>
              <a:t>Request. Response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b="1" dirty="0" smtClean="0"/>
              <a:t>Данные HTTP заголовка</a:t>
            </a:r>
          </a:p>
          <a:p>
            <a:endParaRPr lang="ru-RU" sz="1800" dirty="0" smtClean="0"/>
          </a:p>
          <a:p>
            <a:pPr algn="just">
              <a:buNone/>
            </a:pPr>
            <a:r>
              <a:rPr lang="ru-RU" sz="1800" dirty="0" smtClean="0"/>
              <a:t>Прежде чем получить доступ к </a:t>
            </a:r>
            <a:r>
              <a:rPr lang="ru-RU" sz="1800" dirty="0" smtClean="0"/>
              <a:t>объектам </a:t>
            </a: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</a:rPr>
              <a:t>Writer</a:t>
            </a:r>
            <a:r>
              <a:rPr lang="ru-RU" sz="1800" dirty="0" smtClean="0"/>
              <a:t> или </a:t>
            </a: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</a:rPr>
              <a:t>OutputStream</a:t>
            </a:r>
            <a:r>
              <a:rPr lang="ru-RU" sz="1800" dirty="0" smtClean="0"/>
              <a:t> </a:t>
            </a:r>
            <a:r>
              <a:rPr lang="ru-RU" sz="1800" dirty="0" smtClean="0"/>
              <a:t> </a:t>
            </a:r>
            <a:r>
              <a:rPr lang="ru-RU" sz="1800" dirty="0" smtClean="0"/>
              <a:t>необходимо </a:t>
            </a:r>
            <a:r>
              <a:rPr lang="ru-RU" sz="1800" dirty="0" smtClean="0"/>
              <a:t>установить данные HTTP </a:t>
            </a:r>
            <a:r>
              <a:rPr lang="ru-RU" sz="1800" dirty="0" smtClean="0"/>
              <a:t>заголовка.</a:t>
            </a:r>
          </a:p>
          <a:p>
            <a:endParaRPr lang="ru-RU" sz="1800" dirty="0" smtClean="0"/>
          </a:p>
          <a:p>
            <a:pPr>
              <a:buNone/>
            </a:pPr>
            <a:r>
              <a:rPr lang="ru-RU" sz="1800" dirty="0" smtClean="0"/>
              <a:t>Класс </a:t>
            </a: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</a:rPr>
              <a:t>HttpServletResponse</a:t>
            </a:r>
            <a:r>
              <a:rPr lang="ru-RU" sz="1800" dirty="0" smtClean="0"/>
              <a:t> предоставляет методы для доступа к данным </a:t>
            </a:r>
            <a:r>
              <a:rPr lang="ru-RU" sz="1800" dirty="0" smtClean="0"/>
              <a:t>заголовка</a:t>
            </a:r>
            <a:r>
              <a:rPr lang="ru-RU" sz="1800" dirty="0" smtClean="0"/>
              <a:t>:</a:t>
            </a:r>
            <a:endParaRPr lang="ru-RU" sz="1800" dirty="0" smtClean="0"/>
          </a:p>
          <a:p>
            <a:pPr marL="1079500" indent="-457200" algn="just"/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</a:rPr>
              <a:t>etContentType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(String type)</a:t>
            </a:r>
            <a:r>
              <a:rPr lang="ru-RU" sz="1800" dirty="0" smtClean="0"/>
              <a:t> - устанавливает тип содержимого (</a:t>
            </a:r>
            <a:r>
              <a:rPr lang="ru-RU" sz="1800" dirty="0" err="1" smtClean="0"/>
              <a:t>Content-type</a:t>
            </a:r>
            <a:r>
              <a:rPr lang="ru-RU" sz="1800" dirty="0" smtClean="0"/>
              <a:t>).</a:t>
            </a:r>
            <a:endParaRPr lang="en-US" sz="1800" dirty="0" smtClean="0">
              <a:latin typeface="Tahoma" pitchFamily="34" charset="0"/>
            </a:endParaRPr>
          </a:p>
          <a:p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714480" y="4500570"/>
            <a:ext cx="5761037" cy="3667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 pitchFamily="49" charset="0"/>
              </a:rPr>
              <a:t>response.setContentType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itchFamily="49" charset="0"/>
              </a:rPr>
              <a:t>"text/html"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Сервлет</a:t>
            </a:r>
            <a:r>
              <a:rPr lang="ru-RU" dirty="0" smtClean="0"/>
              <a:t>. </a:t>
            </a:r>
            <a:r>
              <a:rPr lang="en-US" dirty="0" smtClean="0"/>
              <a:t>Request. </a:t>
            </a:r>
            <a:r>
              <a:rPr lang="en-US" dirty="0" smtClean="0"/>
              <a:t>Response. Example 01</a:t>
            </a:r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83969" name="Rectangle 1"/>
          <p:cNvSpPr>
            <a:spLocks noChangeArrowheads="1"/>
          </p:cNvSpPr>
          <p:nvPr/>
        </p:nvSpPr>
        <p:spPr bwMode="auto">
          <a:xfrm>
            <a:off x="928662" y="1214422"/>
            <a:ext cx="7215206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package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_java._ee._01.firstservlet;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200" b="1" i="0" u="none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import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java.io.IOException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import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java.io.PrintWriter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import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javax.servlet.ServletException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import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javax.servlet.http.HttpServlet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import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javax.servlet.http.HttpServletRequest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import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javax.servlet.http.HttpServletResponse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200" b="1" i="0" u="none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FirstServlet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extends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HttpServlet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private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static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final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long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serialVersionUID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1L;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FirstServlet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super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dirty="0" smtClean="0">
                <a:solidFill>
                  <a:srgbClr val="000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protected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void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doGet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HttpServletRequest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request,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HttpServletResponse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response)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throws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ServletException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IOException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PrintWriter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out =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response.getWriter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String title =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"Simple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Servlet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Output"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// сначала установите тип содержания и другие поля заголовков ответа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Сервлет</a:t>
            </a:r>
            <a:r>
              <a:rPr lang="ru-RU" dirty="0" smtClean="0"/>
              <a:t>. </a:t>
            </a:r>
            <a:r>
              <a:rPr lang="en-US" dirty="0" smtClean="0"/>
              <a:t>Request. </a:t>
            </a:r>
            <a:r>
              <a:rPr lang="en-US" dirty="0" smtClean="0"/>
              <a:t>Response. Example 01</a:t>
            </a:r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83969" name="Rectangle 1"/>
          <p:cNvSpPr>
            <a:spLocks noChangeArrowheads="1"/>
          </p:cNvSpPr>
          <p:nvPr/>
        </p:nvSpPr>
        <p:spPr bwMode="auto">
          <a:xfrm>
            <a:off x="928662" y="1285860"/>
            <a:ext cx="7215206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response.setContentType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"text/html"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out.println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"&lt;HTML&gt;&lt;HEAD&gt;&lt;TITLE&gt;"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out.println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(title);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out.println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"&lt;/TITLE&gt;&lt;/HEAD&gt;&lt;BODY&gt;"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out.println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"&lt;H1&gt;"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+ title +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"&lt;/H1&gt;"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out.print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"&lt;P&gt;This is 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out.print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this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.getClass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getName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out.print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", using the GET method"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out.println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"&lt;/BODY&gt;&lt;/HTML&gt;"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out.close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protected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void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doPost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HttpServletRequest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request,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HttpServletResponse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response)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throws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ServletException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IOException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doGet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(request, response);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Сервлет</a:t>
            </a:r>
            <a:r>
              <a:rPr lang="ru-RU" dirty="0" smtClean="0"/>
              <a:t>. </a:t>
            </a:r>
            <a:r>
              <a:rPr lang="en-US" dirty="0" smtClean="0"/>
              <a:t>Request. Response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Verdana" pitchFamily="34" charset="0"/>
              <a:buNone/>
            </a:pPr>
            <a:r>
              <a:rPr lang="ru-RU" sz="1800" dirty="0" err="1" smtClean="0"/>
              <a:t>Сервлет</a:t>
            </a:r>
            <a:r>
              <a:rPr lang="ru-RU" sz="1800" dirty="0" smtClean="0"/>
              <a:t> расширяет класс </a:t>
            </a:r>
            <a:r>
              <a:rPr lang="ru-RU" sz="1800" b="1" dirty="0" err="1" smtClean="0"/>
              <a:t>HttpServlet</a:t>
            </a:r>
            <a:r>
              <a:rPr lang="ru-RU" sz="1800" dirty="0" smtClean="0"/>
              <a:t> и переопределяет метод </a:t>
            </a:r>
            <a:r>
              <a:rPr lang="ru-RU" sz="1800" b="1" dirty="0" err="1" smtClean="0"/>
              <a:t>doGet</a:t>
            </a:r>
            <a:r>
              <a:rPr lang="ru-RU" sz="1800" dirty="0" smtClean="0"/>
              <a:t>.</a:t>
            </a:r>
          </a:p>
          <a:p>
            <a:pPr algn="just">
              <a:buFont typeface="Verdana" pitchFamily="34" charset="0"/>
              <a:buNone/>
            </a:pPr>
            <a:r>
              <a:rPr lang="ru-RU" sz="1000" dirty="0" smtClean="0"/>
              <a:t>	</a:t>
            </a:r>
          </a:p>
          <a:p>
            <a:pPr algn="just">
              <a:buFont typeface="Verdana" pitchFamily="34" charset="0"/>
              <a:buNone/>
            </a:pPr>
            <a:r>
              <a:rPr lang="ru-RU" sz="1800" dirty="0" smtClean="0"/>
              <a:t>Чтобы </a:t>
            </a:r>
            <a:r>
              <a:rPr lang="ru-RU" sz="1800" dirty="0" smtClean="0"/>
              <a:t>ответить клиенту, метод </a:t>
            </a:r>
            <a:r>
              <a:rPr lang="ru-RU" sz="1800" b="1" dirty="0" err="1" smtClean="0"/>
              <a:t>doGet</a:t>
            </a:r>
            <a:r>
              <a:rPr lang="ru-RU" sz="1800" dirty="0" smtClean="0"/>
              <a:t> в примере использует </a:t>
            </a:r>
            <a:r>
              <a:rPr lang="ru-RU" sz="1800" b="1" dirty="0" err="1" smtClean="0"/>
              <a:t>Writer</a:t>
            </a:r>
            <a:r>
              <a:rPr lang="ru-RU" sz="1800" dirty="0" smtClean="0"/>
              <a:t> из объекта </a:t>
            </a:r>
            <a:r>
              <a:rPr lang="ru-RU" sz="1800" b="1" dirty="0" err="1" smtClean="0"/>
              <a:t>HttpServletResponse</a:t>
            </a:r>
            <a:r>
              <a:rPr lang="ru-RU" sz="1800" dirty="0" smtClean="0"/>
              <a:t> для возвращения клиенту текстовых данных. Прежде чем получить доступ к </a:t>
            </a:r>
            <a:r>
              <a:rPr lang="ru-RU" sz="1800" dirty="0" err="1" smtClean="0"/>
              <a:t>writer</a:t>
            </a:r>
            <a:r>
              <a:rPr lang="ru-RU" sz="1800" dirty="0" smtClean="0"/>
              <a:t>, пример устанавливает заголовок </a:t>
            </a:r>
            <a:r>
              <a:rPr lang="ru-RU" sz="1800" b="1" dirty="0" err="1" smtClean="0"/>
              <a:t>content-type</a:t>
            </a:r>
            <a:r>
              <a:rPr lang="ru-RU" sz="1800" dirty="0" smtClean="0"/>
              <a:t>. В конце метода </a:t>
            </a:r>
            <a:r>
              <a:rPr lang="ru-RU" sz="1800" b="1" dirty="0" err="1" smtClean="0"/>
              <a:t>doGet</a:t>
            </a:r>
            <a:r>
              <a:rPr lang="ru-RU" sz="1800" dirty="0" smtClean="0"/>
              <a:t>, после того как был отправлен запрос, </a:t>
            </a:r>
            <a:r>
              <a:rPr lang="ru-RU" sz="1800" b="1" dirty="0" err="1" smtClean="0"/>
              <a:t>Writer</a:t>
            </a:r>
            <a:r>
              <a:rPr lang="ru-RU" sz="1800" dirty="0" smtClean="0"/>
              <a:t> закрывается.</a:t>
            </a:r>
            <a:endParaRPr lang="en-US" sz="1800" dirty="0" smtClean="0"/>
          </a:p>
          <a:p>
            <a:pPr algn="just">
              <a:buFont typeface="Verdana" pitchFamily="34" charset="0"/>
              <a:buNone/>
            </a:pPr>
            <a:r>
              <a:rPr lang="ru-RU" sz="1000" dirty="0" smtClean="0"/>
              <a:t>	</a:t>
            </a:r>
          </a:p>
          <a:p>
            <a:pPr algn="just">
              <a:buFont typeface="Verdana" pitchFamily="34" charset="0"/>
              <a:buNone/>
            </a:pPr>
            <a:r>
              <a:rPr lang="ru-RU" sz="1800" dirty="0" smtClean="0"/>
              <a:t>Для </a:t>
            </a:r>
            <a:r>
              <a:rPr lang="ru-RU" sz="1800" dirty="0" smtClean="0"/>
              <a:t>работы с конкретным HTTP-методом передачи данных достаточно расширить свой класс от класса </a:t>
            </a:r>
            <a:r>
              <a:rPr lang="ru-RU" sz="1800" b="1" dirty="0" err="1" smtClean="0"/>
              <a:t>HttpServlet</a:t>
            </a:r>
            <a:r>
              <a:rPr lang="ru-RU" sz="1800" dirty="0" smtClean="0"/>
              <a:t> и реализовать один из этих методов. Метод </a:t>
            </a:r>
            <a:r>
              <a:rPr lang="ru-RU" sz="1800" b="1" dirty="0" err="1" smtClean="0"/>
              <a:t>service</a:t>
            </a:r>
            <a:r>
              <a:rPr lang="ru-RU" sz="1800" b="1" dirty="0" smtClean="0"/>
              <a:t>() </a:t>
            </a:r>
            <a:r>
              <a:rPr lang="ru-RU" sz="1800" dirty="0" smtClean="0"/>
              <a:t>переопределять не надо, в классе </a:t>
            </a:r>
            <a:r>
              <a:rPr lang="ru-RU" sz="1800" dirty="0" err="1" smtClean="0"/>
              <a:t>HttpServlet</a:t>
            </a:r>
            <a:r>
              <a:rPr lang="ru-RU" sz="1800" dirty="0" smtClean="0"/>
              <a:t> он только определяет, каким HTTP-методом передан запрос клиента, и обращается к соответствующему методу </a:t>
            </a:r>
            <a:r>
              <a:rPr lang="ru-RU" sz="1800" b="1" dirty="0" err="1" smtClean="0"/>
              <a:t>doXxx</a:t>
            </a:r>
            <a:r>
              <a:rPr lang="ru-RU" sz="1800" b="1" dirty="0" smtClean="0"/>
              <a:t>()</a:t>
            </a:r>
            <a:r>
              <a:rPr lang="ru-RU" sz="1800" dirty="0" smtClean="0"/>
              <a:t>.</a:t>
            </a:r>
            <a:endParaRPr lang="en-US" sz="1800" dirty="0" smtClean="0"/>
          </a:p>
          <a:p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Сервлет</a:t>
            </a:r>
            <a:r>
              <a:rPr lang="ru-RU" dirty="0" smtClean="0"/>
              <a:t>. </a:t>
            </a:r>
            <a:r>
              <a:rPr lang="en-US" dirty="0" smtClean="0"/>
              <a:t>Request. Response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219200"/>
            <a:ext cx="7300938" cy="4800600"/>
          </a:xfrm>
        </p:spPr>
        <p:txBody>
          <a:bodyPr/>
          <a:lstStyle/>
          <a:p>
            <a:pPr algn="just">
              <a:spcBef>
                <a:spcPts val="0"/>
              </a:spcBef>
              <a:buNone/>
            </a:pPr>
            <a:r>
              <a:rPr lang="ru-RU" sz="1800" dirty="0" smtClean="0"/>
              <a:t>Для того, чтобы </a:t>
            </a:r>
            <a:r>
              <a:rPr lang="ru-RU" sz="1800" dirty="0" err="1" smtClean="0"/>
              <a:t>сервлет</a:t>
            </a:r>
            <a:r>
              <a:rPr lang="ru-RU" sz="1800" dirty="0" smtClean="0"/>
              <a:t> работал на сервере, необходимо подготовить файл описания </a:t>
            </a:r>
            <a:r>
              <a:rPr lang="ru-RU" sz="1800" dirty="0" err="1" smtClean="0"/>
              <a:t>сервлета</a:t>
            </a:r>
            <a:r>
              <a:rPr lang="ru-RU" sz="1800" dirty="0" smtClean="0"/>
              <a:t> </a:t>
            </a:r>
            <a:r>
              <a:rPr lang="en-US" sz="1800" dirty="0" smtClean="0"/>
              <a:t>(XML-</a:t>
            </a:r>
            <a:r>
              <a:rPr lang="ru-RU" sz="1800" dirty="0" smtClean="0"/>
              <a:t>файл</a:t>
            </a:r>
            <a:r>
              <a:rPr lang="ru-RU" sz="1800" dirty="0" smtClean="0"/>
              <a:t>).</a:t>
            </a:r>
          </a:p>
          <a:p>
            <a:pPr algn="just">
              <a:spcBef>
                <a:spcPts val="0"/>
              </a:spcBef>
              <a:buNone/>
            </a:pPr>
            <a:endParaRPr lang="ru-RU" sz="1800" dirty="0" smtClean="0"/>
          </a:p>
          <a:p>
            <a:pPr algn="just">
              <a:spcBef>
                <a:spcPts val="0"/>
              </a:spcBef>
              <a:buNone/>
            </a:pPr>
            <a:r>
              <a:rPr lang="ru-RU" sz="1800" b="1" dirty="0" smtClean="0"/>
              <a:t>Элементы</a:t>
            </a:r>
            <a:r>
              <a:rPr lang="ru-RU" sz="1800" dirty="0" smtClean="0"/>
              <a:t> </a:t>
            </a:r>
            <a:r>
              <a:rPr lang="en-US" sz="1800" b="1" dirty="0" smtClean="0"/>
              <a:t>web.xml</a:t>
            </a:r>
          </a:p>
          <a:p>
            <a:pPr>
              <a:spcBef>
                <a:spcPts val="0"/>
              </a:spcBef>
              <a:buNone/>
            </a:pPr>
            <a:endParaRPr lang="ru-RU" sz="1800" dirty="0" smtClean="0">
              <a:solidFill>
                <a:srgbClr val="243069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</a:rPr>
              <a:t>servlet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ru-RU" sz="1800" dirty="0" smtClean="0"/>
              <a:t>- блок, описывающий </a:t>
            </a:r>
            <a:r>
              <a:rPr lang="ru-RU" sz="1800" dirty="0" err="1" smtClean="0"/>
              <a:t>сервлеты</a:t>
            </a:r>
            <a:endParaRPr lang="ru-RU" sz="1800" dirty="0" smtClean="0"/>
          </a:p>
          <a:p>
            <a:pPr>
              <a:spcBef>
                <a:spcPts val="0"/>
              </a:spcBef>
              <a:buNone/>
            </a:pPr>
            <a:r>
              <a:rPr lang="en-US" sz="1800" dirty="0" smtClean="0"/>
              <a:t>	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</a:rPr>
              <a:t>display-name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ru-RU" sz="1800" dirty="0" smtClean="0"/>
              <a:t>- название </a:t>
            </a:r>
            <a:r>
              <a:rPr lang="ru-RU" sz="1800" dirty="0" err="1" smtClean="0"/>
              <a:t>сервлета</a:t>
            </a:r>
            <a:endParaRPr lang="ru-RU" sz="1800" dirty="0" smtClean="0"/>
          </a:p>
          <a:p>
            <a:pPr>
              <a:spcBef>
                <a:spcPts val="0"/>
              </a:spcBef>
              <a:buNone/>
            </a:pPr>
            <a:r>
              <a:rPr lang="ru-RU" sz="1800" dirty="0" smtClean="0"/>
              <a:t>	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</a:rPr>
              <a:t>description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&gt;  </a:t>
            </a:r>
            <a:r>
              <a:rPr lang="ru-RU" sz="1800" dirty="0" smtClean="0"/>
              <a:t>- текстовое описание </a:t>
            </a:r>
            <a:r>
              <a:rPr lang="ru-RU" sz="1800" dirty="0" err="1" smtClean="0"/>
              <a:t>сервлета</a:t>
            </a:r>
            <a:endParaRPr lang="ru-RU" sz="1800" dirty="0" smtClean="0"/>
          </a:p>
          <a:p>
            <a:pPr>
              <a:spcBef>
                <a:spcPts val="0"/>
              </a:spcBef>
              <a:buNone/>
            </a:pPr>
            <a:r>
              <a:rPr lang="ru-RU" sz="1800" dirty="0" smtClean="0"/>
              <a:t>	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</a:rPr>
              <a:t>servlet-name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ru-RU" sz="1800" dirty="0" smtClean="0"/>
              <a:t>- имя </a:t>
            </a:r>
            <a:r>
              <a:rPr lang="ru-RU" sz="1800" dirty="0" err="1" smtClean="0"/>
              <a:t>сервлета</a:t>
            </a:r>
            <a:endParaRPr lang="ru-RU" sz="1800" dirty="0" smtClean="0"/>
          </a:p>
          <a:p>
            <a:pPr>
              <a:spcBef>
                <a:spcPts val="0"/>
              </a:spcBef>
              <a:buNone/>
            </a:pPr>
            <a:r>
              <a:rPr lang="ru-RU" sz="1800" dirty="0" smtClean="0"/>
              <a:t>	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</a:rPr>
              <a:t>servlet-class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ru-RU" sz="1800" dirty="0" smtClean="0"/>
              <a:t>- класс </a:t>
            </a:r>
            <a:r>
              <a:rPr lang="ru-RU" sz="1800" dirty="0" err="1" smtClean="0"/>
              <a:t>сервлета</a:t>
            </a:r>
            <a:endParaRPr lang="ru-RU" sz="1800" dirty="0" smtClean="0"/>
          </a:p>
          <a:p>
            <a:pPr>
              <a:spcBef>
                <a:spcPts val="0"/>
              </a:spcBef>
              <a:buNone/>
            </a:pPr>
            <a:r>
              <a:rPr lang="en-US" sz="1800" dirty="0" smtClean="0"/>
              <a:t>	</a:t>
            </a:r>
            <a:r>
              <a:rPr lang="ru-RU" sz="1800" dirty="0" smtClean="0"/>
              <a:t>	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</a:rPr>
              <a:t>init-param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ru-RU" sz="1800" dirty="0" smtClean="0"/>
              <a:t>- блок, описывающий параметры </a:t>
            </a:r>
            <a:r>
              <a:rPr lang="en-US" sz="1800" dirty="0" smtClean="0"/>
              <a:t> </a:t>
            </a:r>
            <a:r>
              <a:rPr lang="ru-RU" sz="1800" dirty="0" smtClean="0"/>
              <a:t>инициализации </a:t>
            </a:r>
            <a:r>
              <a:rPr lang="ru-RU" sz="1800" dirty="0" err="1" smtClean="0"/>
              <a:t>сервлета</a:t>
            </a:r>
            <a:endParaRPr lang="ru-RU" sz="1800" dirty="0" smtClean="0"/>
          </a:p>
          <a:p>
            <a:pPr>
              <a:spcBef>
                <a:spcPts val="0"/>
              </a:spcBef>
              <a:buNone/>
            </a:pPr>
            <a:r>
              <a:rPr lang="ru-RU" sz="1800" dirty="0" smtClean="0"/>
              <a:t>		</a:t>
            </a:r>
            <a:r>
              <a:rPr lang="en-US" sz="1800" dirty="0" smtClean="0"/>
              <a:t>	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</a:rPr>
              <a:t>param-name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&gt;  </a:t>
            </a:r>
            <a:r>
              <a:rPr lang="ru-RU" sz="1800" dirty="0" smtClean="0"/>
              <a:t>- название параметра</a:t>
            </a:r>
          </a:p>
          <a:p>
            <a:pPr>
              <a:spcBef>
                <a:spcPts val="0"/>
              </a:spcBef>
              <a:buNone/>
            </a:pPr>
            <a:r>
              <a:rPr lang="ru-RU" sz="1800" dirty="0" smtClean="0"/>
              <a:t>			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</a:rPr>
              <a:t>param-value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&gt;  </a:t>
            </a:r>
            <a:r>
              <a:rPr lang="ru-RU" sz="1800" dirty="0" smtClean="0"/>
              <a:t>- значение </a:t>
            </a:r>
            <a:r>
              <a:rPr lang="ru-RU" sz="1800" dirty="0" smtClean="0"/>
              <a:t>параметра</a:t>
            </a:r>
            <a:endParaRPr lang="ru-RU" sz="1800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Сервлет</a:t>
            </a:r>
            <a:r>
              <a:rPr lang="ru-RU" dirty="0" smtClean="0"/>
              <a:t>. </a:t>
            </a:r>
            <a:r>
              <a:rPr lang="en-US" dirty="0" smtClean="0"/>
              <a:t>Request. Response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219200"/>
            <a:ext cx="7300938" cy="4800600"/>
          </a:xfrm>
        </p:spPr>
        <p:txBody>
          <a:bodyPr/>
          <a:lstStyle/>
          <a:p>
            <a:pPr>
              <a:spcBef>
                <a:spcPts val="0"/>
              </a:spcBef>
              <a:buFont typeface="Verdana" pitchFamily="34" charset="0"/>
              <a:buNone/>
            </a:pPr>
            <a:r>
              <a:rPr lang="en-US" sz="1800" dirty="0" smtClean="0"/>
              <a:t>	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</a:rPr>
              <a:t>servlet-mapping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ru-RU" sz="1800" dirty="0" smtClean="0"/>
              <a:t>- блок, описывающий </a:t>
            </a:r>
            <a:r>
              <a:rPr lang="ru-RU" sz="1800" dirty="0" err="1" smtClean="0"/>
              <a:t>соответсвие</a:t>
            </a:r>
            <a:r>
              <a:rPr lang="ru-RU" sz="1800" dirty="0" smtClean="0"/>
              <a:t> </a:t>
            </a:r>
            <a:r>
              <a:rPr lang="en-US" sz="1800" dirty="0" err="1" smtClean="0"/>
              <a:t>url</a:t>
            </a:r>
            <a:r>
              <a:rPr lang="en-US" sz="1800" dirty="0" smtClean="0"/>
              <a:t> </a:t>
            </a:r>
            <a:r>
              <a:rPr lang="ru-RU" sz="1800" dirty="0" smtClean="0"/>
              <a:t>и запускаемого </a:t>
            </a:r>
            <a:r>
              <a:rPr lang="ru-RU" sz="1800" dirty="0" err="1" smtClean="0"/>
              <a:t>сервлета</a:t>
            </a:r>
            <a:endParaRPr lang="ru-RU" sz="1800" dirty="0" smtClean="0"/>
          </a:p>
          <a:p>
            <a:pPr>
              <a:spcBef>
                <a:spcPts val="0"/>
              </a:spcBef>
              <a:buFont typeface="Verdana" pitchFamily="34" charset="0"/>
              <a:buNone/>
            </a:pPr>
            <a:r>
              <a:rPr lang="en-US" sz="1800" dirty="0" smtClean="0"/>
              <a:t>	</a:t>
            </a:r>
            <a:r>
              <a:rPr lang="en-US" sz="1800" dirty="0" smtClean="0"/>
              <a:t>	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</a:rPr>
              <a:t>servlet-name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ru-RU" sz="1800" dirty="0" smtClean="0"/>
              <a:t>- имя </a:t>
            </a:r>
            <a:r>
              <a:rPr lang="ru-RU" sz="1800" dirty="0" err="1" smtClean="0"/>
              <a:t>сервлета</a:t>
            </a:r>
            <a:endParaRPr lang="ru-RU" sz="1800" dirty="0" smtClean="0"/>
          </a:p>
          <a:p>
            <a:pPr>
              <a:spcBef>
                <a:spcPts val="0"/>
              </a:spcBef>
              <a:buFont typeface="Verdana" pitchFamily="34" charset="0"/>
              <a:buNone/>
            </a:pPr>
            <a:r>
              <a:rPr lang="en-US" sz="1800" dirty="0" smtClean="0"/>
              <a:t>	</a:t>
            </a:r>
            <a:r>
              <a:rPr lang="en-US" sz="1800" dirty="0" smtClean="0"/>
              <a:t>	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</a:rPr>
              <a:t>url-pattern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ru-RU" sz="1800" dirty="0" smtClean="0"/>
              <a:t>- описывает </a:t>
            </a:r>
            <a:r>
              <a:rPr lang="en-US" sz="1800" dirty="0" err="1" smtClean="0"/>
              <a:t>url</a:t>
            </a:r>
            <a:r>
              <a:rPr lang="en-US" sz="1800" dirty="0" smtClean="0"/>
              <a:t>-</a:t>
            </a:r>
            <a:r>
              <a:rPr lang="ru-RU" sz="1800" dirty="0" smtClean="0"/>
              <a:t>шаблон</a:t>
            </a:r>
            <a:endParaRPr lang="en-US" sz="1800" dirty="0" smtClean="0"/>
          </a:p>
          <a:p>
            <a:pPr>
              <a:spcBef>
                <a:spcPts val="0"/>
              </a:spcBef>
              <a:buFont typeface="Verdana" pitchFamily="34" charset="0"/>
              <a:buNone/>
            </a:pPr>
            <a:r>
              <a:rPr lang="en-US" sz="1800" dirty="0" smtClean="0"/>
              <a:t>	</a:t>
            </a:r>
          </a:p>
          <a:p>
            <a:pPr>
              <a:spcBef>
                <a:spcPts val="0"/>
              </a:spcBef>
              <a:buFont typeface="Verdana" pitchFamily="34" charset="0"/>
              <a:buNone/>
            </a:pPr>
            <a:r>
              <a:rPr lang="en-US" sz="1800" dirty="0" smtClean="0"/>
              <a:t>	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</a:rPr>
              <a:t>session-config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ru-RU" sz="1800" dirty="0" smtClean="0"/>
              <a:t>- блок, описывающий параметры сессии</a:t>
            </a:r>
          </a:p>
          <a:p>
            <a:pPr>
              <a:spcBef>
                <a:spcPts val="0"/>
              </a:spcBef>
              <a:buFont typeface="Verdana" pitchFamily="34" charset="0"/>
              <a:buNone/>
            </a:pPr>
            <a:r>
              <a:rPr lang="en-US" sz="1800" dirty="0" smtClean="0"/>
              <a:t>	</a:t>
            </a:r>
            <a:r>
              <a:rPr lang="en-US" sz="1800" dirty="0" smtClean="0"/>
              <a:t>	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</a:rPr>
              <a:t>session-timeout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ru-RU" sz="1800" dirty="0" smtClean="0"/>
              <a:t>- максимальное время жизни сессии</a:t>
            </a:r>
            <a:endParaRPr lang="en-US" sz="1800" dirty="0" smtClean="0"/>
          </a:p>
          <a:p>
            <a:pPr>
              <a:spcBef>
                <a:spcPts val="0"/>
              </a:spcBef>
              <a:buFont typeface="Verdana" pitchFamily="34" charset="0"/>
              <a:buNone/>
            </a:pPr>
            <a:r>
              <a:rPr lang="en-US" sz="1800" dirty="0" smtClean="0"/>
              <a:t>	</a:t>
            </a:r>
          </a:p>
          <a:p>
            <a:pPr>
              <a:spcBef>
                <a:spcPts val="0"/>
              </a:spcBef>
              <a:buFont typeface="Verdana" pitchFamily="34" charset="0"/>
              <a:buNone/>
            </a:pPr>
            <a:r>
              <a:rPr lang="en-US" sz="1800" dirty="0" smtClean="0"/>
              <a:t>	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</a:rPr>
              <a:t>login-config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ru-RU" sz="1800" dirty="0" smtClean="0"/>
              <a:t>- блок, описывающий параметры, как пользователь будет </a:t>
            </a:r>
            <a:r>
              <a:rPr lang="ru-RU" sz="1800" dirty="0" err="1" smtClean="0"/>
              <a:t>логиниться</a:t>
            </a:r>
            <a:r>
              <a:rPr lang="ru-RU" sz="1800" dirty="0" smtClean="0"/>
              <a:t> к серверу</a:t>
            </a:r>
          </a:p>
          <a:p>
            <a:pPr>
              <a:spcBef>
                <a:spcPts val="0"/>
              </a:spcBef>
              <a:buFont typeface="Verdana" pitchFamily="34" charset="0"/>
              <a:buNone/>
            </a:pPr>
            <a:r>
              <a:rPr lang="en-US" sz="1800" dirty="0" smtClean="0"/>
              <a:t>	</a:t>
            </a:r>
            <a:r>
              <a:rPr lang="en-US" sz="1800" dirty="0" smtClean="0"/>
              <a:t>	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</a:rPr>
              <a:t>auth-method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ru-RU" sz="1800" dirty="0" smtClean="0"/>
              <a:t>- метод авторизации (</a:t>
            </a:r>
            <a:r>
              <a:rPr lang="en-US" sz="1800" dirty="0" smtClean="0"/>
              <a:t>BASIC</a:t>
            </a:r>
            <a:r>
              <a:rPr lang="ru-RU" sz="1800" dirty="0" smtClean="0"/>
              <a:t>, FORM, DIGEST, </a:t>
            </a:r>
            <a:r>
              <a:rPr lang="ru-RU" sz="1800" dirty="0" smtClean="0"/>
              <a:t>CLIENT-CERT</a:t>
            </a:r>
            <a:r>
              <a:rPr lang="en-US" sz="1800" dirty="0" smtClean="0"/>
              <a:t>)</a:t>
            </a:r>
            <a:endParaRPr lang="ru-RU" sz="1800" dirty="0" smtClean="0"/>
          </a:p>
          <a:p>
            <a:endParaRPr lang="pl-PL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Сервлет</a:t>
            </a:r>
            <a:r>
              <a:rPr lang="ru-RU" dirty="0" smtClean="0"/>
              <a:t>. </a:t>
            </a:r>
            <a:r>
              <a:rPr lang="en-US" dirty="0" smtClean="0"/>
              <a:t>Request. Response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  <a:buNone/>
            </a:pP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</a:rPr>
              <a:t>welcome-file-list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ru-RU" sz="1800" dirty="0" smtClean="0"/>
              <a:t>- блок, описывающий имена файлов, которые будут пытаться открыться при запросе только по имени директории (без названия файла). Сервер будет искать первый существующий файл из списка и загрузит именно его</a:t>
            </a:r>
          </a:p>
          <a:p>
            <a:pPr algn="just">
              <a:spcBef>
                <a:spcPts val="0"/>
              </a:spcBef>
              <a:buNone/>
            </a:pPr>
            <a:r>
              <a:rPr lang="en-US" sz="1800" dirty="0" smtClean="0"/>
              <a:t>	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</a:rPr>
              <a:t>welcome-file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ru-RU" sz="1800" dirty="0" smtClean="0"/>
              <a:t>- имя файла</a:t>
            </a:r>
          </a:p>
          <a:p>
            <a:pPr algn="just">
              <a:spcBef>
                <a:spcPts val="0"/>
              </a:spcBef>
              <a:buNone/>
            </a:pPr>
            <a:endParaRPr lang="en-US" sz="1800" dirty="0" smtClean="0"/>
          </a:p>
          <a:p>
            <a:pPr algn="just">
              <a:spcBef>
                <a:spcPts val="0"/>
              </a:spcBef>
              <a:buNone/>
            </a:pP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</a:rPr>
              <a:t>error-page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ru-RU" sz="1800" dirty="0" smtClean="0"/>
              <a:t>- блок, описывающий </a:t>
            </a:r>
            <a:r>
              <a:rPr lang="ru-RU" sz="1800" dirty="0" smtClean="0"/>
              <a:t>соответствие </a:t>
            </a:r>
            <a:r>
              <a:rPr lang="ru-RU" sz="1800" dirty="0" smtClean="0"/>
              <a:t>ошибки и загружаемой при этом страницы</a:t>
            </a:r>
          </a:p>
          <a:p>
            <a:pPr algn="just">
              <a:spcBef>
                <a:spcPts val="0"/>
              </a:spcBef>
              <a:buNone/>
            </a:pPr>
            <a:r>
              <a:rPr lang="en-US" sz="1800" dirty="0" smtClean="0"/>
              <a:t>	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</a:rPr>
              <a:t>error-code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ru-RU" sz="1800" dirty="0" smtClean="0"/>
              <a:t>- код произошедшей ошибки</a:t>
            </a:r>
          </a:p>
          <a:p>
            <a:pPr algn="just">
              <a:spcBef>
                <a:spcPts val="0"/>
              </a:spcBef>
              <a:buNone/>
            </a:pPr>
            <a:r>
              <a:rPr lang="en-US" sz="1800" dirty="0" smtClean="0"/>
              <a:t>	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</a:rPr>
              <a:t>exception-type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ru-RU" sz="1800" dirty="0" smtClean="0"/>
              <a:t>- тип произошедшей ошибки</a:t>
            </a:r>
          </a:p>
          <a:p>
            <a:pPr algn="just">
              <a:spcBef>
                <a:spcPts val="0"/>
              </a:spcBef>
              <a:buNone/>
            </a:pPr>
            <a:r>
              <a:rPr lang="en-US" sz="1800" dirty="0" smtClean="0"/>
              <a:t>	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</a:rPr>
              <a:t>location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ru-RU" sz="1800" dirty="0" smtClean="0"/>
              <a:t>- загружаемый файл </a:t>
            </a:r>
            <a:endParaRPr lang="en-US" sz="1800" dirty="0" smtClean="0"/>
          </a:p>
          <a:p>
            <a:pPr algn="just">
              <a:spcBef>
                <a:spcPts val="0"/>
              </a:spcBef>
              <a:buNone/>
            </a:pPr>
            <a:endParaRPr lang="en-US" sz="1800" dirty="0" smtClean="0"/>
          </a:p>
          <a:p>
            <a:pPr algn="just">
              <a:spcBef>
                <a:spcPts val="0"/>
              </a:spcBef>
              <a:buNone/>
            </a:pP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</a:rPr>
              <a:t>taglib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ru-RU" sz="1800" dirty="0" smtClean="0"/>
              <a:t>- блок, описывающий </a:t>
            </a:r>
            <a:r>
              <a:rPr lang="ru-RU" sz="1800" dirty="0" smtClean="0"/>
              <a:t>соответствие </a:t>
            </a:r>
            <a:r>
              <a:rPr lang="en-US" sz="1800" dirty="0" smtClean="0"/>
              <a:t>JSP Tag library descriptor </a:t>
            </a:r>
            <a:r>
              <a:rPr lang="ru-RU" sz="1800" dirty="0" smtClean="0"/>
              <a:t>с </a:t>
            </a:r>
            <a:r>
              <a:rPr lang="en-US" sz="1800" dirty="0" smtClean="0"/>
              <a:t>URI-</a:t>
            </a:r>
            <a:r>
              <a:rPr lang="ru-RU" sz="1800" dirty="0" smtClean="0"/>
              <a:t>шаблоном</a:t>
            </a:r>
          </a:p>
          <a:p>
            <a:pPr algn="just">
              <a:spcBef>
                <a:spcPts val="0"/>
              </a:spcBef>
              <a:buNone/>
            </a:pPr>
            <a:r>
              <a:rPr lang="en-US" sz="1800" dirty="0" smtClean="0"/>
              <a:t>	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</a:rPr>
              <a:t>taglib-uri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ru-RU" sz="1800" dirty="0" smtClean="0"/>
              <a:t>- название </a:t>
            </a:r>
            <a:r>
              <a:rPr lang="en-US" sz="1800" dirty="0" err="1" smtClean="0"/>
              <a:t>uri</a:t>
            </a:r>
            <a:r>
              <a:rPr lang="en-US" sz="1800" dirty="0" smtClean="0"/>
              <a:t>-</a:t>
            </a:r>
            <a:r>
              <a:rPr lang="ru-RU" sz="1800" dirty="0" smtClean="0"/>
              <a:t>шаблона</a:t>
            </a:r>
          </a:p>
          <a:p>
            <a:pPr algn="just">
              <a:spcBef>
                <a:spcPts val="0"/>
              </a:spcBef>
              <a:buNone/>
            </a:pPr>
            <a:r>
              <a:rPr lang="en-US" sz="1800" dirty="0" smtClean="0"/>
              <a:t>	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</a:rPr>
              <a:t>taglib-location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ru-RU" sz="1800" dirty="0" smtClean="0"/>
              <a:t>- расположение шаблона</a:t>
            </a:r>
            <a:endParaRPr lang="pl-PL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Основы протокола </a:t>
            </a:r>
            <a:r>
              <a:rPr lang="en-US" dirty="0" smtClean="0"/>
              <a:t>HTTP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 smtClean="0"/>
              <a:t>Запрос в главной строке состоит из трех частей, разделенных пробелами: </a:t>
            </a:r>
            <a:endParaRPr lang="en-US" sz="1800" dirty="0" smtClean="0"/>
          </a:p>
          <a:p>
            <a:endParaRPr lang="ru-RU" sz="1800" dirty="0" smtClean="0"/>
          </a:p>
          <a:p>
            <a:pPr>
              <a:buNone/>
            </a:pPr>
            <a:r>
              <a:rPr lang="ru-RU" sz="1800" b="1" dirty="0" smtClean="0"/>
              <a:t>Метод</a:t>
            </a:r>
            <a:r>
              <a:rPr lang="ru-RU" sz="1800" dirty="0" smtClean="0"/>
              <a:t> (иначе говоря, команда HTTP): </a:t>
            </a:r>
          </a:p>
          <a:p>
            <a:pPr algn="just"/>
            <a:r>
              <a:rPr lang="ru-RU" sz="1800" b="1" dirty="0" smtClean="0"/>
              <a:t>GET</a:t>
            </a:r>
            <a:r>
              <a:rPr lang="ru-RU" sz="1800" dirty="0" smtClean="0"/>
              <a:t> - запрос документа. Наиболее часто употребляемый </a:t>
            </a:r>
            <a:r>
              <a:rPr lang="ru-RU" sz="1800" dirty="0" smtClean="0"/>
              <a:t>метод. </a:t>
            </a:r>
            <a:endParaRPr lang="ru-RU" sz="1800" dirty="0" smtClean="0"/>
          </a:p>
          <a:p>
            <a:pPr algn="just"/>
            <a:r>
              <a:rPr lang="ru-RU" sz="1800" b="1" dirty="0" smtClean="0"/>
              <a:t>HEAD</a:t>
            </a:r>
            <a:r>
              <a:rPr lang="ru-RU" sz="1800" dirty="0" smtClean="0"/>
              <a:t> - запрос заголовка документа. Отличается от GET тем, что выдается только заголовок запроса с информацией о документе. Сам документ не выдается. </a:t>
            </a:r>
          </a:p>
          <a:p>
            <a:pPr algn="just"/>
            <a:r>
              <a:rPr lang="ru-RU" sz="1800" b="1" dirty="0" smtClean="0"/>
              <a:t>POST</a:t>
            </a:r>
            <a:r>
              <a:rPr lang="ru-RU" sz="1800" dirty="0" smtClean="0"/>
              <a:t> - этот метод применяется для передачи данных </a:t>
            </a:r>
            <a:r>
              <a:rPr lang="ru-RU" sz="1800" dirty="0" err="1" smtClean="0"/>
              <a:t>скриптам</a:t>
            </a:r>
            <a:r>
              <a:rPr lang="ru-RU" sz="1800" dirty="0" smtClean="0"/>
              <a:t>. Сами данные следуют в последующих строках запроса в виде параметров. </a:t>
            </a:r>
          </a:p>
          <a:p>
            <a:pPr algn="just"/>
            <a:r>
              <a:rPr lang="ru-RU" sz="1800" b="1" dirty="0" smtClean="0"/>
              <a:t>PUT</a:t>
            </a:r>
            <a:r>
              <a:rPr lang="ru-RU" sz="1800" dirty="0" smtClean="0"/>
              <a:t> - разместить документ на сервере. </a:t>
            </a:r>
            <a:r>
              <a:rPr lang="ru-RU" sz="1800" dirty="0" smtClean="0"/>
              <a:t>Запрос </a:t>
            </a:r>
            <a:r>
              <a:rPr lang="ru-RU" sz="1800" dirty="0" smtClean="0"/>
              <a:t>с этим методом имеет тело, в котором передается сам документ. 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Сервлет</a:t>
            </a:r>
            <a:r>
              <a:rPr lang="ru-RU" dirty="0" smtClean="0"/>
              <a:t>. </a:t>
            </a:r>
            <a:r>
              <a:rPr lang="en-US" dirty="0" smtClean="0"/>
              <a:t>Request. </a:t>
            </a:r>
            <a:r>
              <a:rPr lang="en-US" dirty="0" smtClean="0"/>
              <a:t>Response. Example 01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1800" b="1" dirty="0" smtClean="0"/>
              <a:t>w</a:t>
            </a:r>
            <a:r>
              <a:rPr lang="en-US" sz="1800" b="1" dirty="0" smtClean="0"/>
              <a:t>eb.xml</a:t>
            </a:r>
            <a:endParaRPr lang="en-US" sz="18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126977" name="Rectangle 1"/>
          <p:cNvSpPr>
            <a:spLocks noChangeArrowheads="1"/>
          </p:cNvSpPr>
          <p:nvPr/>
        </p:nvSpPr>
        <p:spPr bwMode="auto">
          <a:xfrm>
            <a:off x="928662" y="1643050"/>
            <a:ext cx="7215238" cy="445506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&lt;?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xml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7F00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version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=</a:t>
            </a:r>
            <a:r>
              <a:rPr kumimoji="0" lang="en-US" sz="105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"1.0"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7F00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encoding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=</a:t>
            </a:r>
            <a:r>
              <a:rPr kumimoji="0" lang="en-US" sz="105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"UTF-8"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?&gt;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web-app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7F00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xmlns:xsi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=</a:t>
            </a:r>
            <a:r>
              <a:rPr kumimoji="0" lang="en-US" sz="105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"http://www.w3.org/2001/XMLSchema-instance"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7F00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xmlns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=</a:t>
            </a:r>
            <a:r>
              <a:rPr kumimoji="0" lang="en-US" sz="105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"http://java.sun.com/xml/ns/javaee"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7F00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xmlns:web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=</a:t>
            </a:r>
            <a:r>
              <a:rPr kumimoji="0" lang="en-US" sz="105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"http://java.sun.com/xml/ns/javaee/web-app_2_5.xsd"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7F00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xsi:schemaLocation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=</a:t>
            </a:r>
            <a:r>
              <a:rPr kumimoji="0" lang="en-US" sz="105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"http://java.sun.com/xml/ns/javaee http://java.sun.com/xml/ns/javaee/web-app_2_5.xsd"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7F00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id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=</a:t>
            </a:r>
            <a:r>
              <a:rPr kumimoji="0" lang="en-US" sz="105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</a:t>
            </a:r>
            <a:r>
              <a:rPr kumimoji="0" lang="en-US" sz="1050" b="0" i="1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WebApp_ID</a:t>
            </a:r>
            <a:r>
              <a:rPr kumimoji="0" lang="en-US" sz="105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7F00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version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=</a:t>
            </a:r>
            <a:r>
              <a:rPr kumimoji="0" lang="en-US" sz="105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"2.5"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display-name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Java_EE_01_1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display-name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welcome-file-list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welcome-file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index.html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welcome-file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welcome-file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index.htm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welcome-file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welcome-file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index.jsp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welcome-file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welcome-file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default.html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welcome-file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welcome-file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default.htm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welcome-file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welcome-file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default.jsp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welcome-file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welcome-file-list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servlet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description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&gt;&lt;/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description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display-name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FirstServlet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display-name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servlet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-name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FirstServlet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servlet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-name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servlet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-class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_java._ee._01.firstservlet.FirstServlet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servlet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-class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servlet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servlet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-mapping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servlet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-name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FirstServlet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servlet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-name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url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-pattern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FirstServlet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url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-pattern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servlet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-mapping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web-app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Сервлет</a:t>
            </a:r>
            <a:r>
              <a:rPr lang="ru-RU" dirty="0" smtClean="0"/>
              <a:t>. </a:t>
            </a:r>
            <a:r>
              <a:rPr lang="en-US" dirty="0" smtClean="0"/>
              <a:t>Request. Response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sz="1800" b="1" dirty="0" smtClean="0"/>
              <a:t>Запуск контейнера </a:t>
            </a:r>
            <a:r>
              <a:rPr lang="ru-RU" sz="1800" b="1" dirty="0" err="1" smtClean="0"/>
              <a:t>сервлетов</a:t>
            </a:r>
            <a:r>
              <a:rPr lang="ru-RU" sz="1800" b="1" dirty="0" smtClean="0"/>
              <a:t> и размещение проекта</a:t>
            </a:r>
            <a:endParaRPr lang="en-GB" sz="1800" b="1" dirty="0" smtClean="0">
              <a:latin typeface="Tahoma" pitchFamily="34" charset="0"/>
            </a:endParaRPr>
          </a:p>
          <a:p>
            <a:pPr algn="just">
              <a:buNone/>
            </a:pPr>
            <a:endParaRPr lang="en-GB" sz="1800" dirty="0" smtClean="0">
              <a:latin typeface="Tahoma" pitchFamily="34" charset="0"/>
            </a:endParaRPr>
          </a:p>
          <a:p>
            <a:pPr algn="just">
              <a:buNone/>
            </a:pPr>
            <a:r>
              <a:rPr lang="ru-RU" sz="1800" dirty="0" smtClean="0">
                <a:latin typeface="Tahoma" pitchFamily="34" charset="0"/>
              </a:rPr>
              <a:t>Действия по запуску </a:t>
            </a:r>
            <a:r>
              <a:rPr lang="ru-RU" sz="1800" dirty="0" err="1" smtClean="0">
                <a:latin typeface="Tahoma" pitchFamily="34" charset="0"/>
              </a:rPr>
              <a:t>сервлета</a:t>
            </a:r>
            <a:r>
              <a:rPr lang="ru-RU" sz="1800" dirty="0" smtClean="0">
                <a:latin typeface="Tahoma" pitchFamily="34" charset="0"/>
              </a:rPr>
              <a:t> с помощью контейнера </a:t>
            </a:r>
            <a:r>
              <a:rPr lang="ru-RU" sz="1800" dirty="0" err="1" smtClean="0">
                <a:latin typeface="Tahoma" pitchFamily="34" charset="0"/>
              </a:rPr>
              <a:t>сервлетов</a:t>
            </a:r>
            <a:r>
              <a:rPr lang="ru-RU" sz="1800" dirty="0" smtClean="0">
                <a:latin typeface="Tahoma" pitchFamily="34" charset="0"/>
              </a:rPr>
              <a:t> </a:t>
            </a:r>
            <a:r>
              <a:rPr lang="en-US" sz="1800" dirty="0" smtClean="0">
                <a:latin typeface="Tahoma" pitchFamily="34" charset="0"/>
              </a:rPr>
              <a:t>Tomcat</a:t>
            </a:r>
            <a:r>
              <a:rPr lang="ru-RU" sz="1800" dirty="0" smtClean="0">
                <a:latin typeface="Tahoma" pitchFamily="34" charset="0"/>
              </a:rPr>
              <a:t>, </a:t>
            </a:r>
            <a:r>
              <a:rPr lang="ru-RU" sz="1800" dirty="0" smtClean="0">
                <a:latin typeface="Tahoma" pitchFamily="34" charset="0"/>
              </a:rPr>
              <a:t>который установлен в каталоге </a:t>
            </a:r>
            <a:r>
              <a:rPr lang="ru-RU" sz="1800" b="1" dirty="0" smtClean="0">
                <a:latin typeface="Tahoma" pitchFamily="34" charset="0"/>
              </a:rPr>
              <a:t>/</a:t>
            </a:r>
            <a:r>
              <a:rPr lang="ru-RU" sz="1800" b="1" dirty="0" err="1" smtClean="0">
                <a:latin typeface="Tahoma" pitchFamily="34" charset="0"/>
              </a:rPr>
              <a:t>Apache</a:t>
            </a:r>
            <a:r>
              <a:rPr lang="ru-RU" sz="1800" b="1" dirty="0" smtClean="0">
                <a:latin typeface="Tahoma" pitchFamily="34" charset="0"/>
              </a:rPr>
              <a:t> </a:t>
            </a:r>
            <a:r>
              <a:rPr lang="en-US" sz="1800" b="1" dirty="0" smtClean="0">
                <a:latin typeface="Tahoma" pitchFamily="34" charset="0"/>
              </a:rPr>
              <a:t>Software Foundation</a:t>
            </a:r>
            <a:r>
              <a:rPr lang="ru-RU" sz="1800" b="1" dirty="0" smtClean="0">
                <a:latin typeface="Tahoma" pitchFamily="34" charset="0"/>
              </a:rPr>
              <a:t>/</a:t>
            </a:r>
            <a:r>
              <a:rPr lang="ru-RU" sz="1800" b="1" dirty="0" err="1" smtClean="0">
                <a:latin typeface="Tahoma" pitchFamily="34" charset="0"/>
              </a:rPr>
              <a:t>Tomcat</a:t>
            </a:r>
            <a:r>
              <a:rPr lang="en-US" sz="1800" b="1" dirty="0" smtClean="0">
                <a:latin typeface="Tahoma" pitchFamily="34" charset="0"/>
              </a:rPr>
              <a:t>…</a:t>
            </a:r>
            <a:endParaRPr lang="ru-RU" sz="1800" b="1" dirty="0" smtClean="0">
              <a:latin typeface="Tahoma" pitchFamily="34" charset="0"/>
            </a:endParaRPr>
          </a:p>
          <a:p>
            <a:pPr algn="just">
              <a:buNone/>
            </a:pPr>
            <a:endParaRPr lang="ru-RU" sz="1800" b="1" dirty="0" smtClean="0">
              <a:latin typeface="Tahoma" pitchFamily="34" charset="0"/>
            </a:endParaRPr>
          </a:p>
          <a:p>
            <a:pPr algn="just">
              <a:buNone/>
            </a:pPr>
            <a:r>
              <a:rPr lang="ru-RU" sz="1800" dirty="0" smtClean="0">
                <a:latin typeface="Tahoma" pitchFamily="34" charset="0"/>
              </a:rPr>
              <a:t>В этом же каталоге размещаются следующие подкаталоги: </a:t>
            </a:r>
            <a:endParaRPr lang="en-US" sz="1800" dirty="0" smtClean="0">
              <a:latin typeface="Tahoma" pitchFamily="34" charset="0"/>
            </a:endParaRPr>
          </a:p>
          <a:p>
            <a:pPr marL="990600" indent="-368300" algn="just">
              <a:buNone/>
            </a:pPr>
            <a:endParaRPr lang="en-US" sz="1400" dirty="0" smtClean="0">
              <a:latin typeface="Tahoma" pitchFamily="34" charset="0"/>
            </a:endParaRPr>
          </a:p>
          <a:p>
            <a:pPr marL="990600" indent="-368300" algn="just"/>
            <a:r>
              <a:rPr lang="ru-RU" sz="1400" b="1" dirty="0" smtClean="0">
                <a:latin typeface="Tahoma" pitchFamily="34" charset="0"/>
              </a:rPr>
              <a:t>/</a:t>
            </a:r>
            <a:r>
              <a:rPr lang="en-US" sz="1400" b="1" dirty="0" smtClean="0">
                <a:latin typeface="Tahoma" pitchFamily="34" charset="0"/>
              </a:rPr>
              <a:t>bin</a:t>
            </a:r>
            <a:r>
              <a:rPr lang="ru-RU" sz="1400" dirty="0" smtClean="0">
                <a:latin typeface="Tahoma" pitchFamily="34" charset="0"/>
              </a:rPr>
              <a:t> – содержит файлы запуска контейнера </a:t>
            </a:r>
            <a:r>
              <a:rPr lang="ru-RU" sz="1400" dirty="0" err="1" smtClean="0">
                <a:latin typeface="Tahoma" pitchFamily="34" charset="0"/>
              </a:rPr>
              <a:t>сервлетов</a:t>
            </a:r>
            <a:r>
              <a:rPr lang="ru-RU" sz="1400" dirty="0" smtClean="0">
                <a:latin typeface="Tahoma" pitchFamily="34" charset="0"/>
              </a:rPr>
              <a:t> </a:t>
            </a:r>
            <a:r>
              <a:rPr lang="en-US" sz="1400" b="1" dirty="0" err="1" smtClean="0">
                <a:latin typeface="Tahoma" pitchFamily="34" charset="0"/>
              </a:rPr>
              <a:t>tomcatX</a:t>
            </a:r>
            <a:r>
              <a:rPr lang="ru-RU" sz="1400" b="1" dirty="0" smtClean="0">
                <a:latin typeface="Tahoma" pitchFamily="34" charset="0"/>
              </a:rPr>
              <a:t>.</a:t>
            </a:r>
            <a:r>
              <a:rPr lang="en-US" sz="1400" b="1" dirty="0" smtClean="0">
                <a:latin typeface="Tahoma" pitchFamily="34" charset="0"/>
              </a:rPr>
              <a:t>exe</a:t>
            </a:r>
            <a:r>
              <a:rPr lang="ru-RU" sz="1400" dirty="0" smtClean="0">
                <a:latin typeface="Tahoma" pitchFamily="34" charset="0"/>
              </a:rPr>
              <a:t>, </a:t>
            </a:r>
            <a:r>
              <a:rPr lang="en-US" sz="1400" b="1" dirty="0" err="1" smtClean="0">
                <a:latin typeface="Tahoma" pitchFamily="34" charset="0"/>
              </a:rPr>
              <a:t>tomcatXw</a:t>
            </a:r>
            <a:r>
              <a:rPr lang="ru-RU" sz="1400" b="1" dirty="0" smtClean="0">
                <a:latin typeface="Tahoma" pitchFamily="34" charset="0"/>
              </a:rPr>
              <a:t>.</a:t>
            </a:r>
            <a:r>
              <a:rPr lang="en-US" sz="1400" b="1" dirty="0" smtClean="0">
                <a:latin typeface="Tahoma" pitchFamily="34" charset="0"/>
              </a:rPr>
              <a:t>exe</a:t>
            </a:r>
            <a:r>
              <a:rPr lang="ru-RU" sz="1400" dirty="0" smtClean="0">
                <a:latin typeface="Tahoma" pitchFamily="34" charset="0"/>
              </a:rPr>
              <a:t> и некоторые необходимые для этого библиотеки;</a:t>
            </a:r>
            <a:endParaRPr lang="ru-RU" sz="1400" b="1" dirty="0" smtClean="0">
              <a:latin typeface="Tahoma" pitchFamily="34" charset="0"/>
            </a:endParaRPr>
          </a:p>
          <a:p>
            <a:pPr marL="990600" indent="-368300" algn="just"/>
            <a:r>
              <a:rPr lang="ru-RU" sz="1400" b="1" dirty="0" smtClean="0">
                <a:latin typeface="Tahoma" pitchFamily="34" charset="0"/>
              </a:rPr>
              <a:t>/</a:t>
            </a:r>
            <a:r>
              <a:rPr lang="en-US" sz="1400" b="1" dirty="0" smtClean="0">
                <a:latin typeface="Tahoma" pitchFamily="34" charset="0"/>
              </a:rPr>
              <a:t>common </a:t>
            </a:r>
            <a:r>
              <a:rPr lang="ru-RU" sz="1400" dirty="0" smtClean="0">
                <a:latin typeface="Tahoma" pitchFamily="34" charset="0"/>
              </a:rPr>
              <a:t>– содержит библиотеки служебных классов, в частности </a:t>
            </a:r>
            <a:r>
              <a:rPr lang="en-US" sz="1400" dirty="0" err="1" smtClean="0">
                <a:latin typeface="Tahoma" pitchFamily="34" charset="0"/>
              </a:rPr>
              <a:t>Servlet</a:t>
            </a:r>
            <a:r>
              <a:rPr lang="en-US" sz="1400" dirty="0" smtClean="0">
                <a:latin typeface="Tahoma" pitchFamily="34" charset="0"/>
              </a:rPr>
              <a:t> API</a:t>
            </a:r>
            <a:r>
              <a:rPr lang="ru-RU" sz="1400" dirty="0" smtClean="0">
                <a:latin typeface="Tahoma" pitchFamily="34" charset="0"/>
              </a:rPr>
              <a:t>;</a:t>
            </a:r>
            <a:endParaRPr lang="ru-RU" sz="1400" b="1" dirty="0" smtClean="0">
              <a:latin typeface="Tahoma" pitchFamily="34" charset="0"/>
            </a:endParaRPr>
          </a:p>
          <a:p>
            <a:pPr marL="990600" indent="-368300" algn="just"/>
            <a:r>
              <a:rPr lang="ru-RU" sz="1400" b="1" dirty="0" smtClean="0">
                <a:latin typeface="Tahoma" pitchFamily="34" charset="0"/>
              </a:rPr>
              <a:t>/</a:t>
            </a:r>
            <a:r>
              <a:rPr lang="en-US" sz="1400" b="1" dirty="0" smtClean="0">
                <a:latin typeface="Tahoma" pitchFamily="34" charset="0"/>
              </a:rPr>
              <a:t>conf</a:t>
            </a:r>
            <a:r>
              <a:rPr lang="ru-RU" sz="1400" dirty="0" smtClean="0">
                <a:latin typeface="Tahoma" pitchFamily="34" charset="0"/>
              </a:rPr>
              <a:t> – содержит конфигурационные файлы, в частности конфигурационный файл контейнера </a:t>
            </a:r>
            <a:r>
              <a:rPr lang="ru-RU" sz="1400" dirty="0" err="1" smtClean="0">
                <a:latin typeface="Tahoma" pitchFamily="34" charset="0"/>
              </a:rPr>
              <a:t>сервлетов</a:t>
            </a:r>
            <a:r>
              <a:rPr lang="ru-RU" sz="1400" dirty="0" smtClean="0">
                <a:latin typeface="Tahoma" pitchFamily="34" charset="0"/>
              </a:rPr>
              <a:t> </a:t>
            </a:r>
            <a:r>
              <a:rPr lang="en-US" sz="1400" b="1" dirty="0" smtClean="0">
                <a:latin typeface="Tahoma" pitchFamily="34" charset="0"/>
              </a:rPr>
              <a:t>server</a:t>
            </a:r>
            <a:r>
              <a:rPr lang="ru-RU" sz="1400" b="1" dirty="0" smtClean="0">
                <a:latin typeface="Tahoma" pitchFamily="34" charset="0"/>
              </a:rPr>
              <a:t>.</a:t>
            </a:r>
            <a:r>
              <a:rPr lang="en-US" sz="1400" b="1" dirty="0" smtClean="0">
                <a:latin typeface="Tahoma" pitchFamily="34" charset="0"/>
              </a:rPr>
              <a:t>xml</a:t>
            </a:r>
            <a:r>
              <a:rPr lang="ru-RU" sz="1400" dirty="0" smtClean="0">
                <a:latin typeface="Tahoma" pitchFamily="34" charset="0"/>
              </a:rPr>
              <a:t>;</a:t>
            </a:r>
            <a:endParaRPr lang="ru-RU" sz="1400" b="1" dirty="0" smtClean="0">
              <a:latin typeface="Tahoma" pitchFamily="34" charset="0"/>
            </a:endParaRPr>
          </a:p>
          <a:p>
            <a:pPr marL="990600" indent="-368300" algn="just"/>
            <a:r>
              <a:rPr lang="ru-RU" sz="1400" b="1" dirty="0" smtClean="0">
                <a:latin typeface="Tahoma" pitchFamily="34" charset="0"/>
              </a:rPr>
              <a:t>/</a:t>
            </a:r>
            <a:r>
              <a:rPr lang="en-US" sz="1400" b="1" dirty="0" smtClean="0">
                <a:latin typeface="Tahoma" pitchFamily="34" charset="0"/>
              </a:rPr>
              <a:t>logs</a:t>
            </a:r>
            <a:r>
              <a:rPr lang="ru-RU" sz="1400" dirty="0" smtClean="0">
                <a:latin typeface="Tahoma" pitchFamily="34" charset="0"/>
              </a:rPr>
              <a:t> – помещаются </a:t>
            </a:r>
            <a:r>
              <a:rPr lang="en-US" sz="1400" dirty="0" smtClean="0">
                <a:latin typeface="Tahoma" pitchFamily="34" charset="0"/>
              </a:rPr>
              <a:t>log</a:t>
            </a:r>
            <a:r>
              <a:rPr lang="ru-RU" sz="1400" dirty="0" smtClean="0">
                <a:latin typeface="Tahoma" pitchFamily="34" charset="0"/>
              </a:rPr>
              <a:t>-файлы;</a:t>
            </a:r>
          </a:p>
          <a:p>
            <a:pPr marL="990600" indent="-368300" algn="just"/>
            <a:r>
              <a:rPr lang="ru-RU" sz="1400" b="1" dirty="0" smtClean="0">
                <a:latin typeface="Tahoma" pitchFamily="34" charset="0"/>
              </a:rPr>
              <a:t>/</a:t>
            </a:r>
            <a:r>
              <a:rPr lang="en-US" sz="1400" b="1" dirty="0" smtClean="0">
                <a:latin typeface="Tahoma" pitchFamily="34" charset="0"/>
              </a:rPr>
              <a:t>lib </a:t>
            </a:r>
            <a:r>
              <a:rPr lang="en-US" sz="1400" dirty="0" smtClean="0">
                <a:latin typeface="Tahoma" pitchFamily="34" charset="0"/>
              </a:rPr>
              <a:t>– </a:t>
            </a:r>
            <a:r>
              <a:rPr lang="ru-RU" sz="1400" dirty="0" smtClean="0">
                <a:latin typeface="Tahoma" pitchFamily="34" charset="0"/>
              </a:rPr>
              <a:t>размещены необходимые библиотеки;</a:t>
            </a:r>
          </a:p>
          <a:p>
            <a:pPr marL="990600" indent="-368300" algn="just"/>
            <a:r>
              <a:rPr lang="ru-RU" sz="1400" b="1" dirty="0" smtClean="0">
                <a:latin typeface="Tahoma" pitchFamily="34" charset="0"/>
              </a:rPr>
              <a:t>/</a:t>
            </a:r>
            <a:r>
              <a:rPr lang="en-US" sz="1400" b="1" dirty="0" err="1" smtClean="0">
                <a:latin typeface="Tahoma" pitchFamily="34" charset="0"/>
              </a:rPr>
              <a:t>webapps</a:t>
            </a:r>
            <a:r>
              <a:rPr lang="ru-RU" sz="1400" dirty="0" smtClean="0">
                <a:latin typeface="Tahoma" pitchFamily="34" charset="0"/>
              </a:rPr>
              <a:t> – в этот каталог помещаются </a:t>
            </a:r>
            <a:r>
              <a:rPr lang="ru-RU" sz="1400" dirty="0" smtClean="0">
                <a:latin typeface="Tahoma" pitchFamily="34" charset="0"/>
              </a:rPr>
              <a:t>приложение</a:t>
            </a:r>
            <a:r>
              <a:rPr lang="ru-RU" sz="1400" dirty="0" smtClean="0">
                <a:latin typeface="Tahoma" pitchFamily="34" charset="0"/>
              </a:rPr>
              <a:t> </a:t>
            </a:r>
            <a:r>
              <a:rPr lang="ru-RU" sz="1400" dirty="0" smtClean="0">
                <a:latin typeface="Tahoma" pitchFamily="34" charset="0"/>
              </a:rPr>
              <a:t>(в отдельный каталог)</a:t>
            </a:r>
            <a:endParaRPr lang="pl-PL" sz="14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Сервлет</a:t>
            </a:r>
            <a:r>
              <a:rPr lang="ru-RU" dirty="0" smtClean="0"/>
              <a:t>. </a:t>
            </a:r>
            <a:r>
              <a:rPr lang="en-US" dirty="0" smtClean="0"/>
              <a:t>Request. Response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Verdana" pitchFamily="34" charset="0"/>
              <a:buNone/>
            </a:pPr>
            <a:r>
              <a:rPr lang="ru-RU" sz="1800" dirty="0" smtClean="0"/>
              <a:t>Web-приложение </a:t>
            </a:r>
            <a:r>
              <a:rPr lang="ru-RU" sz="1800" dirty="0" smtClean="0"/>
              <a:t>поставляется в виде архива </a:t>
            </a:r>
            <a:r>
              <a:rPr lang="ru-RU" sz="1800" b="1" dirty="0" smtClean="0"/>
              <a:t>.</a:t>
            </a:r>
            <a:r>
              <a:rPr lang="ru-RU" sz="1800" b="1" dirty="0" err="1" smtClean="0"/>
              <a:t>war</a:t>
            </a:r>
            <a:r>
              <a:rPr lang="ru-RU" sz="1800" dirty="0" smtClean="0"/>
              <a:t>, содержащего все его файлы. </a:t>
            </a:r>
            <a:endParaRPr lang="en-US" sz="1800" dirty="0" smtClean="0"/>
          </a:p>
          <a:p>
            <a:pPr algn="just">
              <a:buFont typeface="Verdana" pitchFamily="34" charset="0"/>
              <a:buNone/>
            </a:pPr>
            <a:endParaRPr lang="en-US" sz="1800" dirty="0" smtClean="0"/>
          </a:p>
          <a:p>
            <a:pPr algn="just">
              <a:buFont typeface="Verdana" pitchFamily="34" charset="0"/>
              <a:buNone/>
            </a:pPr>
            <a:r>
              <a:rPr lang="ru-RU" sz="1800" dirty="0" smtClean="0"/>
              <a:t>На </a:t>
            </a:r>
            <a:r>
              <a:rPr lang="ru-RU" sz="1800" dirty="0" smtClean="0"/>
              <a:t>самом деле это zip-архив, расширение </a:t>
            </a:r>
            <a:r>
              <a:rPr lang="ru-RU" sz="1800" b="1" dirty="0" smtClean="0"/>
              <a:t>.</a:t>
            </a:r>
            <a:r>
              <a:rPr lang="ru-RU" sz="1800" b="1" dirty="0" err="1" smtClean="0"/>
              <a:t>war</a:t>
            </a:r>
            <a:r>
              <a:rPr lang="ru-RU" sz="1800" b="1" dirty="0" smtClean="0"/>
              <a:t> </a:t>
            </a:r>
            <a:r>
              <a:rPr lang="ru-RU" sz="1800" dirty="0" smtClean="0"/>
              <a:t>нужно для того, чтобы Web-контейнер узнавал архивы развертываемых на нем Web-приложений. </a:t>
            </a:r>
            <a:endParaRPr lang="en-US" sz="1800" dirty="0" smtClean="0"/>
          </a:p>
          <a:p>
            <a:pPr algn="just">
              <a:buFont typeface="Verdana" pitchFamily="34" charset="0"/>
              <a:buNone/>
            </a:pPr>
            <a:endParaRPr lang="en-US" sz="1800" dirty="0" smtClean="0"/>
          </a:p>
          <a:p>
            <a:pPr algn="just">
              <a:buFont typeface="Verdana" pitchFamily="34" charset="0"/>
              <a:buNone/>
            </a:pPr>
            <a:r>
              <a:rPr lang="ru-RU" sz="1800" dirty="0" smtClean="0"/>
              <a:t>Содержащаяся </a:t>
            </a:r>
            <a:r>
              <a:rPr lang="ru-RU" sz="1800" dirty="0" smtClean="0"/>
              <a:t>в этом архиве структура директорий Web-приложения должна включать директорию WEB-INF, вложенную непосредственно в корневую директорию приложения. </a:t>
            </a:r>
          </a:p>
          <a:p>
            <a:pPr>
              <a:buFont typeface="Verdana" pitchFamily="34" charset="0"/>
              <a:buNone/>
            </a:pPr>
            <a:r>
              <a:rPr lang="ru-RU" sz="1800" dirty="0" smtClean="0"/>
              <a:t>	</a:t>
            </a:r>
            <a:endParaRPr lang="pl-PL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Сервлет</a:t>
            </a:r>
            <a:r>
              <a:rPr lang="ru-RU" dirty="0" smtClean="0"/>
              <a:t>. </a:t>
            </a:r>
            <a:r>
              <a:rPr lang="en-US" dirty="0" smtClean="0"/>
              <a:t>Request. Response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Verdana" pitchFamily="34" charset="0"/>
              <a:buNone/>
            </a:pPr>
            <a:r>
              <a:rPr lang="ru-RU" sz="1800" dirty="0" smtClean="0"/>
              <a:t>Директория </a:t>
            </a:r>
            <a:r>
              <a:rPr lang="ru-RU" sz="1800" b="1" dirty="0" smtClean="0"/>
              <a:t>WEB-INF</a:t>
            </a:r>
            <a:r>
              <a:rPr lang="ru-RU" sz="1800" dirty="0" smtClean="0"/>
              <a:t> содержит две поддиректории — </a:t>
            </a:r>
            <a:endParaRPr lang="en-US" sz="1800" dirty="0" smtClean="0"/>
          </a:p>
          <a:p>
            <a:pPr>
              <a:buFont typeface="Verdana" pitchFamily="34" charset="0"/>
              <a:buNone/>
            </a:pPr>
            <a:endParaRPr lang="ru-RU" sz="1800" dirty="0" smtClean="0"/>
          </a:p>
          <a:p>
            <a:pPr marL="1079500" indent="-355600" algn="just"/>
            <a:r>
              <a:rPr lang="ru-RU" sz="1800" b="1" dirty="0" smtClean="0"/>
              <a:t>/</a:t>
            </a:r>
            <a:r>
              <a:rPr lang="ru-RU" sz="1800" b="1" dirty="0" err="1" smtClean="0"/>
              <a:t>classes</a:t>
            </a:r>
            <a:r>
              <a:rPr lang="ru-RU" sz="1800" b="1" dirty="0" smtClean="0"/>
              <a:t> </a:t>
            </a:r>
            <a:r>
              <a:rPr lang="ru-RU" sz="1800" dirty="0" smtClean="0"/>
              <a:t>для .class-файлов </a:t>
            </a:r>
            <a:r>
              <a:rPr lang="ru-RU" sz="1800" dirty="0" err="1" smtClean="0"/>
              <a:t>сервлетов</a:t>
            </a:r>
            <a:r>
              <a:rPr lang="ru-RU" sz="1800" dirty="0" smtClean="0"/>
              <a:t>, классов и интерфейсов </a:t>
            </a:r>
            <a:r>
              <a:rPr lang="en-US" sz="1800" dirty="0" smtClean="0"/>
              <a:t>	</a:t>
            </a:r>
            <a:r>
              <a:rPr lang="ru-RU" sz="1800" dirty="0" smtClean="0"/>
              <a:t>EJB-компонентов и других Java-классов, и </a:t>
            </a:r>
          </a:p>
          <a:p>
            <a:pPr marL="1079500" indent="-355600" algn="just"/>
            <a:r>
              <a:rPr lang="ru-RU" sz="1800" b="1" dirty="0" smtClean="0"/>
              <a:t>/</a:t>
            </a:r>
            <a:r>
              <a:rPr lang="ru-RU" sz="1800" b="1" dirty="0" err="1" smtClean="0"/>
              <a:t>lib</a:t>
            </a:r>
            <a:r>
              <a:rPr lang="ru-RU" sz="1800" b="1" dirty="0" smtClean="0"/>
              <a:t> </a:t>
            </a:r>
            <a:r>
              <a:rPr lang="ru-RU" sz="1800" dirty="0" smtClean="0"/>
              <a:t>для .</a:t>
            </a:r>
            <a:r>
              <a:rPr lang="ru-RU" sz="1800" dirty="0" err="1" smtClean="0"/>
              <a:t>jar</a:t>
            </a:r>
            <a:r>
              <a:rPr lang="ru-RU" sz="1800" dirty="0" smtClean="0"/>
              <a:t> и .</a:t>
            </a:r>
            <a:r>
              <a:rPr lang="ru-RU" sz="1800" dirty="0" err="1" smtClean="0"/>
              <a:t>zip</a:t>
            </a:r>
            <a:r>
              <a:rPr lang="ru-RU" sz="1800" dirty="0" smtClean="0"/>
              <a:t> файлов, содержащих используемые </a:t>
            </a:r>
            <a:r>
              <a:rPr lang="ru-RU" sz="1800" dirty="0" smtClean="0"/>
              <a:t>библиотеки</a:t>
            </a:r>
            <a:r>
              <a:rPr lang="ru-RU" sz="1800" dirty="0" smtClean="0"/>
              <a:t>. </a:t>
            </a:r>
            <a:endParaRPr lang="en-US" sz="1800" dirty="0" smtClean="0"/>
          </a:p>
          <a:p>
            <a:pPr>
              <a:buFont typeface="Verdana" pitchFamily="34" charset="0"/>
              <a:buNone/>
            </a:pPr>
            <a:endParaRPr lang="ru-RU" sz="1800" dirty="0" smtClean="0"/>
          </a:p>
          <a:p>
            <a:pPr algn="just">
              <a:buFont typeface="Verdana" pitchFamily="34" charset="0"/>
              <a:buNone/>
            </a:pPr>
            <a:r>
              <a:rPr lang="ru-RU" sz="1800" dirty="0" smtClean="0"/>
              <a:t>Файл </a:t>
            </a:r>
            <a:r>
              <a:rPr lang="ru-RU" sz="1800" b="1" dirty="0" err="1" smtClean="0"/>
              <a:t>web.xml</a:t>
            </a:r>
            <a:r>
              <a:rPr lang="ru-RU" sz="1800" b="1" dirty="0" smtClean="0"/>
              <a:t> </a:t>
            </a:r>
            <a:r>
              <a:rPr lang="ru-RU" sz="1800" dirty="0" smtClean="0"/>
              <a:t>также должен находится непосредственно в </a:t>
            </a:r>
            <a:r>
              <a:rPr lang="en-US" sz="1800" dirty="0" smtClean="0"/>
              <a:t>	</a:t>
            </a:r>
            <a:r>
              <a:rPr lang="ru-RU" sz="1800" dirty="0" smtClean="0"/>
              <a:t>директории </a:t>
            </a:r>
            <a:r>
              <a:rPr lang="ru-RU" sz="1800" b="1" dirty="0" smtClean="0"/>
              <a:t>WEB_INF</a:t>
            </a:r>
            <a:r>
              <a:rPr lang="ru-RU" sz="1800" dirty="0" smtClean="0"/>
              <a:t>.</a:t>
            </a:r>
          </a:p>
          <a:p>
            <a:pPr>
              <a:buFont typeface="Verdana" pitchFamily="34" charset="0"/>
              <a:buNone/>
            </a:pPr>
            <a:endParaRPr lang="en-US" sz="1800" dirty="0" smtClean="0"/>
          </a:p>
          <a:p>
            <a:pPr>
              <a:buFont typeface="Verdana" pitchFamily="34" charset="0"/>
              <a:buNone/>
            </a:pPr>
            <a:r>
              <a:rPr lang="en-US" sz="1800" dirty="0" smtClean="0"/>
              <a:t>War-</a:t>
            </a:r>
            <a:r>
              <a:rPr lang="ru-RU" sz="1800" dirty="0" smtClean="0"/>
              <a:t>файл необходимо разместить в 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папке /</a:t>
            </a:r>
            <a:r>
              <a:rPr lang="en-US" sz="1800" b="1" dirty="0" err="1" smtClean="0">
                <a:solidFill>
                  <a:schemeClr val="accent1">
                    <a:lumMod val="75000"/>
                  </a:schemeClr>
                </a:solidFill>
              </a:rPr>
              <a:t>webapps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 контейнера 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Tomcat</a:t>
            </a:r>
            <a:endParaRPr lang="ru-RU" sz="18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pl-PL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Сервлет</a:t>
            </a:r>
            <a:r>
              <a:rPr lang="ru-RU" dirty="0" smtClean="0"/>
              <a:t>. </a:t>
            </a:r>
            <a:r>
              <a:rPr lang="en-US" dirty="0" smtClean="0"/>
              <a:t>Request. </a:t>
            </a:r>
            <a:r>
              <a:rPr lang="en-US" dirty="0" smtClean="0"/>
              <a:t>Response. Example 01 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64</a:t>
            </a:fld>
            <a:endParaRPr lang="en-US"/>
          </a:p>
        </p:txBody>
      </p:sp>
      <p:pic>
        <p:nvPicPr>
          <p:cNvPr id="12595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928802"/>
            <a:ext cx="7118890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Сервлет</a:t>
            </a:r>
            <a:r>
              <a:rPr lang="ru-RU" dirty="0" smtClean="0"/>
              <a:t>. </a:t>
            </a:r>
            <a:r>
              <a:rPr lang="en-US" dirty="0" smtClean="0"/>
              <a:t>Request. Response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lvl="1" indent="-355600" algn="just">
              <a:buNone/>
            </a:pPr>
            <a:r>
              <a:rPr lang="ru-RU" sz="1800" dirty="0" smtClean="0"/>
              <a:t>Если </a:t>
            </a:r>
            <a:r>
              <a:rPr lang="en-US" sz="1800" dirty="0" smtClean="0"/>
              <a:t> </a:t>
            </a:r>
            <a:r>
              <a:rPr lang="ru-RU" sz="1800" dirty="0" smtClean="0"/>
              <a:t>вызывать</a:t>
            </a:r>
            <a:r>
              <a:rPr lang="en-US" sz="1800" dirty="0" smtClean="0"/>
              <a:t> </a:t>
            </a:r>
            <a:r>
              <a:rPr lang="ru-RU" sz="1800" dirty="0" smtClean="0"/>
              <a:t> </a:t>
            </a:r>
            <a:r>
              <a:rPr lang="ru-RU" sz="1800" dirty="0" err="1" smtClean="0"/>
              <a:t>сервлет</a:t>
            </a:r>
            <a:r>
              <a:rPr lang="en-US" sz="1800" dirty="0" smtClean="0"/>
              <a:t> </a:t>
            </a:r>
            <a:r>
              <a:rPr lang="ru-RU" sz="1800" dirty="0" smtClean="0"/>
              <a:t> из</a:t>
            </a:r>
            <a:r>
              <a:rPr lang="en-US" sz="1800" dirty="0" smtClean="0"/>
              <a:t> </a:t>
            </a:r>
            <a:r>
              <a:rPr lang="ru-RU" sz="1800" dirty="0" smtClean="0"/>
              <a:t> </a:t>
            </a:r>
            <a:r>
              <a:rPr lang="en-US" sz="1800" b="1" dirty="0" smtClean="0"/>
              <a:t>index</a:t>
            </a:r>
            <a:r>
              <a:rPr lang="ru-RU" sz="1800" b="1" dirty="0" smtClean="0"/>
              <a:t>.</a:t>
            </a:r>
            <a:r>
              <a:rPr lang="en-US" sz="1800" b="1" dirty="0" err="1" smtClean="0"/>
              <a:t>jsp</a:t>
            </a:r>
            <a:r>
              <a:rPr lang="ru-RU" sz="1800" dirty="0" smtClean="0"/>
              <a:t>, </a:t>
            </a:r>
            <a:r>
              <a:rPr lang="en-US" sz="1800" dirty="0" smtClean="0"/>
              <a:t> </a:t>
            </a:r>
            <a:r>
              <a:rPr lang="ru-RU" sz="1800" dirty="0" smtClean="0"/>
              <a:t>то тег </a:t>
            </a:r>
            <a:r>
              <a:rPr lang="en-US" sz="1800" b="1" dirty="0" smtClean="0"/>
              <a:t>FORM </a:t>
            </a:r>
            <a:r>
              <a:rPr lang="ru-RU" sz="1800" dirty="0" smtClean="0"/>
              <a:t>должен </a:t>
            </a:r>
            <a:r>
              <a:rPr lang="ru-RU" sz="1800" dirty="0" smtClean="0"/>
              <a:t>выглядеть следующим образом</a:t>
            </a:r>
            <a:r>
              <a:rPr lang="ru-RU" sz="1800" dirty="0" smtClean="0"/>
              <a:t>:</a:t>
            </a:r>
            <a:endParaRPr lang="en-US" sz="1800" dirty="0" smtClean="0"/>
          </a:p>
          <a:p>
            <a:pPr marL="355600" lvl="1" indent="-355600" algn="just">
              <a:buNone/>
            </a:pPr>
            <a:endParaRPr lang="en-US" sz="1800" dirty="0" smtClean="0"/>
          </a:p>
          <a:p>
            <a:pPr marL="355600" lvl="1" indent="-355600" algn="just">
              <a:buNone/>
            </a:pPr>
            <a:endParaRPr lang="en-US" sz="1800" dirty="0" smtClean="0"/>
          </a:p>
          <a:p>
            <a:pPr marL="355600" lvl="1" indent="-355600" algn="just">
              <a:buNone/>
            </a:pPr>
            <a:endParaRPr lang="en-US" sz="1800" dirty="0" smtClean="0"/>
          </a:p>
          <a:p>
            <a:pPr marL="355600" lvl="1" indent="-355600" algn="just">
              <a:buNone/>
            </a:pPr>
            <a:endParaRPr lang="en-US" sz="1800" dirty="0" smtClean="0"/>
          </a:p>
          <a:p>
            <a:pPr marL="355600" lvl="1" indent="-355600" algn="just">
              <a:buNone/>
            </a:pPr>
            <a:endParaRPr lang="en-US" sz="1800" dirty="0" smtClean="0"/>
          </a:p>
          <a:p>
            <a:pPr marL="355600" lvl="1" indent="-355600" algn="just">
              <a:buNone/>
            </a:pPr>
            <a:endParaRPr lang="en-US" sz="1800" dirty="0" smtClean="0"/>
          </a:p>
          <a:p>
            <a:pPr algn="just">
              <a:buNone/>
            </a:pPr>
            <a:r>
              <a:rPr lang="ru-RU" sz="1600" dirty="0" smtClean="0"/>
              <a:t>Файл </a:t>
            </a:r>
            <a:r>
              <a:rPr lang="en-US" sz="1600" b="1" dirty="0" smtClean="0"/>
              <a:t>index</a:t>
            </a:r>
            <a:r>
              <a:rPr lang="ru-RU" sz="1600" b="1" dirty="0" smtClean="0"/>
              <a:t>.</a:t>
            </a:r>
            <a:r>
              <a:rPr lang="en-US" sz="1600" b="1" dirty="0" err="1" smtClean="0"/>
              <a:t>jsp</a:t>
            </a:r>
            <a:r>
              <a:rPr lang="ru-RU" sz="1600" dirty="0" smtClean="0"/>
              <a:t> помещается в папку </a:t>
            </a:r>
            <a:r>
              <a:rPr lang="ru-RU" sz="1600" b="1" dirty="0" smtClean="0"/>
              <a:t>/</a:t>
            </a:r>
            <a:r>
              <a:rPr lang="en-US" sz="1600" b="1" dirty="0" err="1" smtClean="0"/>
              <a:t>webapps</a:t>
            </a:r>
            <a:r>
              <a:rPr lang="ru-RU" sz="1600" b="1" dirty="0" smtClean="0"/>
              <a:t>/</a:t>
            </a:r>
            <a:r>
              <a:rPr lang="en-US" sz="1600" b="1" dirty="0" err="1" smtClean="0"/>
              <a:t>FirstWebProject</a:t>
            </a:r>
            <a:r>
              <a:rPr lang="en-US" sz="1600" b="1" dirty="0" smtClean="0"/>
              <a:t> </a:t>
            </a:r>
            <a:r>
              <a:rPr lang="ru-RU" sz="1600" dirty="0" smtClean="0"/>
              <a:t>и в браузере набирается строка</a:t>
            </a:r>
            <a:r>
              <a:rPr lang="ru-RU" sz="1600" dirty="0" smtClean="0"/>
              <a:t>:</a:t>
            </a:r>
            <a:endParaRPr lang="en-US" sz="1600" dirty="0" smtClean="0"/>
          </a:p>
          <a:p>
            <a:pPr algn="just">
              <a:buNone/>
            </a:pPr>
            <a:endParaRPr lang="en-US" sz="1600" dirty="0" smtClean="0"/>
          </a:p>
          <a:p>
            <a:pPr algn="ctr">
              <a:buNone/>
            </a:pPr>
            <a:r>
              <a:rPr lang="en-US" sz="1600" b="1" dirty="0" smtClean="0"/>
              <a:t>http</a:t>
            </a:r>
            <a:r>
              <a:rPr lang="ru-RU" sz="1600" b="1" dirty="0" smtClean="0"/>
              <a:t>://</a:t>
            </a:r>
            <a:r>
              <a:rPr lang="en-US" sz="1600" b="1" dirty="0" err="1" smtClean="0"/>
              <a:t>localhost</a:t>
            </a:r>
            <a:r>
              <a:rPr lang="ru-RU" sz="1600" b="1" dirty="0" smtClean="0"/>
              <a:t>:808</a:t>
            </a:r>
            <a:r>
              <a:rPr lang="en-US" sz="1600" b="1" dirty="0" smtClean="0"/>
              <a:t>0</a:t>
            </a:r>
            <a:r>
              <a:rPr lang="ru-RU" sz="1600" b="1" dirty="0" smtClean="0"/>
              <a:t>/</a:t>
            </a:r>
            <a:r>
              <a:rPr lang="en-US" sz="1600" b="1" dirty="0" smtClean="0"/>
              <a:t>Java_EE_01_1</a:t>
            </a:r>
            <a:r>
              <a:rPr lang="ru-RU" sz="1600" b="1" dirty="0" smtClean="0"/>
              <a:t>/</a:t>
            </a:r>
            <a:r>
              <a:rPr lang="en-US" sz="1600" b="1" dirty="0" smtClean="0"/>
              <a:t>index</a:t>
            </a:r>
            <a:r>
              <a:rPr lang="ru-RU" sz="1600" b="1" dirty="0" smtClean="0"/>
              <a:t>.</a:t>
            </a:r>
            <a:r>
              <a:rPr lang="en-US" sz="1600" b="1" dirty="0" err="1" smtClean="0"/>
              <a:t>jsp</a:t>
            </a:r>
            <a:endParaRPr lang="en-US" sz="1800" dirty="0" smtClean="0"/>
          </a:p>
          <a:p>
            <a:pPr lvl="1"/>
            <a:endParaRPr lang="ru-RU" sz="2400" dirty="0" smtClean="0">
              <a:solidFill>
                <a:srgbClr val="002C78"/>
              </a:solidFill>
            </a:endParaRPr>
          </a:p>
          <a:p>
            <a:pPr>
              <a:buNone/>
            </a:pPr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2285984" y="2214554"/>
            <a:ext cx="4500594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1" indent="-457200"/>
            <a:r>
              <a:rPr lang="ru-RU" dirty="0" smtClean="0">
                <a:solidFill>
                  <a:srgbClr val="008080"/>
                </a:solidFill>
              </a:rPr>
              <a:t>&lt;</a:t>
            </a:r>
            <a:r>
              <a:rPr lang="ru-RU" dirty="0" smtClean="0">
                <a:solidFill>
                  <a:srgbClr val="3F7F7F"/>
                </a:solidFill>
              </a:rPr>
              <a:t>FORM </a:t>
            </a:r>
            <a:r>
              <a:rPr lang="ru-RU" dirty="0" err="1" smtClean="0">
                <a:solidFill>
                  <a:srgbClr val="7F007F"/>
                </a:solidFill>
              </a:rPr>
              <a:t>action</a:t>
            </a:r>
            <a:r>
              <a:rPr lang="ru-RU" dirty="0" err="1" smtClean="0">
                <a:solidFill>
                  <a:srgbClr val="000000"/>
                </a:solidFill>
              </a:rPr>
              <a:t>=</a:t>
            </a:r>
            <a:r>
              <a:rPr lang="ru-RU" dirty="0" smtClean="0">
                <a:solidFill>
                  <a:srgbClr val="2A00FF"/>
                </a:solidFill>
              </a:rPr>
              <a:t>“</a:t>
            </a:r>
            <a:r>
              <a:rPr lang="en-US" dirty="0" err="1" smtClean="0">
                <a:solidFill>
                  <a:srgbClr val="2A00FF"/>
                </a:solidFill>
              </a:rPr>
              <a:t>FirstServlet</a:t>
            </a:r>
            <a:r>
              <a:rPr lang="ru-RU" dirty="0" smtClean="0">
                <a:solidFill>
                  <a:srgbClr val="2A00FF"/>
                </a:solidFill>
              </a:rPr>
              <a:t>"</a:t>
            </a:r>
            <a:r>
              <a:rPr lang="ru-RU" dirty="0" smtClean="0">
                <a:solidFill>
                  <a:srgbClr val="008080"/>
                </a:solidFill>
              </a:rPr>
              <a:t>&gt;</a:t>
            </a:r>
            <a:endParaRPr lang="ru-RU" dirty="0" smtClean="0">
              <a:solidFill>
                <a:srgbClr val="000000"/>
              </a:solidFill>
            </a:endParaRPr>
          </a:p>
          <a:p>
            <a:pPr lvl="1" indent="-457200"/>
            <a:r>
              <a:rPr lang="ru-RU" dirty="0" smtClean="0">
                <a:solidFill>
                  <a:srgbClr val="000000"/>
                </a:solidFill>
              </a:rPr>
              <a:t>   </a:t>
            </a:r>
            <a:r>
              <a:rPr lang="ru-RU" dirty="0" smtClean="0">
                <a:solidFill>
                  <a:srgbClr val="008080"/>
                </a:solidFill>
              </a:rPr>
              <a:t>&lt;</a:t>
            </a:r>
            <a:r>
              <a:rPr lang="ru-RU" dirty="0" smtClean="0">
                <a:solidFill>
                  <a:srgbClr val="3F7F7F"/>
                </a:solidFill>
              </a:rPr>
              <a:t>INPUT </a:t>
            </a:r>
            <a:r>
              <a:rPr lang="ru-RU" dirty="0" err="1" smtClean="0">
                <a:solidFill>
                  <a:srgbClr val="7F007F"/>
                </a:solidFill>
              </a:rPr>
              <a:t>type</a:t>
            </a:r>
            <a:r>
              <a:rPr lang="ru-RU" dirty="0" err="1" smtClean="0">
                <a:solidFill>
                  <a:srgbClr val="000000"/>
                </a:solidFill>
              </a:rPr>
              <a:t>=</a:t>
            </a:r>
            <a:r>
              <a:rPr lang="ru-RU" dirty="0" smtClean="0">
                <a:solidFill>
                  <a:srgbClr val="2A00FF"/>
                </a:solidFill>
              </a:rPr>
              <a:t>"</a:t>
            </a:r>
            <a:r>
              <a:rPr lang="ru-RU" dirty="0" err="1" smtClean="0">
                <a:solidFill>
                  <a:srgbClr val="2A00FF"/>
                </a:solidFill>
              </a:rPr>
              <a:t>submit</a:t>
            </a:r>
            <a:r>
              <a:rPr lang="ru-RU" dirty="0" smtClean="0">
                <a:solidFill>
                  <a:srgbClr val="2A00FF"/>
                </a:solidFill>
              </a:rPr>
              <a:t>" </a:t>
            </a:r>
            <a:r>
              <a:rPr lang="ru-RU" dirty="0" err="1" smtClean="0">
                <a:solidFill>
                  <a:srgbClr val="7F007F"/>
                </a:solidFill>
              </a:rPr>
              <a:t>value</a:t>
            </a:r>
            <a:r>
              <a:rPr lang="ru-RU" dirty="0" err="1" smtClean="0">
                <a:solidFill>
                  <a:srgbClr val="000000"/>
                </a:solidFill>
              </a:rPr>
              <a:t>=</a:t>
            </a:r>
            <a:r>
              <a:rPr lang="ru-RU" dirty="0" smtClean="0">
                <a:solidFill>
                  <a:srgbClr val="2A00FF"/>
                </a:solidFill>
              </a:rPr>
              <a:t>“</a:t>
            </a:r>
            <a:r>
              <a:rPr lang="en-US" dirty="0" smtClean="0">
                <a:solidFill>
                  <a:srgbClr val="2A00FF"/>
                </a:solidFill>
              </a:rPr>
              <a:t>Execute</a:t>
            </a:r>
            <a:r>
              <a:rPr lang="ru-RU" dirty="0" smtClean="0">
                <a:solidFill>
                  <a:srgbClr val="2A00FF"/>
                </a:solidFill>
              </a:rPr>
              <a:t>“</a:t>
            </a:r>
            <a:r>
              <a:rPr lang="en-US" dirty="0" smtClean="0">
                <a:solidFill>
                  <a:srgbClr val="008080"/>
                </a:solidFill>
              </a:rPr>
              <a:t>/</a:t>
            </a:r>
            <a:r>
              <a:rPr lang="ru-RU" dirty="0" smtClean="0">
                <a:solidFill>
                  <a:srgbClr val="008080"/>
                </a:solidFill>
              </a:rPr>
              <a:t>&gt;</a:t>
            </a:r>
            <a:endParaRPr lang="ru-RU" dirty="0" smtClean="0">
              <a:solidFill>
                <a:srgbClr val="000000"/>
              </a:solidFill>
            </a:endParaRPr>
          </a:p>
          <a:p>
            <a:pPr lvl="1" indent="-457200"/>
            <a:r>
              <a:rPr lang="ru-RU" dirty="0" smtClean="0">
                <a:solidFill>
                  <a:srgbClr val="008080"/>
                </a:solidFill>
              </a:rPr>
              <a:t>&lt;/</a:t>
            </a:r>
            <a:r>
              <a:rPr lang="ru-RU" dirty="0" smtClean="0">
                <a:solidFill>
                  <a:srgbClr val="3F7F7F"/>
                </a:solidFill>
              </a:rPr>
              <a:t>FORM</a:t>
            </a:r>
            <a:r>
              <a:rPr lang="ru-RU" dirty="0" smtClean="0">
                <a:solidFill>
                  <a:srgbClr val="008080"/>
                </a:solidFill>
              </a:rPr>
              <a:t>&gt;</a:t>
            </a:r>
            <a:endParaRPr lang="en-US" dirty="0" smtClean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928688" y="2143125"/>
            <a:ext cx="2643187" cy="100012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400" dirty="0"/>
              <a:t>Model</a:t>
            </a:r>
            <a:endParaRPr lang="ru-RU" sz="2400" dirty="0"/>
          </a:p>
          <a:p>
            <a:pPr algn="ctr"/>
            <a:r>
              <a:rPr lang="ru-RU" sz="1100" dirty="0"/>
              <a:t>Модель отображаемых данных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2857500" y="4429125"/>
            <a:ext cx="3071813" cy="1071563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3200" dirty="0"/>
              <a:t>Controller</a:t>
            </a:r>
            <a:endParaRPr lang="ru-RU" sz="3200" dirty="0"/>
          </a:p>
          <a:p>
            <a:pPr algn="ctr"/>
            <a:r>
              <a:rPr lang="ru-RU" sz="1200" dirty="0"/>
              <a:t>Контроллер запроса пользователя</a:t>
            </a: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5429250" y="2143125"/>
            <a:ext cx="2643188" cy="100012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400"/>
              <a:t>View</a:t>
            </a:r>
            <a:endParaRPr lang="ru-RU" sz="3600"/>
          </a:p>
          <a:p>
            <a:pPr algn="ctr"/>
            <a:r>
              <a:rPr lang="ru-RU" sz="1100"/>
              <a:t>Шаблон представления данных</a:t>
            </a:r>
            <a:endParaRPr lang="en-US" sz="2400"/>
          </a:p>
        </p:txBody>
      </p:sp>
      <p:cxnSp>
        <p:nvCxnSpPr>
          <p:cNvPr id="9" name="Straight Arrow Connector 8"/>
          <p:cNvCxnSpPr>
            <a:stCxn id="7" idx="1"/>
            <a:endCxn id="6" idx="4"/>
          </p:cNvCxnSpPr>
          <p:nvPr/>
        </p:nvCxnSpPr>
        <p:spPr bwMode="auto">
          <a:xfrm rot="16200000" flipV="1">
            <a:off x="2056607" y="3336131"/>
            <a:ext cx="1443038" cy="10572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7"/>
            <a:endCxn id="8" idx="4"/>
          </p:cNvCxnSpPr>
          <p:nvPr/>
        </p:nvCxnSpPr>
        <p:spPr bwMode="auto">
          <a:xfrm rot="5400000" flipH="1" flipV="1">
            <a:off x="5394325" y="3228975"/>
            <a:ext cx="1443038" cy="127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2"/>
          <p:cNvCxnSpPr>
            <a:stCxn id="8" idx="2"/>
            <a:endCxn id="6" idx="6"/>
          </p:cNvCxnSpPr>
          <p:nvPr/>
        </p:nvCxnSpPr>
        <p:spPr bwMode="auto">
          <a:xfrm rot="10800000">
            <a:off x="3571875" y="2643188"/>
            <a:ext cx="1857375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33"/>
          <p:cNvSpPr txBox="1">
            <a:spLocks noChangeArrowheads="1"/>
          </p:cNvSpPr>
          <p:nvPr/>
        </p:nvSpPr>
        <p:spPr bwMode="auto">
          <a:xfrm>
            <a:off x="785786" y="4071942"/>
            <a:ext cx="30067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100"/>
              <a:t>1. Получает или сохраняет модель в БД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88050" y="3941763"/>
            <a:ext cx="2155825" cy="415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1050" dirty="0"/>
              <a:t>2. Определяет нужное </a:t>
            </a:r>
            <a:r>
              <a:rPr lang="en-US" sz="1050" dirty="0"/>
              <a:t>view </a:t>
            </a:r>
            <a:r>
              <a:rPr lang="ru-RU" sz="1050" dirty="0"/>
              <a:t>и </a:t>
            </a:r>
          </a:p>
          <a:p>
            <a:pPr>
              <a:defRPr/>
            </a:pPr>
            <a:r>
              <a:rPr lang="ru-RU" sz="1050" dirty="0"/>
              <a:t>    передает ему управление</a:t>
            </a: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3143240" y="2071678"/>
            <a:ext cx="375285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100" dirty="0"/>
              <a:t>3. Накладывает модель на шаблон представления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68</a:t>
            </a:fld>
            <a:endParaRPr lang="en-US"/>
          </a:p>
        </p:txBody>
      </p:sp>
      <p:pic>
        <p:nvPicPr>
          <p:cNvPr id="128002" name="Picture 2" descr="C:\Users\Ollaniel\Pictures\Рисунок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2064" y="1500174"/>
            <a:ext cx="7020398" cy="431246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69</a:t>
            </a:fld>
            <a:endParaRPr lang="en-US"/>
          </a:p>
        </p:txBody>
      </p:sp>
      <p:pic>
        <p:nvPicPr>
          <p:cNvPr id="129026" name="Picture 2" descr="C:\Users\Ollaniel\Pictures\Рисунок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428736"/>
            <a:ext cx="7207996" cy="41276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Основы протокола </a:t>
            </a:r>
            <a:r>
              <a:rPr lang="en-US" dirty="0" smtClean="0"/>
              <a:t>HTTP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b="1" dirty="0" smtClean="0"/>
              <a:t>Ресурс</a:t>
            </a:r>
            <a:r>
              <a:rPr lang="ru-RU" sz="1800" dirty="0" smtClean="0"/>
              <a:t> </a:t>
            </a:r>
            <a:r>
              <a:rPr lang="ru-RU" sz="1800" dirty="0" smtClean="0"/>
              <a:t>–</a:t>
            </a:r>
            <a:endParaRPr lang="en-US" sz="1800" dirty="0" smtClean="0"/>
          </a:p>
          <a:p>
            <a:pPr indent="-19050" algn="just">
              <a:buNone/>
            </a:pPr>
            <a:r>
              <a:rPr lang="ru-RU" sz="1800" dirty="0" smtClean="0"/>
              <a:t>это </a:t>
            </a:r>
            <a:r>
              <a:rPr lang="ru-RU" sz="1800" dirty="0" smtClean="0"/>
              <a:t>путь к определенному файлу на сервере, который клиент хочет получить (или разместить - для метода PUT). Если ресурс - просто какой-либо файл для считывания, сервер должен по этому запросу выдать его в теле ответа. Если же это путь к какому-либо </a:t>
            </a:r>
            <a:r>
              <a:rPr lang="ru-RU" sz="1800" dirty="0" err="1" smtClean="0"/>
              <a:t>скрипту</a:t>
            </a:r>
            <a:r>
              <a:rPr lang="ru-RU" sz="1800" dirty="0" smtClean="0"/>
              <a:t>, то сервер запускает </a:t>
            </a:r>
            <a:r>
              <a:rPr lang="ru-RU" sz="1800" dirty="0" err="1" smtClean="0"/>
              <a:t>скрипт</a:t>
            </a:r>
            <a:r>
              <a:rPr lang="ru-RU" sz="1800" dirty="0" smtClean="0"/>
              <a:t> и возвращает результат его выполнения. Кстати, благодаря такой унификации ресурсов для клиента практически безразлично, что он представляет собой на сервере. 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 (start)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 (start)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sz="1800" b="1" dirty="0" smtClean="0">
                <a:latin typeface="Tahoma" pitchFamily="34" charset="0"/>
              </a:rPr>
              <a:t>Java </a:t>
            </a:r>
            <a:r>
              <a:rPr lang="en-US" sz="1800" b="1" dirty="0" smtClean="0">
                <a:latin typeface="Tahoma" pitchFamily="34" charset="0"/>
              </a:rPr>
              <a:t>Server Pages </a:t>
            </a:r>
            <a:r>
              <a:rPr lang="ru-RU" sz="1800" b="1" dirty="0" smtClean="0">
                <a:latin typeface="Tahoma" pitchFamily="34" charset="0"/>
              </a:rPr>
              <a:t>(JSP) </a:t>
            </a:r>
            <a:r>
              <a:rPr lang="ru-RU" sz="1800" dirty="0" smtClean="0">
                <a:latin typeface="Tahoma" pitchFamily="34" charset="0"/>
              </a:rPr>
              <a:t>обеспечивает разделение динамической и статической частей страницы, результатом чего является возможность изменения дизайна страницы, не затрагивая динамическое содержание. </a:t>
            </a:r>
            <a:endParaRPr lang="en-US" sz="1800" dirty="0" smtClean="0">
              <a:latin typeface="Tahoma" pitchFamily="34" charset="0"/>
            </a:endParaRPr>
          </a:p>
          <a:p>
            <a:pPr algn="just">
              <a:buNone/>
            </a:pPr>
            <a:endParaRPr lang="en-US" sz="1800" dirty="0" smtClean="0">
              <a:latin typeface="Tahoma" pitchFamily="34" charset="0"/>
            </a:endParaRPr>
          </a:p>
          <a:p>
            <a:pPr algn="just">
              <a:buNone/>
            </a:pPr>
            <a:r>
              <a:rPr lang="ru-RU" sz="1800" dirty="0" smtClean="0">
                <a:latin typeface="Tahoma" pitchFamily="34" charset="0"/>
              </a:rPr>
              <a:t>Это </a:t>
            </a:r>
            <a:r>
              <a:rPr lang="ru-RU" sz="1800" dirty="0" smtClean="0">
                <a:latin typeface="Tahoma" pitchFamily="34" charset="0"/>
              </a:rPr>
              <a:t>свойство используется при разработке и поддержке страниц, так как дизайнерам нет необходимости знать, как работать с динамическими данными.</a:t>
            </a:r>
            <a:endParaRPr lang="en-US" sz="1800" dirty="0" smtClean="0">
              <a:latin typeface="Tahoma" pitchFamily="34" charset="0"/>
            </a:endParaRPr>
          </a:p>
          <a:p>
            <a:pPr algn="just">
              <a:buNone/>
            </a:pPr>
            <a:r>
              <a:rPr lang="en-US" sz="1600" dirty="0" smtClean="0">
                <a:solidFill>
                  <a:srgbClr val="002C78"/>
                </a:solidFill>
                <a:latin typeface="Tahoma" pitchFamily="34" charset="0"/>
              </a:rPr>
              <a:t>	</a:t>
            </a:r>
          </a:p>
          <a:p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 (start)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1800" b="1" dirty="0" smtClean="0"/>
              <a:t>s</a:t>
            </a:r>
            <a:r>
              <a:rPr lang="en-US" sz="1800" b="1" dirty="0" smtClean="0"/>
              <a:t>imple.jsp</a:t>
            </a:r>
            <a:endParaRPr lang="en-US" sz="18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132097" name="Rectangle 1"/>
          <p:cNvSpPr>
            <a:spLocks noChangeArrowheads="1"/>
          </p:cNvSpPr>
          <p:nvPr/>
        </p:nvSpPr>
        <p:spPr bwMode="auto">
          <a:xfrm>
            <a:off x="1071538" y="1928802"/>
            <a:ext cx="7000924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BF5F3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&lt;%@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7F00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language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=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"java"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7F00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contentType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=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"text/html;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charset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=utf-8"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7F00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pageEncoding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=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"utf-8"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BF5F3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%&gt;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&lt;!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DOCTYPE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html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"-//W3C//DTD HTML 4.01 Transitional//EN"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"http://www.w3.org/TR/html4/loose.dtd"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html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head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meta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7F00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http-equiv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=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"Content-Type"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7F00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content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=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"text/html;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charset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=utf-8"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title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Simple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title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head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body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body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jsp:text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Hello, Bender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jsp:text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body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html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 (start)</a:t>
            </a:r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73</a:t>
            </a:fld>
            <a:endParaRPr lang="en-US"/>
          </a:p>
        </p:txBody>
      </p:sp>
      <p:pic>
        <p:nvPicPr>
          <p:cNvPr id="6860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1500174"/>
            <a:ext cx="6213209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 (start)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600" dirty="0" smtClean="0"/>
              <a:t>Код </a:t>
            </a:r>
            <a:r>
              <a:rPr lang="ru-RU" sz="1600" dirty="0" err="1" smtClean="0"/>
              <a:t>сервлета</a:t>
            </a:r>
            <a:r>
              <a:rPr lang="en-US" sz="1600" dirty="0" smtClean="0"/>
              <a:t>,</a:t>
            </a:r>
            <a:r>
              <a:rPr lang="ru-RU" sz="1600" dirty="0" smtClean="0"/>
              <a:t> </a:t>
            </a:r>
            <a:r>
              <a:rPr lang="ru-RU" sz="1600" dirty="0" smtClean="0"/>
              <a:t>полученный после компиляции </a:t>
            </a:r>
            <a:r>
              <a:rPr lang="en-US" sz="1600" b="1" dirty="0" smtClean="0"/>
              <a:t>simple.jsp</a:t>
            </a:r>
          </a:p>
          <a:p>
            <a:endParaRPr lang="en-US" sz="1600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1071538" y="1928802"/>
            <a:ext cx="6929486" cy="3631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342900" indent="-342900"/>
            <a:r>
              <a:rPr lang="en-US" sz="1000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sz="1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simple_jsp</a:t>
            </a:r>
            <a:r>
              <a:rPr lang="en-US" sz="1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</a:t>
            </a:r>
            <a:endParaRPr lang="en-US" sz="1000" dirty="0" smtClean="0">
              <a:solidFill>
                <a:srgbClr val="002C78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000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_</a:t>
            </a:r>
            <a:r>
              <a:rPr lang="en-US" sz="1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jspService</a:t>
            </a:r>
            <a:r>
              <a:rPr lang="en-US" sz="1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HttpServletRequest</a:t>
            </a:r>
            <a:r>
              <a:rPr lang="en-US" sz="1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request, </a:t>
            </a:r>
            <a:r>
              <a:rPr lang="en-US" sz="1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HttpServletResponse</a:t>
            </a:r>
            <a:r>
              <a:rPr lang="en-US" sz="1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response)</a:t>
            </a:r>
            <a:endParaRPr lang="en-US" sz="1000" dirty="0" smtClean="0">
              <a:solidFill>
                <a:srgbClr val="002C78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000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   throws</a:t>
            </a:r>
            <a:r>
              <a:rPr lang="en-US" sz="1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java.io.IOException</a:t>
            </a:r>
            <a:r>
              <a:rPr lang="en-US" sz="1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ServletException</a:t>
            </a:r>
            <a:r>
              <a:rPr lang="en-US" sz="1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342900" indent="-342900"/>
            <a:r>
              <a:rPr lang="en-US" sz="1000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ru-RU" sz="1000" b="1" dirty="0" err="1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ru-RU" sz="1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</a:t>
            </a:r>
            <a:endParaRPr lang="ru-RU" sz="1000" dirty="0" smtClean="0">
              <a:latin typeface="Courier New" pitchFamily="49" charset="0"/>
              <a:cs typeface="Courier New" pitchFamily="49" charset="0"/>
            </a:endParaRPr>
          </a:p>
          <a:p>
            <a:pPr marL="800100" lvl="1" indent="-342900"/>
            <a:r>
              <a:rPr lang="ru-RU" sz="1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ru-RU" sz="1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_jspxFactory</a:t>
            </a:r>
            <a:r>
              <a:rPr lang="ru-RU" sz="1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JspFactory.getDefaultFactory</a:t>
            </a:r>
            <a:r>
              <a:rPr lang="ru-RU" sz="1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ru-RU" sz="1000" dirty="0" smtClean="0">
              <a:latin typeface="Courier New" pitchFamily="49" charset="0"/>
              <a:cs typeface="Courier New" pitchFamily="49" charset="0"/>
            </a:endParaRPr>
          </a:p>
          <a:p>
            <a:pPr marL="800100" lvl="1" indent="-342900"/>
            <a:r>
              <a:rPr lang="ru-RU" sz="1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ru-RU" sz="1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response.setContentType</a:t>
            </a:r>
            <a:r>
              <a:rPr lang="ru-RU" sz="1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000" dirty="0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1000" dirty="0" err="1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text</a:t>
            </a:r>
            <a:r>
              <a:rPr lang="ru-RU" sz="1000" dirty="0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ru-RU" sz="1000" dirty="0" err="1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html</a:t>
            </a:r>
            <a:r>
              <a:rPr lang="ru-RU" sz="1000" dirty="0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1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ru-RU" sz="1000" dirty="0" smtClean="0">
              <a:latin typeface="Courier New" pitchFamily="49" charset="0"/>
              <a:cs typeface="Courier New" pitchFamily="49" charset="0"/>
            </a:endParaRPr>
          </a:p>
          <a:p>
            <a:pPr marL="800100" lvl="1" indent="-342900"/>
            <a:r>
              <a:rPr lang="ru-RU" sz="1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ru-RU" sz="1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pageContext</a:t>
            </a:r>
            <a:r>
              <a:rPr lang="ru-RU" sz="1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_jspxFactory.getPageContext</a:t>
            </a:r>
            <a:r>
              <a:rPr lang="ru-RU" sz="1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000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ru-RU" sz="1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,request,response,</a:t>
            </a:r>
            <a:r>
              <a:rPr lang="ru-RU" sz="1000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ru-RU" sz="1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ru-RU" sz="1000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ru-RU" sz="1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,8192,</a:t>
            </a:r>
            <a:r>
              <a:rPr lang="ru-RU" sz="1000" b="1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ru-RU" sz="1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ru-RU" sz="1000" dirty="0" smtClean="0">
              <a:latin typeface="Courier New" pitchFamily="49" charset="0"/>
              <a:cs typeface="Courier New" pitchFamily="49" charset="0"/>
            </a:endParaRPr>
          </a:p>
          <a:p>
            <a:pPr marL="800100" lvl="1" indent="-342900"/>
            <a:r>
              <a:rPr lang="ru-RU" sz="1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ru-RU" sz="1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_jspx_page_context</a:t>
            </a:r>
            <a:r>
              <a:rPr lang="ru-RU" sz="1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pageContext</a:t>
            </a:r>
            <a:r>
              <a:rPr lang="ru-RU" sz="1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000" dirty="0" smtClean="0">
              <a:latin typeface="Courier New" pitchFamily="49" charset="0"/>
              <a:cs typeface="Courier New" pitchFamily="49" charset="0"/>
            </a:endParaRPr>
          </a:p>
          <a:p>
            <a:pPr marL="800100" lvl="1" indent="-342900"/>
            <a:r>
              <a:rPr lang="ru-RU" sz="1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ru-RU" sz="1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application</a:t>
            </a:r>
            <a:r>
              <a:rPr lang="ru-RU" sz="1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pageContext.getServletContext</a:t>
            </a:r>
            <a:r>
              <a:rPr lang="ru-RU" sz="1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ru-RU" sz="1000" dirty="0" smtClean="0">
              <a:latin typeface="Courier New" pitchFamily="49" charset="0"/>
              <a:cs typeface="Courier New" pitchFamily="49" charset="0"/>
            </a:endParaRPr>
          </a:p>
          <a:p>
            <a:pPr marL="800100" lvl="1" indent="-342900"/>
            <a:r>
              <a:rPr lang="ru-RU" sz="1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ru-RU" sz="1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config</a:t>
            </a:r>
            <a:r>
              <a:rPr lang="ru-RU" sz="1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pageContext.getServletConfig</a:t>
            </a:r>
            <a:r>
              <a:rPr lang="ru-RU" sz="1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ru-RU" sz="1000" dirty="0" smtClean="0">
              <a:latin typeface="Courier New" pitchFamily="49" charset="0"/>
              <a:cs typeface="Courier New" pitchFamily="49" charset="0"/>
            </a:endParaRPr>
          </a:p>
          <a:p>
            <a:pPr marL="800100" lvl="1" indent="-342900"/>
            <a:r>
              <a:rPr lang="ru-RU" sz="1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ru-RU" sz="1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session</a:t>
            </a:r>
            <a:r>
              <a:rPr lang="ru-RU" sz="1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pageContext.getSession</a:t>
            </a:r>
            <a:r>
              <a:rPr lang="ru-RU" sz="1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ru-RU" sz="1000" dirty="0" smtClean="0">
              <a:latin typeface="Courier New" pitchFamily="49" charset="0"/>
              <a:cs typeface="Courier New" pitchFamily="49" charset="0"/>
            </a:endParaRPr>
          </a:p>
          <a:p>
            <a:pPr marL="800100" lvl="1" indent="-342900"/>
            <a:r>
              <a:rPr lang="ru-RU" sz="1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ru-RU" sz="1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ru-RU" sz="1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pageContext.getOut</a:t>
            </a:r>
            <a:r>
              <a:rPr lang="ru-RU" sz="1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ru-RU" sz="1000" dirty="0" smtClean="0">
              <a:latin typeface="Courier New" pitchFamily="49" charset="0"/>
              <a:cs typeface="Courier New" pitchFamily="49" charset="0"/>
            </a:endParaRPr>
          </a:p>
          <a:p>
            <a:pPr marL="800100" lvl="1" indent="-342900"/>
            <a:r>
              <a:rPr lang="ru-RU" sz="1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ru-RU" sz="1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_jspx_out</a:t>
            </a:r>
            <a:r>
              <a:rPr lang="ru-RU" sz="1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ru-RU" sz="1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000" dirty="0" smtClean="0">
              <a:latin typeface="Courier New" pitchFamily="49" charset="0"/>
              <a:cs typeface="Courier New" pitchFamily="49" charset="0"/>
            </a:endParaRPr>
          </a:p>
          <a:p>
            <a:pPr marL="800100" lvl="1" indent="-342900"/>
            <a:r>
              <a:rPr lang="ru-RU" sz="1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ru-RU" sz="1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out.write</a:t>
            </a:r>
            <a:r>
              <a:rPr lang="ru-RU" sz="1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000" dirty="0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"&lt;</a:t>
            </a:r>
            <a:r>
              <a:rPr lang="ru-RU" sz="1000" dirty="0" err="1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html</a:t>
            </a:r>
            <a:r>
              <a:rPr lang="ru-RU" sz="1000" dirty="0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&gt;&lt;</a:t>
            </a:r>
            <a:r>
              <a:rPr lang="ru-RU" sz="1000" dirty="0" err="1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ru-RU" sz="1000" dirty="0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&gt;\</a:t>
            </a:r>
            <a:r>
              <a:rPr lang="ru-RU" sz="1000" dirty="0" err="1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r\n</a:t>
            </a:r>
            <a:r>
              <a:rPr lang="ru-RU" sz="1000" dirty="0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 err="1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ru-RU" sz="1000" dirty="0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 err="1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Simple</a:t>
            </a:r>
            <a:r>
              <a:rPr lang="ru-RU" sz="1000" dirty="0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ru-RU" sz="1000" dirty="0" err="1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ru-RU" sz="1000" dirty="0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&gt;\</a:t>
            </a:r>
            <a:r>
              <a:rPr lang="ru-RU" sz="1000" dirty="0" err="1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r\n</a:t>
            </a:r>
            <a:r>
              <a:rPr lang="ru-RU" sz="1000" dirty="0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ru-RU" sz="1000" dirty="0" err="1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ru-RU" sz="1000" dirty="0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&gt;\</a:t>
            </a:r>
            <a:r>
              <a:rPr lang="ru-RU" sz="1000" dirty="0" err="1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r\n</a:t>
            </a:r>
            <a:r>
              <a:rPr lang="ru-RU" sz="1000" dirty="0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000" dirty="0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800100" lvl="1" indent="-342900"/>
            <a:r>
              <a:rPr lang="en-US" sz="1000" dirty="0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  	 </a:t>
            </a:r>
            <a:r>
              <a:rPr lang="ru-RU" sz="1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out.write</a:t>
            </a:r>
            <a:r>
              <a:rPr lang="ru-RU" sz="1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000" dirty="0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"&lt;</a:t>
            </a:r>
            <a:r>
              <a:rPr lang="ru-RU" sz="1000" dirty="0" err="1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ru-RU" sz="1000" dirty="0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&gt;\</a:t>
            </a:r>
            <a:r>
              <a:rPr lang="ru-RU" sz="1000" dirty="0" err="1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r\nHello</a:t>
            </a:r>
            <a:r>
              <a:rPr lang="ru-RU" sz="1000" dirty="0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ru-RU" sz="1000" dirty="0" err="1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Bender\r\n</a:t>
            </a:r>
            <a:r>
              <a:rPr lang="en-US" sz="1000" dirty="0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000" dirty="0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ru-RU" sz="1000" dirty="0" err="1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ru-RU" sz="1000" dirty="0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ru-RU" sz="1000" dirty="0" err="1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html</a:t>
            </a:r>
            <a:r>
              <a:rPr lang="ru-RU" sz="1000" dirty="0" smtClean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&gt;"</a:t>
            </a:r>
            <a:r>
              <a:rPr lang="ru-RU" sz="1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ru-RU" sz="10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ru-RU" sz="1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ru-RU" sz="1000" b="1" dirty="0" err="1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ru-RU" sz="1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ru-RU" sz="1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Throwable</a:t>
            </a:r>
            <a:r>
              <a:rPr lang="ru-RU" sz="1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ru-RU" sz="1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  <a:endParaRPr lang="ru-RU" sz="10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ru-RU" sz="1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0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ru-RU" sz="1000" b="1" dirty="0" err="1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finally</a:t>
            </a:r>
            <a:r>
              <a:rPr lang="ru-RU" sz="1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</a:t>
            </a:r>
            <a:endParaRPr lang="ru-RU" sz="10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ru-RU" sz="1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ru-RU" sz="1000" b="1" dirty="0" err="1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ru-RU" sz="1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ru-RU" sz="1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_jspxFactory</a:t>
            </a:r>
            <a:r>
              <a:rPr lang="ru-RU" sz="1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!= </a:t>
            </a:r>
            <a:r>
              <a:rPr lang="ru-RU" sz="1000" b="1" dirty="0" err="1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ru-RU" sz="1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ru-RU" sz="1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_jspxFactory.releasePageContext</a:t>
            </a:r>
            <a:r>
              <a:rPr lang="ru-RU" sz="1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_jspx_page_context</a:t>
            </a:r>
            <a:r>
              <a:rPr lang="ru-RU" sz="1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ru-RU" sz="10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ru-RU" sz="1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}</a:t>
            </a:r>
            <a:endParaRPr lang="ru-RU" sz="10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ru-RU" sz="1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pl-PL" sz="1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Жизненный цикл </a:t>
            </a:r>
            <a:r>
              <a:rPr lang="ru-RU" dirty="0" err="1" smtClean="0"/>
              <a:t>сервлета</a:t>
            </a:r>
            <a:r>
              <a:rPr lang="ru-RU" dirty="0" smtClean="0"/>
              <a:t> и </a:t>
            </a:r>
            <a:r>
              <a:rPr lang="en-US" dirty="0" smtClean="0"/>
              <a:t>JSP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75</a:t>
            </a:fld>
            <a:endParaRPr 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Жизненный цикл </a:t>
            </a:r>
            <a:r>
              <a:rPr lang="ru-RU" dirty="0" err="1" smtClean="0"/>
              <a:t>сервлета</a:t>
            </a:r>
            <a:r>
              <a:rPr lang="ru-RU" dirty="0" smtClean="0"/>
              <a:t> и </a:t>
            </a:r>
            <a:r>
              <a:rPr lang="en-US" dirty="0" smtClean="0"/>
              <a:t>JSP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600" dirty="0" smtClean="0"/>
              <a:t>В обязанности </a:t>
            </a:r>
            <a:r>
              <a:rPr lang="ru-RU" sz="1600" dirty="0" err="1" smtClean="0"/>
              <a:t>веб</a:t>
            </a:r>
            <a:r>
              <a:rPr lang="ru-RU" sz="1600" dirty="0" smtClean="0"/>
              <a:t> контейнера входит управление жизненным циклом </a:t>
            </a:r>
            <a:r>
              <a:rPr lang="ru-RU" sz="1600" dirty="0" err="1" smtClean="0"/>
              <a:t>сервлета</a:t>
            </a:r>
            <a:r>
              <a:rPr lang="ru-RU" sz="1600" dirty="0" smtClean="0"/>
              <a:t>. </a:t>
            </a:r>
            <a:r>
              <a:rPr lang="ru-RU" sz="1600" dirty="0" err="1" smtClean="0"/>
              <a:t>Веб</a:t>
            </a:r>
            <a:r>
              <a:rPr lang="ru-RU" sz="1600" dirty="0" smtClean="0"/>
              <a:t> контейнер </a:t>
            </a:r>
            <a:r>
              <a:rPr lang="ru-RU" sz="1600" b="1" dirty="0" smtClean="0"/>
              <a:t>создает объект </a:t>
            </a:r>
            <a:r>
              <a:rPr lang="ru-RU" sz="1600" b="1" dirty="0" err="1" smtClean="0"/>
              <a:t>сервлета</a:t>
            </a:r>
            <a:r>
              <a:rPr lang="ru-RU" sz="1600" b="1" dirty="0" smtClean="0"/>
              <a:t> </a:t>
            </a:r>
            <a:r>
              <a:rPr lang="ru-RU" sz="1600" dirty="0" smtClean="0"/>
              <a:t>и тогда вызывает </a:t>
            </a:r>
            <a:r>
              <a:rPr lang="ru-RU" sz="1600" b="1" dirty="0" smtClean="0"/>
              <a:t>метод </a:t>
            </a:r>
            <a:r>
              <a:rPr lang="ru-RU" sz="1600" b="1" dirty="0" err="1" smtClean="0"/>
              <a:t>init</a:t>
            </a:r>
            <a:r>
              <a:rPr lang="ru-RU" sz="1600" b="1" dirty="0" smtClean="0"/>
              <a:t>()</a:t>
            </a:r>
            <a:r>
              <a:rPr lang="ru-RU" sz="1600" dirty="0" smtClean="0"/>
              <a:t>. По окончании выполнения этого метода, </a:t>
            </a:r>
            <a:r>
              <a:rPr lang="ru-RU" sz="1600" dirty="0" err="1" smtClean="0"/>
              <a:t>сервлет</a:t>
            </a:r>
            <a:r>
              <a:rPr lang="ru-RU" sz="1600" dirty="0" smtClean="0"/>
              <a:t> находится в состоянии готовности принимать и обрабатывать клиентские запросы. Контейнер вызывает метод </a:t>
            </a:r>
            <a:r>
              <a:rPr lang="ru-RU" sz="1600" b="1" dirty="0" err="1" smtClean="0"/>
              <a:t>service</a:t>
            </a:r>
            <a:r>
              <a:rPr lang="ru-RU" sz="1600" b="1" dirty="0" smtClean="0"/>
              <a:t>() </a:t>
            </a:r>
            <a:r>
              <a:rPr lang="ru-RU" sz="1600" dirty="0" smtClean="0"/>
              <a:t>в </a:t>
            </a:r>
            <a:r>
              <a:rPr lang="ru-RU" sz="1600" dirty="0" err="1" smtClean="0"/>
              <a:t>сервлете</a:t>
            </a:r>
            <a:r>
              <a:rPr lang="ru-RU" sz="1600" dirty="0" smtClean="0"/>
              <a:t> для управления каждым запросом. Перед уничтожением объекта, контейнер вызовет метод </a:t>
            </a:r>
            <a:r>
              <a:rPr lang="ru-RU" sz="1600" b="1" dirty="0" err="1" smtClean="0"/>
              <a:t>destroy</a:t>
            </a:r>
            <a:r>
              <a:rPr lang="ru-RU" sz="1600" b="1" dirty="0" smtClean="0"/>
              <a:t>()</a:t>
            </a:r>
            <a:r>
              <a:rPr lang="ru-RU" sz="1600" dirty="0" smtClean="0"/>
              <a:t>. После этого </a:t>
            </a:r>
            <a:r>
              <a:rPr lang="ru-RU" sz="1600" dirty="0" err="1" smtClean="0"/>
              <a:t>сервлет</a:t>
            </a:r>
            <a:r>
              <a:rPr lang="ru-RU" sz="1600" dirty="0" smtClean="0"/>
              <a:t> становится потенциальным кандидатом для сборщика мусора.</a:t>
            </a:r>
            <a:endParaRPr lang="en-US" sz="16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76</a:t>
            </a:fld>
            <a:endParaRPr lang="en-US"/>
          </a:p>
        </p:txBody>
      </p:sp>
      <p:graphicFrame>
        <p:nvGraphicFramePr>
          <p:cNvPr id="130050" name="Object 7"/>
          <p:cNvGraphicFramePr>
            <a:graphicFrameLocks noChangeAspect="1"/>
          </p:cNvGraphicFramePr>
          <p:nvPr/>
        </p:nvGraphicFramePr>
        <p:xfrm>
          <a:off x="2143108" y="3786190"/>
          <a:ext cx="4584700" cy="2232025"/>
        </p:xfrm>
        <a:graphic>
          <a:graphicData uri="http://schemas.openxmlformats.org/presentationml/2006/ole">
            <p:oleObj spid="_x0000_s130050" name="Visio" r:id="rId3" imgW="3615690" imgH="1760220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Жизненный цикл </a:t>
            </a:r>
            <a:r>
              <a:rPr lang="ru-RU" dirty="0" err="1" smtClean="0"/>
              <a:t>сервлета</a:t>
            </a:r>
            <a:r>
              <a:rPr lang="ru-RU" dirty="0" smtClean="0"/>
              <a:t> и </a:t>
            </a:r>
            <a:r>
              <a:rPr lang="en-US" dirty="0" smtClean="0"/>
              <a:t>JSP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>
              <a:buNone/>
            </a:pPr>
            <a:r>
              <a:rPr lang="ru-RU" sz="1600" dirty="0" smtClean="0">
                <a:latin typeface="Tahoma" pitchFamily="34" charset="0"/>
              </a:rPr>
              <a:t>Процессы, выполняемые с файлом JSP при первом вызове</a:t>
            </a:r>
            <a:r>
              <a:rPr lang="ru-RU" sz="1600" dirty="0" smtClean="0">
                <a:latin typeface="Tahoma" pitchFamily="34" charset="0"/>
              </a:rPr>
              <a:t>:</a:t>
            </a:r>
            <a:endParaRPr lang="en-US" sz="1600" dirty="0" smtClean="0">
              <a:latin typeface="Tahoma" pitchFamily="34" charset="0"/>
            </a:endParaRPr>
          </a:p>
          <a:p>
            <a:pPr marL="342900" indent="-342900" algn="just">
              <a:buNone/>
            </a:pPr>
            <a:endParaRPr lang="en-US" sz="1600" dirty="0" smtClean="0">
              <a:latin typeface="Tahoma" pitchFamily="34" charset="0"/>
            </a:endParaRPr>
          </a:p>
          <a:p>
            <a:pPr marL="342900" indent="-342900" algn="just">
              <a:buSzPct val="100000"/>
              <a:buAutoNum type="arabicPeriod"/>
            </a:pPr>
            <a:r>
              <a:rPr lang="ru-RU" sz="1600" dirty="0" smtClean="0">
                <a:latin typeface="Tahoma" pitchFamily="34" charset="0"/>
              </a:rPr>
              <a:t>Браузер </a:t>
            </a:r>
            <a:r>
              <a:rPr lang="ru-RU" sz="1600" dirty="0" smtClean="0">
                <a:latin typeface="Tahoma" pitchFamily="34" charset="0"/>
              </a:rPr>
              <a:t>делает запрос к странице JSP.</a:t>
            </a:r>
            <a:endParaRPr lang="en-US" sz="1600" dirty="0" smtClean="0">
              <a:latin typeface="Tahoma" pitchFamily="34" charset="0"/>
            </a:endParaRPr>
          </a:p>
          <a:p>
            <a:pPr marL="342900" indent="-342900" algn="just">
              <a:buSzPct val="100000"/>
              <a:buAutoNum type="arabicPeriod"/>
            </a:pPr>
            <a:r>
              <a:rPr lang="ru-RU" sz="1600" dirty="0" err="1" smtClean="0">
                <a:latin typeface="Tahoma" pitchFamily="34" charset="0"/>
              </a:rPr>
              <a:t>JSP-engine</a:t>
            </a:r>
            <a:r>
              <a:rPr lang="ru-RU" sz="1600" dirty="0" smtClean="0">
                <a:latin typeface="Tahoma" pitchFamily="34" charset="0"/>
              </a:rPr>
              <a:t> </a:t>
            </a:r>
            <a:r>
              <a:rPr lang="ru-RU" sz="1600" dirty="0" smtClean="0">
                <a:latin typeface="Tahoma" pitchFamily="34" charset="0"/>
              </a:rPr>
              <a:t>анализирует содержание файла JSP.</a:t>
            </a:r>
            <a:endParaRPr lang="en-US" sz="1600" dirty="0" smtClean="0">
              <a:latin typeface="Tahoma" pitchFamily="34" charset="0"/>
            </a:endParaRPr>
          </a:p>
          <a:p>
            <a:pPr marL="342900" indent="-342900" algn="just">
              <a:buSzPct val="100000"/>
              <a:buFont typeface="+mj-lt"/>
              <a:buAutoNum type="arabicPeriod"/>
            </a:pPr>
            <a:r>
              <a:rPr lang="ru-RU" sz="1600" dirty="0" err="1" smtClean="0">
                <a:latin typeface="Tahoma" pitchFamily="34" charset="0"/>
              </a:rPr>
              <a:t>JSP-engine</a:t>
            </a:r>
            <a:r>
              <a:rPr lang="ru-RU" sz="1600" dirty="0" smtClean="0">
                <a:latin typeface="Tahoma" pitchFamily="34" charset="0"/>
              </a:rPr>
              <a:t> </a:t>
            </a:r>
            <a:r>
              <a:rPr lang="ru-RU" sz="1600" dirty="0" smtClean="0">
                <a:latin typeface="Tahoma" pitchFamily="34" charset="0"/>
              </a:rPr>
              <a:t>создает временный </a:t>
            </a:r>
            <a:r>
              <a:rPr lang="ru-RU" sz="1600" dirty="0" err="1" smtClean="0">
                <a:latin typeface="Tahoma" pitchFamily="34" charset="0"/>
              </a:rPr>
              <a:t>сервлет</a:t>
            </a:r>
            <a:r>
              <a:rPr lang="ru-RU" sz="1600" dirty="0" smtClean="0">
                <a:latin typeface="Tahoma" pitchFamily="34" charset="0"/>
              </a:rPr>
              <a:t> с кодом, основанным на исходном тексте файла JSP, при этом контейнер транслирует операторы </a:t>
            </a:r>
            <a:r>
              <a:rPr lang="en-US" sz="1600" dirty="0" smtClean="0">
                <a:latin typeface="Tahoma" pitchFamily="34" charset="0"/>
              </a:rPr>
              <a:t>Java</a:t>
            </a:r>
            <a:r>
              <a:rPr lang="ru-RU" sz="1600" dirty="0" smtClean="0">
                <a:latin typeface="Tahoma" pitchFamily="34" charset="0"/>
              </a:rPr>
              <a:t> в метод </a:t>
            </a:r>
            <a:r>
              <a:rPr lang="ru-RU" sz="1600" b="1" dirty="0" smtClean="0">
                <a:latin typeface="Tahoma" pitchFamily="34" charset="0"/>
              </a:rPr>
              <a:t>_</a:t>
            </a:r>
            <a:r>
              <a:rPr lang="en-US" sz="1600" b="1" dirty="0" err="1" smtClean="0">
                <a:latin typeface="Tahoma" pitchFamily="34" charset="0"/>
              </a:rPr>
              <a:t>jspService</a:t>
            </a:r>
            <a:r>
              <a:rPr lang="ru-RU" sz="1600" b="1" dirty="0" smtClean="0">
                <a:latin typeface="Tahoma" pitchFamily="34" charset="0"/>
              </a:rPr>
              <a:t>()</a:t>
            </a:r>
            <a:r>
              <a:rPr lang="ru-RU" sz="1600" dirty="0" smtClean="0">
                <a:latin typeface="Tahoma" pitchFamily="34" charset="0"/>
              </a:rPr>
              <a:t>. </a:t>
            </a:r>
            <a:endParaRPr lang="en-US" sz="1600" dirty="0" smtClean="0">
              <a:latin typeface="Tahoma" pitchFamily="34" charset="0"/>
            </a:endParaRPr>
          </a:p>
          <a:p>
            <a:pPr marL="342900" indent="-342900" algn="just">
              <a:buSzPct val="100000"/>
              <a:buFont typeface="+mj-lt"/>
              <a:buAutoNum type="arabicPeriod"/>
            </a:pPr>
            <a:r>
              <a:rPr lang="ru-RU" sz="1600" dirty="0" smtClean="0">
                <a:latin typeface="Tahoma" pitchFamily="34" charset="0"/>
              </a:rPr>
              <a:t>Полученный </a:t>
            </a:r>
            <a:r>
              <a:rPr lang="ru-RU" sz="1600" dirty="0" smtClean="0">
                <a:latin typeface="Tahoma" pitchFamily="34" charset="0"/>
              </a:rPr>
              <a:t>код компилируется в файл</a:t>
            </a:r>
            <a:r>
              <a:rPr lang="ru-RU" sz="1600" b="1" dirty="0" smtClean="0">
                <a:latin typeface="Tahoma" pitchFamily="34" charset="0"/>
              </a:rPr>
              <a:t> *.</a:t>
            </a:r>
            <a:r>
              <a:rPr lang="en-US" sz="1600" b="1" dirty="0" smtClean="0">
                <a:latin typeface="Tahoma" pitchFamily="34" charset="0"/>
              </a:rPr>
              <a:t>class</a:t>
            </a:r>
            <a:r>
              <a:rPr lang="ru-RU" sz="1600" dirty="0" smtClean="0">
                <a:latin typeface="Tahoma" pitchFamily="34" charset="0"/>
              </a:rPr>
              <a:t>.</a:t>
            </a:r>
            <a:endParaRPr lang="en-US" sz="1600" dirty="0" smtClean="0">
              <a:latin typeface="Tahoma" pitchFamily="34" charset="0"/>
            </a:endParaRPr>
          </a:p>
          <a:p>
            <a:pPr marL="342900" indent="-342900" algn="just">
              <a:buSzPct val="100000"/>
              <a:buFont typeface="+mj-lt"/>
              <a:buAutoNum type="arabicPeriod"/>
            </a:pPr>
            <a:r>
              <a:rPr lang="ru-RU" sz="1600" dirty="0" smtClean="0">
                <a:latin typeface="Tahoma" pitchFamily="34" charset="0"/>
              </a:rPr>
              <a:t>Вызываются </a:t>
            </a:r>
            <a:r>
              <a:rPr lang="ru-RU" sz="1600" dirty="0" smtClean="0">
                <a:latin typeface="Tahoma" pitchFamily="34" charset="0"/>
              </a:rPr>
              <a:t>методы </a:t>
            </a:r>
            <a:r>
              <a:rPr lang="en-US" sz="1600" b="1" dirty="0" smtClean="0">
                <a:latin typeface="Tahoma" pitchFamily="34" charset="0"/>
              </a:rPr>
              <a:t>init</a:t>
            </a:r>
            <a:r>
              <a:rPr lang="ru-RU" sz="1600" b="1" dirty="0" smtClean="0">
                <a:latin typeface="Tahoma" pitchFamily="34" charset="0"/>
              </a:rPr>
              <a:t>()</a:t>
            </a:r>
            <a:r>
              <a:rPr lang="ru-RU" sz="1600" dirty="0" smtClean="0">
                <a:latin typeface="Tahoma" pitchFamily="34" charset="0"/>
              </a:rPr>
              <a:t> и </a:t>
            </a:r>
            <a:r>
              <a:rPr lang="ru-RU" sz="1600" b="1" dirty="0" smtClean="0">
                <a:latin typeface="Tahoma" pitchFamily="34" charset="0"/>
              </a:rPr>
              <a:t>_</a:t>
            </a:r>
            <a:r>
              <a:rPr lang="en-US" sz="1600" b="1" dirty="0" err="1" smtClean="0">
                <a:latin typeface="Tahoma" pitchFamily="34" charset="0"/>
              </a:rPr>
              <a:t>jspService</a:t>
            </a:r>
            <a:r>
              <a:rPr lang="ru-RU" sz="1600" b="1" dirty="0" smtClean="0">
                <a:latin typeface="Tahoma" pitchFamily="34" charset="0"/>
              </a:rPr>
              <a:t>()</a:t>
            </a:r>
            <a:r>
              <a:rPr lang="ru-RU" sz="1600" dirty="0" smtClean="0">
                <a:latin typeface="Tahoma" pitchFamily="34" charset="0"/>
              </a:rPr>
              <a:t>, и </a:t>
            </a:r>
            <a:r>
              <a:rPr lang="ru-RU" sz="1600" dirty="0" err="1" smtClean="0">
                <a:latin typeface="Tahoma" pitchFamily="34" charset="0"/>
              </a:rPr>
              <a:t>сервлет</a:t>
            </a:r>
            <a:r>
              <a:rPr lang="ru-RU" sz="1600" dirty="0" smtClean="0">
                <a:latin typeface="Tahoma" pitchFamily="34" charset="0"/>
              </a:rPr>
              <a:t> логически исполняется.</a:t>
            </a:r>
            <a:r>
              <a:rPr lang="en-US" sz="1600" dirty="0" smtClean="0">
                <a:latin typeface="Tahoma" pitchFamily="34" charset="0"/>
              </a:rPr>
              <a:t>	</a:t>
            </a:r>
          </a:p>
          <a:p>
            <a:pPr marL="342900" indent="-342900" algn="just">
              <a:buSzPct val="100000"/>
              <a:buFont typeface="+mj-lt"/>
              <a:buAutoNum type="arabicPeriod"/>
            </a:pPr>
            <a:r>
              <a:rPr lang="ru-RU" sz="1600" dirty="0" err="1" smtClean="0">
                <a:latin typeface="Tahoma" pitchFamily="34" charset="0"/>
              </a:rPr>
              <a:t>Сервлет</a:t>
            </a:r>
            <a:r>
              <a:rPr lang="ru-RU" sz="1600" dirty="0" smtClean="0">
                <a:latin typeface="Tahoma" pitchFamily="34" charset="0"/>
              </a:rPr>
              <a:t> </a:t>
            </a:r>
            <a:r>
              <a:rPr lang="ru-RU" sz="1600" dirty="0" smtClean="0">
                <a:latin typeface="Tahoma" pitchFamily="34" charset="0"/>
              </a:rPr>
              <a:t>на основе JSP установлен. Комбинация статического HTML</a:t>
            </a:r>
            <a:r>
              <a:rPr lang="en-US" sz="1600" dirty="0" smtClean="0">
                <a:latin typeface="Tahoma" pitchFamily="34" charset="0"/>
              </a:rPr>
              <a:t> </a:t>
            </a:r>
            <a:r>
              <a:rPr lang="ru-RU" sz="1600" dirty="0" smtClean="0">
                <a:latin typeface="Tahoma" pitchFamily="34" charset="0"/>
              </a:rPr>
              <a:t>и графики вместе с динамическими элементами, определенными в оригинале JSP, пересылаются браузеру через выходной поток объекта ответа </a:t>
            </a:r>
            <a:r>
              <a:rPr lang="ru-RU" sz="1600" b="1" dirty="0" err="1" smtClean="0">
                <a:latin typeface="Tahoma" pitchFamily="34" charset="0"/>
              </a:rPr>
              <a:t>ServletResponse</a:t>
            </a:r>
            <a:r>
              <a:rPr lang="ru-RU" sz="1600" dirty="0" smtClean="0">
                <a:latin typeface="Tahoma" pitchFamily="34" charset="0"/>
              </a:rPr>
              <a:t>. </a:t>
            </a:r>
            <a:endParaRPr lang="en-US" sz="1600" dirty="0" smtClean="0">
              <a:latin typeface="Tahoma" pitchFamily="34" charset="0"/>
            </a:endParaRPr>
          </a:p>
          <a:p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Жизненный цикл </a:t>
            </a:r>
            <a:r>
              <a:rPr lang="ru-RU" dirty="0" err="1" smtClean="0"/>
              <a:t>сервлета</a:t>
            </a:r>
            <a:r>
              <a:rPr lang="ru-RU" dirty="0" smtClean="0"/>
              <a:t> и </a:t>
            </a:r>
            <a:r>
              <a:rPr lang="en-US" dirty="0" smtClean="0"/>
              <a:t>JSP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78</a:t>
            </a:fld>
            <a:endParaRPr lang="en-US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1571604" y="2071678"/>
          <a:ext cx="1187450" cy="3346450"/>
        </p:xfrm>
        <a:graphic>
          <a:graphicData uri="http://schemas.openxmlformats.org/presentationml/2006/ole">
            <p:oleObj spid="_x0000_s131074" name="Visio" r:id="rId3" imgW="1186815" imgH="3346768" progId="Visio.Drawing.11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071934" y="2928934"/>
          <a:ext cx="4037013" cy="2081213"/>
        </p:xfrm>
        <a:graphic>
          <a:graphicData uri="http://schemas.openxmlformats.org/presentationml/2006/ole">
            <p:oleObj spid="_x0000_s131075" name="Visio" r:id="rId4" imgW="4472559" imgH="2305685" progId="Visio.Drawing.11">
              <p:embed/>
            </p:oleObj>
          </a:graphicData>
        </a:graphic>
      </p:graphicFrame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142976" y="1643050"/>
            <a:ext cx="3459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1. </a:t>
            </a:r>
            <a:r>
              <a:rPr lang="ru-RU" sz="1400" dirty="0"/>
              <a:t>Жизненный цикл класса страницы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286248" y="2500306"/>
            <a:ext cx="3584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 dirty="0"/>
              <a:t>2</a:t>
            </a:r>
            <a:r>
              <a:rPr lang="en-US" sz="1400" dirty="0"/>
              <a:t>. </a:t>
            </a:r>
            <a:r>
              <a:rPr lang="ru-RU" sz="1400" dirty="0"/>
              <a:t>Жизненный цикл объекта страницы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Взаимодействие </a:t>
            </a:r>
            <a:r>
              <a:rPr lang="ru-RU" dirty="0" err="1" smtClean="0"/>
              <a:t>сервлета</a:t>
            </a:r>
            <a:r>
              <a:rPr lang="ru-RU" dirty="0" smtClean="0"/>
              <a:t> и </a:t>
            </a:r>
            <a:r>
              <a:rPr lang="en-US" dirty="0" smtClean="0"/>
              <a:t>JSP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79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Основы протокола </a:t>
            </a:r>
            <a:r>
              <a:rPr lang="en-US" dirty="0" smtClean="0"/>
              <a:t>HTTP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b="1" dirty="0" smtClean="0"/>
              <a:t>Версия </a:t>
            </a:r>
            <a:r>
              <a:rPr lang="ru-RU" sz="1800" b="1" dirty="0" smtClean="0"/>
              <a:t>протокола</a:t>
            </a:r>
            <a:r>
              <a:rPr lang="en-US" sz="1800" b="1" dirty="0" smtClean="0"/>
              <a:t> </a:t>
            </a:r>
            <a:r>
              <a:rPr lang="ru-RU" sz="1800" dirty="0" smtClean="0"/>
              <a:t>–</a:t>
            </a:r>
            <a:r>
              <a:rPr lang="en-US" sz="1800" dirty="0" smtClean="0"/>
              <a:t> </a:t>
            </a:r>
          </a:p>
          <a:p>
            <a:pPr indent="-19050" algn="just">
              <a:buNone/>
            </a:pPr>
            <a:r>
              <a:rPr lang="ru-RU" sz="1800" dirty="0" smtClean="0"/>
              <a:t>версия </a:t>
            </a:r>
            <a:r>
              <a:rPr lang="ru-RU" sz="1800" dirty="0" smtClean="0"/>
              <a:t>протокола HTTP, с которой работает клиентская программа. </a:t>
            </a:r>
            <a:endParaRPr lang="en-US" sz="1800" dirty="0" smtClean="0"/>
          </a:p>
          <a:p>
            <a:endParaRPr lang="en-US" sz="1800" dirty="0" smtClean="0"/>
          </a:p>
          <a:p>
            <a:endParaRPr lang="ru-RU" sz="1800" dirty="0" smtClean="0"/>
          </a:p>
          <a:p>
            <a:pPr>
              <a:buNone/>
            </a:pPr>
            <a:r>
              <a:rPr lang="ru-RU" sz="1800" dirty="0" smtClean="0"/>
              <a:t>Таким образом, простейший HTTP-запрос может выглядеть следующим образом: </a:t>
            </a:r>
            <a:endParaRPr lang="en-US" sz="1800" dirty="0" smtClean="0"/>
          </a:p>
          <a:p>
            <a:pPr>
              <a:buNone/>
            </a:pPr>
            <a:endParaRPr lang="ru-RU" sz="1800" dirty="0" smtClean="0"/>
          </a:p>
          <a:p>
            <a:pPr algn="ctr">
              <a:buNone/>
            </a:pPr>
            <a:r>
              <a:rPr lang="ru-RU" sz="1800" b="1" dirty="0" smtClean="0"/>
              <a:t>GET / HTTP/1.0 </a:t>
            </a:r>
          </a:p>
          <a:p>
            <a:endParaRPr lang="en-US" sz="1800" dirty="0" smtClean="0"/>
          </a:p>
          <a:p>
            <a:pPr algn="just">
              <a:buNone/>
            </a:pPr>
            <a:r>
              <a:rPr lang="en-US" sz="1800" dirty="0" smtClean="0"/>
              <a:t>- </a:t>
            </a:r>
            <a:r>
              <a:rPr lang="ru-RU" sz="1800" dirty="0" smtClean="0"/>
              <a:t>з</a:t>
            </a:r>
            <a:r>
              <a:rPr lang="ru-RU" sz="1800" dirty="0" smtClean="0"/>
              <a:t>десь </a:t>
            </a:r>
            <a:r>
              <a:rPr lang="ru-RU" sz="1800" dirty="0" smtClean="0"/>
              <a:t>запрашивается корневой файл из корневой директории web-сервера. 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Взаимодействие </a:t>
            </a:r>
            <a:r>
              <a:rPr lang="ru-RU" dirty="0" err="1" smtClean="0"/>
              <a:t>сервлета</a:t>
            </a:r>
            <a:r>
              <a:rPr lang="ru-RU" dirty="0" smtClean="0"/>
              <a:t> и </a:t>
            </a:r>
            <a:r>
              <a:rPr lang="en-US" dirty="0" smtClean="0"/>
              <a:t>JSP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dirty="0" smtClean="0"/>
              <a:t>Страницы </a:t>
            </a:r>
            <a:r>
              <a:rPr lang="ru-RU" sz="1800" dirty="0" smtClean="0"/>
              <a:t>JSP и </a:t>
            </a:r>
            <a:r>
              <a:rPr lang="ru-RU" sz="1800" dirty="0" err="1" smtClean="0"/>
              <a:t>сервлеты</a:t>
            </a:r>
            <a:r>
              <a:rPr lang="ru-RU" sz="1800" dirty="0" smtClean="0"/>
              <a:t> никогда не используются в информационных системах друг без друга. </a:t>
            </a:r>
            <a:endParaRPr lang="en-US" sz="1800" dirty="0" smtClean="0"/>
          </a:p>
          <a:p>
            <a:pPr algn="just">
              <a:buNone/>
            </a:pPr>
            <a:endParaRPr lang="en-US" sz="1800" dirty="0" smtClean="0"/>
          </a:p>
          <a:p>
            <a:pPr algn="just">
              <a:buNone/>
            </a:pPr>
            <a:r>
              <a:rPr lang="ru-RU" sz="1800" dirty="0" smtClean="0"/>
              <a:t>Причиной </a:t>
            </a:r>
            <a:r>
              <a:rPr lang="ru-RU" sz="1800" dirty="0" smtClean="0"/>
              <a:t>являются принципиально различные роли, которые играют данные компоненты в приложении. </a:t>
            </a:r>
            <a:endParaRPr lang="en-US" sz="1800" dirty="0" smtClean="0"/>
          </a:p>
          <a:p>
            <a:pPr algn="just">
              <a:buNone/>
            </a:pPr>
            <a:endParaRPr lang="en-US" sz="1800" dirty="0" smtClean="0"/>
          </a:p>
          <a:p>
            <a:pPr algn="just">
              <a:buNone/>
            </a:pPr>
            <a:r>
              <a:rPr lang="ru-RU" sz="1800" dirty="0" smtClean="0"/>
              <a:t>Страница </a:t>
            </a:r>
            <a:r>
              <a:rPr lang="en-US" sz="1800" dirty="0" smtClean="0"/>
              <a:t>JSP</a:t>
            </a:r>
            <a:r>
              <a:rPr lang="ru-RU" sz="1800" dirty="0" smtClean="0"/>
              <a:t> ответственна за формирование пользовательского интерфейса и отображение информации, переданной с сервера. </a:t>
            </a:r>
            <a:endParaRPr lang="en-US" sz="1800" dirty="0" smtClean="0"/>
          </a:p>
          <a:p>
            <a:pPr algn="just">
              <a:buNone/>
            </a:pPr>
            <a:endParaRPr lang="en-US" sz="1800" dirty="0" smtClean="0"/>
          </a:p>
          <a:p>
            <a:pPr algn="just">
              <a:buNone/>
            </a:pPr>
            <a:r>
              <a:rPr lang="ru-RU" sz="1800" dirty="0" err="1" smtClean="0"/>
              <a:t>Сервлет</a:t>
            </a:r>
            <a:r>
              <a:rPr lang="ru-RU" sz="1800" dirty="0" smtClean="0"/>
              <a:t> </a:t>
            </a:r>
            <a:r>
              <a:rPr lang="ru-RU" sz="1800" dirty="0" smtClean="0"/>
              <a:t>выполняет роль контроллера запросов и ответов, то есть принимает запросы от всех связанных с ним </a:t>
            </a:r>
            <a:r>
              <a:rPr lang="en-US" sz="1800" dirty="0" smtClean="0"/>
              <a:t>JSP</a:t>
            </a:r>
            <a:r>
              <a:rPr lang="ru-RU" sz="1800" dirty="0" smtClean="0"/>
              <a:t>-страниц, вызывает соответствующую бизнес-логику для их (запросов) обработки и в зависимости от результата выполнения решает, какую </a:t>
            </a:r>
            <a:r>
              <a:rPr lang="en-US" sz="1800" dirty="0" smtClean="0"/>
              <a:t>JSP </a:t>
            </a:r>
            <a:r>
              <a:rPr lang="ru-RU" sz="1800" dirty="0" smtClean="0"/>
              <a:t>поставить этому результату в соответствие.</a:t>
            </a:r>
            <a:endParaRPr lang="pl-PL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80</a:t>
            </a:fld>
            <a:endParaRPr 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Взаимодействие </a:t>
            </a:r>
            <a:r>
              <a:rPr lang="ru-RU" dirty="0" err="1" smtClean="0"/>
              <a:t>сервлета</a:t>
            </a:r>
            <a:r>
              <a:rPr lang="ru-RU" dirty="0" smtClean="0"/>
              <a:t> и </a:t>
            </a:r>
            <a:r>
              <a:rPr lang="en-US" dirty="0" smtClean="0"/>
              <a:t>JSP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81</a:t>
            </a:fld>
            <a:endParaRPr lang="en-US"/>
          </a:p>
        </p:txBody>
      </p:sp>
      <p:pic>
        <p:nvPicPr>
          <p:cNvPr id="140290" name="Picture 2" descr="C:\Users\Ollaniel\Pictures\Рисунок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2571744"/>
            <a:ext cx="7215238" cy="14246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Взаимодействие </a:t>
            </a:r>
            <a:r>
              <a:rPr lang="ru-RU" dirty="0" err="1" smtClean="0"/>
              <a:t>сервлета</a:t>
            </a:r>
            <a:r>
              <a:rPr lang="ru-RU" dirty="0" smtClean="0"/>
              <a:t> и </a:t>
            </a:r>
            <a:r>
              <a:rPr lang="en-US" dirty="0" smtClean="0"/>
              <a:t>JSP</a:t>
            </a:r>
            <a:r>
              <a:rPr lang="ru-RU" dirty="0" smtClean="0"/>
              <a:t>. </a:t>
            </a:r>
            <a:r>
              <a:rPr lang="en-US" dirty="0" smtClean="0"/>
              <a:t>Example</a:t>
            </a:r>
            <a:r>
              <a:rPr lang="ru-RU" dirty="0" smtClean="0"/>
              <a:t> 02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 smtClean="0"/>
              <a:t>Параметры клиента передаются в </a:t>
            </a:r>
            <a:r>
              <a:rPr lang="ru-RU" sz="1800" dirty="0" err="1" smtClean="0"/>
              <a:t>сервлет</a:t>
            </a:r>
            <a:r>
              <a:rPr lang="ru-RU" sz="1800" dirty="0" smtClean="0"/>
              <a:t> как параметры запроса.</a:t>
            </a:r>
            <a:endParaRPr lang="en-US" sz="1800" dirty="0" smtClean="0"/>
          </a:p>
          <a:p>
            <a:pPr>
              <a:buNone/>
            </a:pPr>
            <a:endParaRPr lang="en-US" sz="900" dirty="0" smtClean="0"/>
          </a:p>
          <a:p>
            <a:pPr>
              <a:buNone/>
            </a:pPr>
            <a:r>
              <a:rPr lang="en-US" sz="1800" b="1" dirty="0" smtClean="0"/>
              <a:t>i</a:t>
            </a:r>
            <a:r>
              <a:rPr lang="en-US" sz="1800" b="1" dirty="0" smtClean="0"/>
              <a:t>ndex.jsp</a:t>
            </a:r>
            <a:endParaRPr lang="en-US" sz="18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142337" name="Rectangle 1"/>
          <p:cNvSpPr>
            <a:spLocks noChangeArrowheads="1"/>
          </p:cNvSpPr>
          <p:nvPr/>
        </p:nvSpPr>
        <p:spPr bwMode="auto">
          <a:xfrm>
            <a:off x="1000100" y="2500306"/>
            <a:ext cx="7143800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BF5F3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&lt;%@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page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F00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language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=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"java"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7F00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contentType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=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"text/html; 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charset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=utf-8"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7F00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pageEncoding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=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"utf-8"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BF5F3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%&gt;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&lt;!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DOCTYPE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html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"-//W3C//DTD HTML 4.01 Transitional//EN"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"http://www.w3.org/TR/html4/loose.dtd"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html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head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meta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F00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http-equiv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=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"Content-Type"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F00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content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=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"text/html; 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charset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=utf-8"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title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MyJSP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title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head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body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form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F00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action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=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MyServlet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F00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method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=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"post"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input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F00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type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=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"hidden"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F00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name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=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"command"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F00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value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=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"forward"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/&gt;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Введите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что-нибудь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: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/&gt;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input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F00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type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=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"text"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F00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name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=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"anything"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F00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value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=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/&gt;&lt;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/&gt;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input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F00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type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=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"submit"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F00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value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=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Отправить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/&gt;&lt;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/&gt;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form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body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html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Взаимодействие </a:t>
            </a:r>
            <a:r>
              <a:rPr lang="ru-RU" dirty="0" err="1" smtClean="0"/>
              <a:t>сервлета</a:t>
            </a:r>
            <a:r>
              <a:rPr lang="ru-RU" dirty="0" smtClean="0"/>
              <a:t> и </a:t>
            </a:r>
            <a:r>
              <a:rPr lang="en-US" dirty="0" smtClean="0"/>
              <a:t>JSP</a:t>
            </a:r>
            <a:r>
              <a:rPr lang="ru-RU" dirty="0" smtClean="0"/>
              <a:t>. </a:t>
            </a:r>
            <a:r>
              <a:rPr lang="en-US" dirty="0" smtClean="0"/>
              <a:t>Example</a:t>
            </a:r>
            <a:r>
              <a:rPr lang="ru-RU" dirty="0" smtClean="0"/>
              <a:t> 02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83</a:t>
            </a:fld>
            <a:endParaRPr lang="en-US"/>
          </a:p>
        </p:txBody>
      </p:sp>
      <p:sp>
        <p:nvSpPr>
          <p:cNvPr id="141313" name="Rectangle 1"/>
          <p:cNvSpPr>
            <a:spLocks noChangeArrowheads="1"/>
          </p:cNvSpPr>
          <p:nvPr/>
        </p:nvSpPr>
        <p:spPr bwMode="auto">
          <a:xfrm>
            <a:off x="1000100" y="1285860"/>
            <a:ext cx="7143800" cy="360098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package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_java._ee._01.servlet;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import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java.io.IOException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import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javax.servlet.ServletException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import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javax.servlet.http.HttpServlet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import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javax.servlet.http.HttpServletRequest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import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javax.servlet.http.HttpServletResponse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MyServlet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extends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HttpServlet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private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static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final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long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serialVersionUID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1L;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protected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void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doPost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HttpServletRequest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request,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HttpServletResponse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response)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throws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ServletException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IOException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response.setContentType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"text/html"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request.getParameter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"command"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).equals(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"forward"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request.getRequestDispatcher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jsp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/main.jsp"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).forward(request, response);		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1314" name="Rectangle 2"/>
          <p:cNvSpPr>
            <a:spLocks noChangeArrowheads="1"/>
          </p:cNvSpPr>
          <p:nvPr/>
        </p:nvSpPr>
        <p:spPr bwMode="auto">
          <a:xfrm>
            <a:off x="3714744" y="4214818"/>
            <a:ext cx="4839786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Calibri" pitchFamily="34" charset="0"/>
                <a:cs typeface="Consolas" pitchFamily="49" charset="0"/>
              </a:rPr>
              <a:t>…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servlet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description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&gt;&lt;/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description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display-name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MyServlet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display-name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servlet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-name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MyServlet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servlet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-name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servlet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-class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_java._ee._01.servlet.MyServlet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servlet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-class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servlet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servlet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-mapping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servlet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-name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MyServlet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servlet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-name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url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-pattern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MyServlet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url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-pattern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servlet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-mapping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alibri"/>
                <a:ea typeface="Calibri" pitchFamily="34" charset="0"/>
                <a:cs typeface="Consolas" pitchFamily="49" charset="0"/>
              </a:rPr>
              <a:t>…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Взаимодействие </a:t>
            </a:r>
            <a:r>
              <a:rPr lang="ru-RU" dirty="0" err="1" smtClean="0"/>
              <a:t>сервлета</a:t>
            </a:r>
            <a:r>
              <a:rPr lang="ru-RU" dirty="0" smtClean="0"/>
              <a:t> и </a:t>
            </a:r>
            <a:r>
              <a:rPr lang="en-US" dirty="0" smtClean="0"/>
              <a:t>JSP</a:t>
            </a:r>
            <a:r>
              <a:rPr lang="ru-RU" dirty="0" smtClean="0"/>
              <a:t>. </a:t>
            </a:r>
            <a:r>
              <a:rPr lang="en-US" dirty="0" smtClean="0"/>
              <a:t>Example</a:t>
            </a:r>
            <a:r>
              <a:rPr lang="ru-RU" dirty="0" smtClean="0"/>
              <a:t> 02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1800" b="1" dirty="0" err="1" smtClean="0"/>
              <a:t>jsp</a:t>
            </a:r>
            <a:r>
              <a:rPr lang="en-US" sz="1800" b="1" dirty="0" smtClean="0"/>
              <a:t>/main.jsp</a:t>
            </a:r>
            <a:endParaRPr lang="en-US" sz="18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84</a:t>
            </a:fld>
            <a:endParaRPr lang="en-US"/>
          </a:p>
        </p:txBody>
      </p:sp>
      <p:sp>
        <p:nvSpPr>
          <p:cNvPr id="144385" name="Rectangle 1"/>
          <p:cNvSpPr>
            <a:spLocks noChangeArrowheads="1"/>
          </p:cNvSpPr>
          <p:nvPr/>
        </p:nvSpPr>
        <p:spPr bwMode="auto">
          <a:xfrm>
            <a:off x="1000100" y="2071678"/>
            <a:ext cx="7143800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BF5F3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&lt;%@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7F00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language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=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"java"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7F00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contentType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=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"text/html;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charset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=utf-8"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7F00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pageEncoding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=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"utf-8"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BF5F3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%&gt;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&lt;!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DOCTYPE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html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"-//W3C//DTD HTML 4.01 Transitional//EN"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"http://www.w3.org/TR/html4/loose.dtd"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html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head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meta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7F00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http-equiv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=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"Content-Type"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7F00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content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=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"text/html; utf-8"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title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Insert title here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title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head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body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jsp:expression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request.getParameter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"anything"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jsp:expression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body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html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Взаимодействие </a:t>
            </a:r>
            <a:r>
              <a:rPr lang="ru-RU" dirty="0" err="1" smtClean="0"/>
              <a:t>сервлета</a:t>
            </a:r>
            <a:r>
              <a:rPr lang="ru-RU" dirty="0" smtClean="0"/>
              <a:t> и </a:t>
            </a:r>
            <a:r>
              <a:rPr lang="en-US" dirty="0" smtClean="0"/>
              <a:t>JSP</a:t>
            </a:r>
            <a:r>
              <a:rPr lang="ru-RU" dirty="0" smtClean="0"/>
              <a:t>. </a:t>
            </a:r>
            <a:r>
              <a:rPr lang="en-US" dirty="0" smtClean="0"/>
              <a:t>Example</a:t>
            </a:r>
            <a:r>
              <a:rPr lang="ru-RU" dirty="0" smtClean="0"/>
              <a:t> 02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85</a:t>
            </a:fld>
            <a:endParaRPr lang="en-US"/>
          </a:p>
        </p:txBody>
      </p:sp>
      <p:pic>
        <p:nvPicPr>
          <p:cNvPr id="145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428736"/>
            <a:ext cx="4786346" cy="1878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5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5918" y="3500438"/>
            <a:ext cx="6342300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Взаимодействие </a:t>
            </a:r>
            <a:r>
              <a:rPr lang="ru-RU" dirty="0" err="1" smtClean="0"/>
              <a:t>сервлета</a:t>
            </a:r>
            <a:r>
              <a:rPr lang="ru-RU" dirty="0" smtClean="0"/>
              <a:t> и </a:t>
            </a:r>
            <a:r>
              <a:rPr lang="en-US" dirty="0" smtClean="0"/>
              <a:t>JSP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dirty="0" smtClean="0">
                <a:latin typeface="Tahoma" pitchFamily="34" charset="0"/>
              </a:rPr>
              <a:t>Передачу </a:t>
            </a:r>
            <a:r>
              <a:rPr lang="ru-RU" sz="1800" dirty="0" smtClean="0">
                <a:latin typeface="Tahoma" pitchFamily="34" charset="0"/>
              </a:rPr>
              <a:t>информации между </a:t>
            </a:r>
            <a:r>
              <a:rPr lang="en-US" sz="1800" dirty="0" smtClean="0">
                <a:latin typeface="Tahoma" pitchFamily="34" charset="0"/>
              </a:rPr>
              <a:t>JSP</a:t>
            </a:r>
            <a:r>
              <a:rPr lang="ru-RU" sz="1800" dirty="0" smtClean="0">
                <a:latin typeface="Tahoma" pitchFamily="34" charset="0"/>
              </a:rPr>
              <a:t> и </a:t>
            </a:r>
            <a:r>
              <a:rPr lang="ru-RU" sz="1800" dirty="0" err="1" smtClean="0">
                <a:latin typeface="Tahoma" pitchFamily="34" charset="0"/>
              </a:rPr>
              <a:t>сервлетом</a:t>
            </a:r>
            <a:r>
              <a:rPr lang="ru-RU" sz="1800" dirty="0" smtClean="0">
                <a:latin typeface="Tahoma" pitchFamily="34" charset="0"/>
              </a:rPr>
              <a:t> можно осуществлять, в частности, с помощью добавления атрибутов к объектам  </a:t>
            </a:r>
            <a:r>
              <a:rPr lang="en-US" sz="1800" b="1" dirty="0" err="1" smtClean="0"/>
              <a:t>HttpServletRequest</a:t>
            </a:r>
            <a:r>
              <a:rPr lang="ru-RU" sz="1800" dirty="0" smtClean="0">
                <a:latin typeface="Tahoma" pitchFamily="34" charset="0"/>
              </a:rPr>
              <a:t>,</a:t>
            </a:r>
            <a:r>
              <a:rPr lang="en-US" sz="1800" dirty="0" smtClean="0">
                <a:latin typeface="Tahoma" pitchFamily="34" charset="0"/>
              </a:rPr>
              <a:t> </a:t>
            </a:r>
            <a:r>
              <a:rPr lang="en-US" sz="1800" b="1" dirty="0" err="1" smtClean="0"/>
              <a:t>HttpSession</a:t>
            </a:r>
            <a:r>
              <a:rPr lang="ru-RU" sz="1800" dirty="0" smtClean="0">
                <a:latin typeface="Tahoma" pitchFamily="34" charset="0"/>
              </a:rPr>
              <a:t>,</a:t>
            </a:r>
            <a:r>
              <a:rPr lang="en-US" sz="1800" dirty="0" smtClean="0">
                <a:latin typeface="Tahoma" pitchFamily="34" charset="0"/>
              </a:rPr>
              <a:t> </a:t>
            </a:r>
            <a:r>
              <a:rPr lang="en-US" sz="1800" b="1" dirty="0" err="1" smtClean="0"/>
              <a:t>HttpServletContext</a:t>
            </a:r>
            <a:r>
              <a:rPr lang="en-US" sz="1800" b="1" dirty="0" smtClean="0">
                <a:latin typeface="Tahoma" pitchFamily="34" charset="0"/>
              </a:rPr>
              <a:t>.</a:t>
            </a:r>
            <a:r>
              <a:rPr lang="ru-RU" sz="1800" dirty="0" smtClean="0">
                <a:latin typeface="Tahoma" pitchFamily="34" charset="0"/>
              </a:rPr>
              <a:t> Вызов </a:t>
            </a:r>
            <a:r>
              <a:rPr lang="en-US" sz="1800" b="1" dirty="0" smtClean="0">
                <a:latin typeface="Tahoma" pitchFamily="34" charset="0"/>
              </a:rPr>
              <a:t>main</a:t>
            </a:r>
            <a:r>
              <a:rPr lang="ru-RU" sz="1800" b="1" dirty="0" smtClean="0">
                <a:latin typeface="Tahoma" pitchFamily="34" charset="0"/>
              </a:rPr>
              <a:t>.</a:t>
            </a:r>
            <a:r>
              <a:rPr lang="en-US" sz="1800" b="1" dirty="0" err="1" smtClean="0">
                <a:latin typeface="Tahoma" pitchFamily="34" charset="0"/>
              </a:rPr>
              <a:t>jsp</a:t>
            </a:r>
            <a:r>
              <a:rPr lang="ru-RU" sz="1800" dirty="0" smtClean="0">
                <a:latin typeface="Tahoma" pitchFamily="34" charset="0"/>
              </a:rPr>
              <a:t> из </a:t>
            </a:r>
            <a:r>
              <a:rPr lang="ru-RU" sz="1800" dirty="0" err="1" smtClean="0">
                <a:latin typeface="Tahoma" pitchFamily="34" charset="0"/>
              </a:rPr>
              <a:t>сервлета</a:t>
            </a:r>
            <a:r>
              <a:rPr lang="en-US" sz="1800" dirty="0" smtClean="0">
                <a:latin typeface="Tahoma" pitchFamily="34" charset="0"/>
              </a:rPr>
              <a:t> </a:t>
            </a:r>
            <a:r>
              <a:rPr lang="ru-RU" sz="1800" dirty="0" smtClean="0">
                <a:latin typeface="Tahoma" pitchFamily="34" charset="0"/>
              </a:rPr>
              <a:t>в данном случае производится методом 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forward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()</a:t>
            </a:r>
            <a:r>
              <a:rPr lang="ru-RU" sz="1800" dirty="0" smtClean="0">
                <a:latin typeface="Tahoma" pitchFamily="34" charset="0"/>
              </a:rPr>
              <a:t> интерфейса </a:t>
            </a:r>
            <a:r>
              <a:rPr lang="en-US" sz="1800" b="1" dirty="0" err="1" smtClean="0">
                <a:solidFill>
                  <a:schemeClr val="accent1">
                    <a:lumMod val="75000"/>
                  </a:schemeClr>
                </a:solidFill>
              </a:rPr>
              <a:t>RequestDispatcher</a:t>
            </a:r>
            <a:r>
              <a:rPr lang="ru-RU" sz="1800" dirty="0" smtClean="0">
                <a:latin typeface="Tahoma" pitchFamily="34" charset="0"/>
              </a:rPr>
              <a:t>.</a:t>
            </a:r>
            <a:endParaRPr lang="en-US" sz="1800" dirty="0" smtClean="0">
              <a:latin typeface="Tahoma" pitchFamily="34" charset="0"/>
            </a:endParaRPr>
          </a:p>
          <a:p>
            <a:pPr algn="just">
              <a:buNone/>
            </a:pPr>
            <a:endParaRPr lang="en-US" sz="1800" dirty="0" smtClean="0">
              <a:latin typeface="Tahoma" pitchFamily="34" charset="0"/>
            </a:endParaRPr>
          </a:p>
          <a:p>
            <a:pPr algn="just">
              <a:buNone/>
            </a:pPr>
            <a:r>
              <a:rPr lang="ru-RU" sz="1800" b="1" dirty="0" err="1" smtClean="0"/>
              <a:t>RequestDispatcher</a:t>
            </a:r>
            <a:r>
              <a:rPr lang="ru-RU" sz="1800" dirty="0" smtClean="0"/>
              <a:t> </a:t>
            </a:r>
            <a:r>
              <a:rPr lang="ru-RU" sz="1800" b="1" dirty="0" err="1" smtClean="0"/>
              <a:t>getRequestDispatcher</a:t>
            </a:r>
            <a:r>
              <a:rPr lang="en-US" sz="1800" b="1" dirty="0" smtClean="0"/>
              <a:t>()</a:t>
            </a:r>
            <a:r>
              <a:rPr lang="ru-RU" sz="1800" dirty="0" smtClean="0"/>
              <a:t> класса </a:t>
            </a:r>
            <a:r>
              <a:rPr lang="ru-RU" sz="1800" b="1" dirty="0" err="1" smtClean="0"/>
              <a:t>ServletConte</a:t>
            </a:r>
            <a:r>
              <a:rPr lang="en-US" sz="1800" b="1" dirty="0" err="1" smtClean="0"/>
              <a:t>xt</a:t>
            </a:r>
            <a:r>
              <a:rPr lang="en-US" sz="1800" b="1" dirty="0" smtClean="0"/>
              <a:t> </a:t>
            </a:r>
            <a:r>
              <a:rPr lang="en-US" sz="1800" dirty="0" smtClean="0"/>
              <a:t>- </a:t>
            </a:r>
            <a:r>
              <a:rPr lang="ru-RU" sz="1800" dirty="0" smtClean="0"/>
              <a:t>возвращает объект </a:t>
            </a:r>
            <a:r>
              <a:rPr lang="ru-RU" sz="1800" b="1" dirty="0" err="1" smtClean="0"/>
              <a:t>RequestDispatcher</a:t>
            </a:r>
            <a:r>
              <a:rPr lang="ru-RU" sz="1800" dirty="0" smtClean="0"/>
              <a:t>. Этот метод в качестве аргумента берет </a:t>
            </a:r>
            <a:r>
              <a:rPr lang="ru-RU" sz="1800" b="1" dirty="0" smtClean="0"/>
              <a:t>URL</a:t>
            </a:r>
            <a:r>
              <a:rPr lang="ru-RU" sz="1800" dirty="0" smtClean="0"/>
              <a:t> запрашиваемого ресурса. </a:t>
            </a:r>
          </a:p>
          <a:p>
            <a:pPr>
              <a:buNone/>
            </a:pPr>
            <a:endParaRPr lang="ru-RU" sz="1800" dirty="0" smtClean="0">
              <a:solidFill>
                <a:srgbClr val="243069"/>
              </a:solidFill>
            </a:endParaRPr>
          </a:p>
          <a:p>
            <a:pPr algn="just">
              <a:buNone/>
            </a:pPr>
            <a:r>
              <a:rPr lang="ru-RU" sz="1800" dirty="0" smtClean="0">
                <a:solidFill>
                  <a:srgbClr val="002C78"/>
                </a:solidFill>
                <a:latin typeface="Tahoma" pitchFamily="34" charset="0"/>
              </a:rPr>
              <a:t> </a:t>
            </a:r>
            <a:endParaRPr lang="ru-RU" sz="1800" dirty="0" smtClean="0">
              <a:solidFill>
                <a:srgbClr val="002C78"/>
              </a:solidFill>
              <a:latin typeface="Tahoma" pitchFamily="34" charset="0"/>
            </a:endParaRPr>
          </a:p>
          <a:p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86</a:t>
            </a:fld>
            <a:endParaRPr 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Взаимодействие </a:t>
            </a:r>
            <a:r>
              <a:rPr lang="ru-RU" dirty="0" err="1" smtClean="0"/>
              <a:t>сервлета</a:t>
            </a:r>
            <a:r>
              <a:rPr lang="ru-RU" dirty="0" smtClean="0"/>
              <a:t> и </a:t>
            </a:r>
            <a:r>
              <a:rPr lang="en-US" dirty="0" smtClean="0"/>
              <a:t>JSP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b="1" dirty="0" smtClean="0"/>
              <a:t>URL</a:t>
            </a:r>
            <a:r>
              <a:rPr lang="ru-RU" sz="1800" dirty="0" smtClean="0"/>
              <a:t> </a:t>
            </a:r>
            <a:r>
              <a:rPr lang="ru-RU" sz="1800" dirty="0" smtClean="0"/>
              <a:t>ресурса должен быть доступным на сервере, на котором запущен </a:t>
            </a:r>
            <a:r>
              <a:rPr lang="ru-RU" sz="1800" dirty="0" err="1" smtClean="0"/>
              <a:t>сервлет</a:t>
            </a:r>
            <a:r>
              <a:rPr lang="ru-RU" sz="1800" dirty="0" smtClean="0"/>
              <a:t> в момент обращения. Если ресурс недоступен, или у сервера не реализован объект </a:t>
            </a:r>
            <a:r>
              <a:rPr lang="ru-RU" sz="1800" dirty="0" err="1" smtClean="0"/>
              <a:t>RequestDispatcher</a:t>
            </a:r>
            <a:r>
              <a:rPr lang="ru-RU" sz="1800" dirty="0" smtClean="0"/>
              <a:t> для ресурса данного типа, этот метод вернет значение </a:t>
            </a:r>
            <a:r>
              <a:rPr lang="ru-RU" sz="1800" dirty="0" err="1" smtClean="0"/>
              <a:t>null</a:t>
            </a:r>
            <a:r>
              <a:rPr lang="ru-RU" sz="1800" dirty="0" smtClean="0"/>
              <a:t>. </a:t>
            </a:r>
            <a:r>
              <a:rPr lang="ru-RU" sz="1800" dirty="0" err="1" smtClean="0"/>
              <a:t>Сервлет</a:t>
            </a:r>
            <a:r>
              <a:rPr lang="ru-RU" sz="1800" dirty="0" smtClean="0"/>
              <a:t> должен быть готов к таким ситуациям.  </a:t>
            </a:r>
          </a:p>
          <a:p>
            <a:pPr algn="just">
              <a:buNone/>
            </a:pPr>
            <a:r>
              <a:rPr lang="ru-RU" sz="1800" dirty="0" smtClean="0">
                <a:solidFill>
                  <a:srgbClr val="002C78"/>
                </a:solidFill>
                <a:latin typeface="Tahoma" pitchFamily="34" charset="0"/>
              </a:rPr>
              <a:t> </a:t>
            </a:r>
          </a:p>
          <a:p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87</a:t>
            </a:fld>
            <a:endParaRPr 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Взаимодействие </a:t>
            </a:r>
            <a:r>
              <a:rPr lang="ru-RU" dirty="0" err="1" smtClean="0"/>
              <a:t>сервлета</a:t>
            </a:r>
            <a:r>
              <a:rPr lang="ru-RU" dirty="0" smtClean="0"/>
              <a:t> и </a:t>
            </a:r>
            <a:r>
              <a:rPr lang="en-US" dirty="0" smtClean="0"/>
              <a:t>JSP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dirty="0" smtClean="0"/>
              <a:t>Обладая </a:t>
            </a:r>
            <a:r>
              <a:rPr lang="ru-RU" sz="1800" dirty="0" smtClean="0"/>
              <a:t>объектом </a:t>
            </a:r>
            <a:r>
              <a:rPr lang="ru-RU" sz="1800" b="1" dirty="0" err="1" smtClean="0"/>
              <a:t>RequestDispatcher</a:t>
            </a:r>
            <a:r>
              <a:rPr lang="ru-RU" sz="1800" dirty="0" smtClean="0"/>
              <a:t>, Вы можете дать возможность ассоциированному с ним ресурсу отвечать на запрос клиента, т.е. делать перенаправление. </a:t>
            </a:r>
          </a:p>
          <a:p>
            <a:endParaRPr lang="ru-RU" dirty="0" smtClean="0"/>
          </a:p>
          <a:p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88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28662" y="2214554"/>
            <a:ext cx="7358114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u-RU" sz="1400" b="1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ru-RU" sz="1400" b="1" dirty="0" err="1">
                <a:solidFill>
                  <a:srgbClr val="7F0055"/>
                </a:solidFill>
                <a:latin typeface="Courier New" pitchFamily="49" charset="0"/>
              </a:rPr>
              <a:t>class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</a:rPr>
              <a:t>BookStoreServlet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ru-RU" sz="1400" b="1" dirty="0" err="1">
                <a:solidFill>
                  <a:srgbClr val="7F0055"/>
                </a:solidFill>
                <a:latin typeface="Courier New" pitchFamily="49" charset="0"/>
              </a:rPr>
              <a:t>extends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</a:rPr>
              <a:t>HttpServlet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</a:rPr>
              <a:t> {</a:t>
            </a:r>
            <a:endParaRPr lang="ru-RU" sz="1400" dirty="0">
              <a:latin typeface="Courier New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urier New" pitchFamily="49" charset="0"/>
              </a:rPr>
              <a:t>   </a:t>
            </a:r>
            <a:r>
              <a:rPr lang="ru-RU" sz="1400" b="1" dirty="0" err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ru-RU" sz="1400" b="1" dirty="0" err="1">
                <a:solidFill>
                  <a:srgbClr val="7F0055"/>
                </a:solidFill>
                <a:latin typeface="Courier New" pitchFamily="49" charset="0"/>
              </a:rPr>
              <a:t>void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</a:rPr>
              <a:t>service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</a:rPr>
              <a:t> (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</a:rPr>
              <a:t>HttpServletRequest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</a:rPr>
              <a:t>request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endParaRPr lang="en-US" sz="1400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</a:rPr>
              <a:t>HttpServletResponse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</a:rPr>
              <a:t>response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ru-RU" sz="1400" dirty="0">
              <a:latin typeface="Courier New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ru-RU" sz="1400" b="1" dirty="0" err="1">
                <a:solidFill>
                  <a:srgbClr val="7F0055"/>
                </a:solidFill>
                <a:latin typeface="Courier New" pitchFamily="49" charset="0"/>
              </a:rPr>
              <a:t>throws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</a:rPr>
              <a:t>ServletException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ru-RU" sz="1400" dirty="0" err="1">
                <a:solidFill>
                  <a:srgbClr val="000000"/>
                </a:solidFill>
                <a:latin typeface="Courier New" pitchFamily="49" charset="0"/>
              </a:rPr>
              <a:t>IOException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</a:rPr>
              <a:t> {</a:t>
            </a:r>
            <a:endParaRPr lang="ru-RU" sz="1400" dirty="0">
              <a:latin typeface="Courier New" pitchFamily="49" charset="0"/>
            </a:endParaRPr>
          </a:p>
          <a:p>
            <a:r>
              <a:rPr lang="en-US" sz="1400" dirty="0" smtClean="0"/>
              <a:t>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RequestDispatcher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dispatcher;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dispatcher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request.getRequestDispatcher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jsp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/main.jsp");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dispatcher.forward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(request, response);</a:t>
            </a:r>
            <a:r>
              <a:rPr lang="en-US" sz="1400" dirty="0" smtClean="0"/>
              <a:t>	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ru-RU" sz="1400" dirty="0">
                <a:solidFill>
                  <a:srgbClr val="000000"/>
                </a:solidFill>
                <a:latin typeface="Courier New" pitchFamily="49" charset="0"/>
              </a:rPr>
              <a:t>...</a:t>
            </a:r>
            <a:endParaRPr lang="ru-RU" sz="1400" dirty="0">
              <a:latin typeface="Courier New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itchFamily="49" charset="0"/>
              </a:rPr>
              <a:t>    }</a:t>
            </a:r>
            <a:endParaRPr lang="ru-RU" sz="1400" dirty="0">
              <a:latin typeface="Courier New" pitchFamily="49" charset="0"/>
            </a:endParaRPr>
          </a:p>
          <a:p>
            <a:r>
              <a:rPr lang="ru-RU" sz="1400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ru-RU" sz="1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28662" y="4572008"/>
            <a:ext cx="72866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 smtClean="0">
                <a:latin typeface="Arial" pitchFamily="34" charset="0"/>
                <a:cs typeface="Arial" pitchFamily="34" charset="0"/>
              </a:rPr>
              <a:t>Перенаправление очень полезно, например, когда </a:t>
            </a:r>
            <a:r>
              <a:rPr lang="ru-RU" sz="1600" dirty="0" err="1" smtClean="0">
                <a:latin typeface="Arial" pitchFamily="34" charset="0"/>
                <a:cs typeface="Arial" pitchFamily="34" charset="0"/>
              </a:rPr>
              <a:t>сервлет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 производит запрос, и ответ носит общий характер, так что он может быть передан другому ресурсу. </a:t>
            </a:r>
            <a:r>
              <a:rPr lang="ru-RU" sz="1600" dirty="0" err="1" smtClean="0">
                <a:latin typeface="Arial" pitchFamily="34" charset="0"/>
                <a:cs typeface="Arial" pitchFamily="34" charset="0"/>
              </a:rPr>
              <a:t>Сервлет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 может, например, заведовать информацией кредитных карт, когда пользователь размещает заказ, и потом отправлять запрос клиента к заказу, который возвращает страницу "Спасибо за заказ".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Взаимодействие </a:t>
            </a:r>
            <a:r>
              <a:rPr lang="ru-RU" dirty="0" err="1" smtClean="0"/>
              <a:t>сервлета</a:t>
            </a:r>
            <a:r>
              <a:rPr lang="ru-RU" dirty="0" smtClean="0"/>
              <a:t> и </a:t>
            </a:r>
            <a:r>
              <a:rPr lang="en-US" dirty="0" smtClean="0"/>
              <a:t>JSP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90600" indent="-368300" algn="just"/>
            <a:r>
              <a:rPr lang="en-US" sz="1800" b="1" dirty="0" smtClean="0"/>
              <a:t>void </a:t>
            </a:r>
            <a:r>
              <a:rPr lang="ru-RU" sz="1800" b="1" dirty="0" err="1" smtClean="0"/>
              <a:t>forward</a:t>
            </a:r>
            <a:r>
              <a:rPr lang="en-US" sz="1800" b="1" dirty="0" smtClean="0"/>
              <a:t> (</a:t>
            </a:r>
            <a:r>
              <a:rPr lang="en-US" sz="1800" b="1" dirty="0" err="1" smtClean="0"/>
              <a:t>ServletRequest</a:t>
            </a:r>
            <a:r>
              <a:rPr lang="en-US" sz="1800" b="1" dirty="0" smtClean="0"/>
              <a:t> request, </a:t>
            </a:r>
            <a:r>
              <a:rPr lang="en-US" sz="1800" b="1" dirty="0" err="1" smtClean="0"/>
              <a:t>ServletResponse</a:t>
            </a:r>
            <a:r>
              <a:rPr lang="en-US" sz="1800" b="1" dirty="0" smtClean="0"/>
              <a:t> response)</a:t>
            </a:r>
            <a:r>
              <a:rPr lang="ru-RU" sz="1800" b="1" dirty="0" smtClean="0"/>
              <a:t> </a:t>
            </a:r>
            <a:r>
              <a:rPr lang="ru-RU" sz="1800" dirty="0" smtClean="0"/>
              <a:t>должен быть использован тогда, когда необходимо отдать другому ресурсу возможность отвечать пользователю. </a:t>
            </a:r>
            <a:endParaRPr lang="en-US" sz="1800" dirty="0" smtClean="0"/>
          </a:p>
          <a:p>
            <a:pPr marL="990600" indent="-368300" algn="just"/>
            <a:endParaRPr lang="en-US" sz="1800" dirty="0" smtClean="0"/>
          </a:p>
          <a:p>
            <a:pPr algn="just">
              <a:buNone/>
            </a:pPr>
            <a:r>
              <a:rPr lang="ru-RU" sz="1800" dirty="0" smtClean="0"/>
              <a:t>Если </a:t>
            </a:r>
            <a:r>
              <a:rPr lang="ru-RU" sz="1800" dirty="0" smtClean="0"/>
              <a:t>Вы уже начали отвечать пользователю, используя объекты </a:t>
            </a:r>
            <a:r>
              <a:rPr lang="ru-RU" sz="1800" b="1" dirty="0" err="1" smtClean="0"/>
              <a:t>PrintWriter</a:t>
            </a:r>
            <a:r>
              <a:rPr lang="ru-RU" sz="1800" dirty="0" smtClean="0"/>
              <a:t> или </a:t>
            </a:r>
            <a:r>
              <a:rPr lang="ru-RU" sz="1800" b="1" dirty="0" err="1" smtClean="0"/>
              <a:t>ServletOutputStream</a:t>
            </a:r>
            <a:r>
              <a:rPr lang="ru-RU" sz="1800" dirty="0" smtClean="0"/>
              <a:t>, Вам необходимо использовать метод </a:t>
            </a:r>
            <a:r>
              <a:rPr lang="en-US" sz="1800" b="1" dirty="0" smtClean="0"/>
              <a:t>void include (</a:t>
            </a:r>
            <a:r>
              <a:rPr lang="en-US" sz="1800" b="1" dirty="0" err="1" smtClean="0"/>
              <a:t>ServletRequest</a:t>
            </a:r>
            <a:r>
              <a:rPr lang="en-US" sz="1800" b="1" dirty="0" smtClean="0"/>
              <a:t> request, </a:t>
            </a:r>
            <a:r>
              <a:rPr lang="en-US" sz="1800" b="1" dirty="0" err="1" smtClean="0"/>
              <a:t>ServletResponse</a:t>
            </a:r>
            <a:r>
              <a:rPr lang="en-US" sz="1800" b="1" dirty="0" smtClean="0"/>
              <a:t> response)</a:t>
            </a:r>
            <a:r>
              <a:rPr lang="ru-RU" sz="1800" b="1" dirty="0" smtClean="0"/>
              <a:t>. </a:t>
            </a:r>
            <a:endParaRPr lang="en-US" sz="18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89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Основы протокола </a:t>
            </a:r>
            <a:r>
              <a:rPr lang="en-US" dirty="0" smtClean="0"/>
              <a:t>HTTP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 smtClean="0"/>
              <a:t>Строки после главной строки запроса имеют следующий формат</a:t>
            </a:r>
            <a:r>
              <a:rPr lang="ru-RU" sz="1800" dirty="0" smtClean="0"/>
              <a:t>:</a:t>
            </a:r>
          </a:p>
          <a:p>
            <a:pPr algn="ctr">
              <a:buNone/>
            </a:pPr>
            <a:r>
              <a:rPr lang="ru-RU" sz="1800" dirty="0" smtClean="0"/>
              <a:t> </a:t>
            </a:r>
            <a:endParaRPr lang="ru-RU" sz="1800" dirty="0" smtClean="0"/>
          </a:p>
          <a:p>
            <a:pPr algn="ctr">
              <a:buNone/>
            </a:pPr>
            <a:r>
              <a:rPr lang="ru-RU" sz="1800" b="1" dirty="0" err="1" smtClean="0"/>
              <a:t>параметр:значениe</a:t>
            </a:r>
            <a:r>
              <a:rPr lang="ru-RU" sz="1800" dirty="0" smtClean="0"/>
              <a:t> </a:t>
            </a:r>
          </a:p>
          <a:p>
            <a:endParaRPr lang="ru-RU" sz="1800" dirty="0" smtClean="0"/>
          </a:p>
          <a:p>
            <a:pPr algn="just">
              <a:buNone/>
            </a:pPr>
            <a:r>
              <a:rPr lang="ru-RU" sz="1800" dirty="0" smtClean="0"/>
              <a:t>Таким образом задаются параметры запроса. Это является необязательным, все строки после главной строки запроса могут отсутствовать; в этом случае сервер принимает их </a:t>
            </a:r>
            <a:r>
              <a:rPr lang="ru-RU" sz="1800" dirty="0" smtClean="0"/>
              <a:t>значение по умолчанию или по результатам предыдущего запроса (</a:t>
            </a:r>
            <a:r>
              <a:rPr lang="ru-RU" sz="1800" dirty="0" smtClean="0"/>
              <a:t>при работе в </a:t>
            </a:r>
            <a:r>
              <a:rPr lang="ru-RU" sz="1800" dirty="0" smtClean="0"/>
              <a:t>режиме </a:t>
            </a:r>
            <a:r>
              <a:rPr lang="ru-RU" sz="1800" dirty="0" err="1" smtClean="0"/>
              <a:t>Keep-Alive</a:t>
            </a:r>
            <a:r>
              <a:rPr lang="ru-RU" sz="1800" dirty="0" smtClean="0"/>
              <a:t>). 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Взаимодействие </a:t>
            </a:r>
            <a:r>
              <a:rPr lang="ru-RU" dirty="0" err="1" smtClean="0"/>
              <a:t>сервлета</a:t>
            </a:r>
            <a:r>
              <a:rPr lang="ru-RU" dirty="0" smtClean="0"/>
              <a:t> и </a:t>
            </a:r>
            <a:r>
              <a:rPr lang="en-US" dirty="0" smtClean="0"/>
              <a:t>JSP</a:t>
            </a:r>
            <a:r>
              <a:rPr lang="ru-RU" dirty="0" smtClean="0"/>
              <a:t>. </a:t>
            </a:r>
            <a:r>
              <a:rPr lang="en-US" dirty="0" smtClean="0"/>
              <a:t>Example</a:t>
            </a:r>
            <a:r>
              <a:rPr lang="ru-RU" dirty="0" smtClean="0"/>
              <a:t> </a:t>
            </a:r>
            <a:r>
              <a:rPr lang="ru-RU" dirty="0" smtClean="0"/>
              <a:t>03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dirty="0" smtClean="0"/>
              <a:t>Метод </a:t>
            </a:r>
            <a:r>
              <a:rPr lang="en-US" sz="1800" b="1" dirty="0" smtClean="0"/>
              <a:t>void include(</a:t>
            </a:r>
            <a:r>
              <a:rPr lang="en-US" sz="1800" b="1" dirty="0" err="1" smtClean="0"/>
              <a:t>ServletRequest</a:t>
            </a:r>
            <a:r>
              <a:rPr lang="en-US" sz="1800" b="1" dirty="0" smtClean="0"/>
              <a:t> request, </a:t>
            </a:r>
            <a:r>
              <a:rPr lang="en-US" sz="1800" b="1" dirty="0" err="1" smtClean="0"/>
              <a:t>ServletResponse</a:t>
            </a:r>
            <a:r>
              <a:rPr lang="en-US" sz="1800" b="1" dirty="0" smtClean="0"/>
              <a:t> response) </a:t>
            </a:r>
            <a:r>
              <a:rPr lang="ru-RU" sz="1800" dirty="0" smtClean="0"/>
              <a:t>интерфейса </a:t>
            </a:r>
            <a:r>
              <a:rPr lang="ru-RU" sz="1800" b="1" dirty="0" err="1" smtClean="0"/>
              <a:t>RequestDispatcher</a:t>
            </a:r>
            <a:r>
              <a:rPr lang="ru-RU" sz="1800" dirty="0" smtClean="0"/>
              <a:t> позволяет вызываемому </a:t>
            </a:r>
            <a:r>
              <a:rPr lang="ru-RU" sz="1800" dirty="0" err="1" smtClean="0"/>
              <a:t>сервлету</a:t>
            </a:r>
            <a:r>
              <a:rPr lang="ru-RU" sz="1800" dirty="0" smtClean="0"/>
              <a:t> отвечать клиенту и использовать в качестве части ответа ресурс, ассоциированный с объектом </a:t>
            </a:r>
            <a:r>
              <a:rPr lang="ru-RU" sz="1800" b="1" dirty="0" err="1" smtClean="0"/>
              <a:t>RequestDispatcher</a:t>
            </a:r>
            <a:r>
              <a:rPr lang="ru-RU" sz="1800" dirty="0" smtClean="0"/>
              <a:t>.</a:t>
            </a:r>
          </a:p>
          <a:p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90</a:t>
            </a:fld>
            <a:endParaRPr lang="en-US"/>
          </a:p>
        </p:txBody>
      </p:sp>
      <p:sp>
        <p:nvSpPr>
          <p:cNvPr id="60417" name="Rectangle 1"/>
          <p:cNvSpPr>
            <a:spLocks noChangeArrowheads="1"/>
          </p:cNvSpPr>
          <p:nvPr/>
        </p:nvSpPr>
        <p:spPr bwMode="auto">
          <a:xfrm>
            <a:off x="1000100" y="2928934"/>
            <a:ext cx="7143800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MyServlet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extends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HttpServlet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private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static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final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long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serialVersionUID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1L;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protected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void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doPost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HttpServletRequest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request,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HttpServletResponse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response)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throws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ServletException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IOException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response.setContentType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"text/html"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request.getParameter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"command"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).equals(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"forward"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response.getWriter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println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xa-xa-xa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RequestDispatcher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dispatcher;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	dispatcher =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request.getRequestDispatcher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jsp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/main.jsp"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	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(dispatcher !=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null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	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dispatcher.include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(request, response);		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	}		}	}}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Взаимодействие </a:t>
            </a:r>
            <a:r>
              <a:rPr lang="ru-RU" dirty="0" err="1" smtClean="0"/>
              <a:t>сервлета</a:t>
            </a:r>
            <a:r>
              <a:rPr lang="ru-RU" dirty="0" smtClean="0"/>
              <a:t> и </a:t>
            </a:r>
            <a:r>
              <a:rPr lang="en-US" dirty="0" smtClean="0"/>
              <a:t>JSP</a:t>
            </a:r>
            <a:r>
              <a:rPr lang="ru-RU" dirty="0" smtClean="0"/>
              <a:t>. </a:t>
            </a:r>
            <a:r>
              <a:rPr lang="en-US" dirty="0" smtClean="0"/>
              <a:t>Example</a:t>
            </a:r>
            <a:r>
              <a:rPr lang="ru-RU" dirty="0" smtClean="0"/>
              <a:t> 03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91</a:t>
            </a:fld>
            <a:endParaRPr lang="en-US"/>
          </a:p>
        </p:txBody>
      </p:sp>
      <p:pic>
        <p:nvPicPr>
          <p:cNvPr id="147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285860"/>
            <a:ext cx="5097045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7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7356" y="3571876"/>
            <a:ext cx="6252378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Взаимодействие </a:t>
            </a:r>
            <a:r>
              <a:rPr lang="ru-RU" dirty="0" err="1" smtClean="0"/>
              <a:t>сервлета</a:t>
            </a:r>
            <a:r>
              <a:rPr lang="ru-RU" dirty="0" smtClean="0"/>
              <a:t> и </a:t>
            </a:r>
            <a:r>
              <a:rPr lang="en-US" dirty="0" smtClean="0"/>
              <a:t>JSP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b="1" dirty="0" smtClean="0"/>
              <a:t>Вызов </a:t>
            </a:r>
            <a:r>
              <a:rPr lang="ru-RU" sz="1800" b="1" dirty="0" err="1" smtClean="0"/>
              <a:t>сервлетов</a:t>
            </a:r>
            <a:r>
              <a:rPr lang="ru-RU" sz="1800" b="1" dirty="0" smtClean="0"/>
              <a:t> из </a:t>
            </a:r>
            <a:r>
              <a:rPr lang="ru-RU" sz="1800" b="1" dirty="0" err="1" smtClean="0"/>
              <a:t>сервлетов</a:t>
            </a:r>
            <a:endParaRPr lang="en-GB" sz="1800" b="1" dirty="0" smtClean="0"/>
          </a:p>
          <a:p>
            <a:pPr>
              <a:buNone/>
            </a:pPr>
            <a:endParaRPr lang="en-GB" sz="1800" dirty="0" smtClean="0"/>
          </a:p>
          <a:p>
            <a:pPr>
              <a:buNone/>
            </a:pPr>
            <a:r>
              <a:rPr lang="ru-RU" sz="1800" dirty="0" smtClean="0"/>
              <a:t>Чтобы Ваш </a:t>
            </a:r>
            <a:r>
              <a:rPr lang="ru-RU" sz="1800" dirty="0" err="1" smtClean="0"/>
              <a:t>сервлет</a:t>
            </a:r>
            <a:r>
              <a:rPr lang="ru-RU" sz="1800" dirty="0" smtClean="0"/>
              <a:t> вызвал другой </a:t>
            </a:r>
            <a:r>
              <a:rPr lang="ru-RU" sz="1800" dirty="0" err="1" smtClean="0"/>
              <a:t>сервлет</a:t>
            </a:r>
            <a:r>
              <a:rPr lang="ru-RU" sz="1800" dirty="0" smtClean="0"/>
              <a:t>, Вы можете</a:t>
            </a:r>
            <a:r>
              <a:rPr lang="ru-RU" sz="1800" dirty="0" smtClean="0"/>
              <a:t>:</a:t>
            </a:r>
          </a:p>
          <a:p>
            <a:pPr>
              <a:buNone/>
            </a:pPr>
            <a:endParaRPr lang="ru-RU" sz="1800" dirty="0" smtClean="0"/>
          </a:p>
          <a:p>
            <a:pPr marL="1079500" indent="-355600" algn="just"/>
            <a:r>
              <a:rPr lang="ru-RU" sz="1800" dirty="0" smtClean="0"/>
              <a:t>л</a:t>
            </a:r>
            <a:r>
              <a:rPr lang="ru-RU" sz="1800" dirty="0" smtClean="0"/>
              <a:t>ибо </a:t>
            </a:r>
            <a:r>
              <a:rPr lang="ru-RU" sz="1800" dirty="0" smtClean="0"/>
              <a:t>дать </a:t>
            </a:r>
            <a:r>
              <a:rPr lang="ru-RU" sz="1800" dirty="0" err="1" smtClean="0"/>
              <a:t>сервлету</a:t>
            </a:r>
            <a:r>
              <a:rPr lang="ru-RU" sz="1800" dirty="0" smtClean="0"/>
              <a:t> сделать HTTP запрос к другому </a:t>
            </a:r>
            <a:r>
              <a:rPr lang="ru-RU" sz="1800" dirty="0" err="1" smtClean="0"/>
              <a:t>сервлету</a:t>
            </a:r>
            <a:r>
              <a:rPr lang="ru-RU" sz="1800" dirty="0" smtClean="0"/>
              <a:t>. </a:t>
            </a:r>
          </a:p>
          <a:p>
            <a:pPr marL="1079500" indent="-355600" algn="just"/>
            <a:r>
              <a:rPr lang="ru-RU" sz="1800" dirty="0" smtClean="0"/>
              <a:t>либо </a:t>
            </a:r>
            <a:r>
              <a:rPr lang="ru-RU" sz="1800" dirty="0" err="1" smtClean="0"/>
              <a:t>сервлет</a:t>
            </a:r>
            <a:r>
              <a:rPr lang="ru-RU" sz="1800" dirty="0" smtClean="0"/>
              <a:t> может вызвать общедоступные методы другого </a:t>
            </a:r>
            <a:r>
              <a:rPr lang="ru-RU" sz="1800" dirty="0" err="1" smtClean="0"/>
              <a:t>сервлета</a:t>
            </a:r>
            <a:r>
              <a:rPr lang="ru-RU" sz="1800" dirty="0" smtClean="0"/>
              <a:t> напрямую, если оба </a:t>
            </a:r>
            <a:r>
              <a:rPr lang="ru-RU" sz="1800" dirty="0" err="1" smtClean="0"/>
              <a:t>сервлета</a:t>
            </a:r>
            <a:r>
              <a:rPr lang="ru-RU" sz="1800" dirty="0" smtClean="0"/>
              <a:t> запущены на одном и том же сервере.</a:t>
            </a:r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r>
              <a:rPr lang="ru-RU" sz="1800" dirty="0" smtClean="0"/>
              <a:t>Далее обсуждается второй из вышеуказанных пунктов. Чтобы вызвать общедоступный метод другого </a:t>
            </a:r>
            <a:r>
              <a:rPr lang="ru-RU" sz="1800" dirty="0" err="1" smtClean="0"/>
              <a:t>сервлета</a:t>
            </a:r>
            <a:r>
              <a:rPr lang="ru-RU" sz="1800" dirty="0" smtClean="0"/>
              <a:t> напрямую, Вам надо:</a:t>
            </a:r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r>
              <a:rPr lang="ru-RU" sz="1800" dirty="0" smtClean="0"/>
              <a:t> </a:t>
            </a:r>
            <a:endParaRPr lang="pl-PL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92</a:t>
            </a:fld>
            <a:endParaRPr 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Взаимодействие </a:t>
            </a:r>
            <a:r>
              <a:rPr lang="ru-RU" dirty="0" err="1" smtClean="0"/>
              <a:t>сервлета</a:t>
            </a:r>
            <a:r>
              <a:rPr lang="ru-RU" dirty="0" smtClean="0"/>
              <a:t> и </a:t>
            </a:r>
            <a:r>
              <a:rPr lang="en-US" dirty="0" smtClean="0"/>
              <a:t>JSP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 smtClean="0"/>
              <a:t>Надо:</a:t>
            </a:r>
          </a:p>
          <a:p>
            <a:pPr>
              <a:buNone/>
            </a:pPr>
            <a:endParaRPr lang="ru-RU" sz="1800" dirty="0" smtClean="0"/>
          </a:p>
          <a:p>
            <a:pPr marL="1079500" indent="-355600"/>
            <a:r>
              <a:rPr lang="ru-RU" sz="1800" dirty="0" smtClean="0"/>
              <a:t>Знать </a:t>
            </a:r>
            <a:r>
              <a:rPr lang="ru-RU" sz="1800" dirty="0" smtClean="0"/>
              <a:t>имя </a:t>
            </a:r>
            <a:r>
              <a:rPr lang="ru-RU" sz="1800" dirty="0" err="1" smtClean="0"/>
              <a:t>сервлета</a:t>
            </a:r>
            <a:r>
              <a:rPr lang="ru-RU" sz="1800" dirty="0" smtClean="0"/>
              <a:t>, метод которого Вы хотите вызвать.</a:t>
            </a:r>
          </a:p>
          <a:p>
            <a:pPr marL="1079500" indent="-355600"/>
            <a:r>
              <a:rPr lang="ru-RU" sz="1800" dirty="0" smtClean="0"/>
              <a:t>Получить </a:t>
            </a:r>
            <a:r>
              <a:rPr lang="ru-RU" sz="1800" dirty="0" smtClean="0"/>
              <a:t>доступ к объекту </a:t>
            </a:r>
            <a:r>
              <a:rPr lang="ru-RU" sz="1800" dirty="0" err="1" smtClean="0"/>
              <a:t>сервлета</a:t>
            </a:r>
            <a:r>
              <a:rPr lang="ru-RU" sz="1800" dirty="0" smtClean="0"/>
              <a:t> </a:t>
            </a:r>
            <a:r>
              <a:rPr lang="ru-RU" sz="1800" dirty="0" err="1" smtClean="0"/>
              <a:t>Servlet</a:t>
            </a:r>
            <a:r>
              <a:rPr lang="ru-RU" sz="1800" dirty="0" smtClean="0"/>
              <a:t>. </a:t>
            </a:r>
          </a:p>
          <a:p>
            <a:pPr marL="1079500" indent="-355600"/>
            <a:r>
              <a:rPr lang="ru-RU" sz="1800" dirty="0" smtClean="0"/>
              <a:t>Вызвать </a:t>
            </a:r>
            <a:r>
              <a:rPr lang="ru-RU" sz="1800" dirty="0" smtClean="0"/>
              <a:t>общедоступный метод.</a:t>
            </a:r>
          </a:p>
          <a:p>
            <a:pPr>
              <a:buNone/>
            </a:pPr>
            <a:endParaRPr lang="ru-RU" sz="1800" dirty="0" smtClean="0"/>
          </a:p>
          <a:p>
            <a:pPr algn="just">
              <a:buNone/>
            </a:pPr>
            <a:r>
              <a:rPr lang="en-US" sz="1800" b="1" dirty="0" err="1" smtClean="0"/>
              <a:t>Servlet</a:t>
            </a:r>
            <a:r>
              <a:rPr lang="en-US" sz="1800" b="1" dirty="0" smtClean="0"/>
              <a:t> </a:t>
            </a:r>
            <a:r>
              <a:rPr lang="ru-RU" sz="1800" b="1" dirty="0" err="1" smtClean="0"/>
              <a:t>getServlet</a:t>
            </a:r>
            <a:r>
              <a:rPr lang="en-US" sz="1800" b="1" dirty="0" smtClean="0"/>
              <a:t>(String name)</a:t>
            </a:r>
            <a:r>
              <a:rPr lang="ru-RU" sz="1800" b="1" dirty="0" smtClean="0"/>
              <a:t> </a:t>
            </a:r>
            <a:r>
              <a:rPr lang="ru-RU" sz="1800" dirty="0" smtClean="0"/>
              <a:t>класса </a:t>
            </a:r>
            <a:r>
              <a:rPr lang="ru-RU" sz="1800" dirty="0" err="1" smtClean="0"/>
              <a:t>ServletContext</a:t>
            </a:r>
            <a:r>
              <a:rPr lang="ru-RU" sz="1800" dirty="0" smtClean="0"/>
              <a:t> - возвращает доступ к объекту </a:t>
            </a:r>
            <a:r>
              <a:rPr lang="ru-RU" sz="1800" dirty="0" err="1" smtClean="0"/>
              <a:t>Servlet</a:t>
            </a:r>
            <a:r>
              <a:rPr lang="ru-RU" sz="1800" dirty="0" smtClean="0"/>
              <a:t>. </a:t>
            </a:r>
          </a:p>
          <a:p>
            <a:pPr>
              <a:buNone/>
            </a:pPr>
            <a:endParaRPr lang="ru-RU" sz="1800" dirty="0" smtClean="0"/>
          </a:p>
          <a:p>
            <a:pPr algn="just">
              <a:buNone/>
            </a:pPr>
            <a:r>
              <a:rPr lang="ru-RU" sz="1800" dirty="0" smtClean="0"/>
              <a:t>Как только Вы получили объект </a:t>
            </a:r>
            <a:r>
              <a:rPr lang="ru-RU" sz="1800" dirty="0" err="1" smtClean="0"/>
              <a:t>сервлета</a:t>
            </a:r>
            <a:r>
              <a:rPr lang="ru-RU" sz="1800" dirty="0" smtClean="0"/>
              <a:t>, Вы можете вызывать любой общедоступный метод этого </a:t>
            </a:r>
            <a:r>
              <a:rPr lang="ru-RU" sz="1800" dirty="0" err="1" smtClean="0"/>
              <a:t>сервлета</a:t>
            </a:r>
            <a:r>
              <a:rPr lang="ru-RU" sz="1800" dirty="0" smtClean="0"/>
              <a:t>. </a:t>
            </a:r>
          </a:p>
          <a:p>
            <a:pPr>
              <a:buNone/>
            </a:pPr>
            <a:endParaRPr lang="pl-PL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93</a:t>
            </a:fld>
            <a:endParaRPr 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Взаимодействие </a:t>
            </a:r>
            <a:r>
              <a:rPr lang="ru-RU" dirty="0" err="1" smtClean="0"/>
              <a:t>сервлета</a:t>
            </a:r>
            <a:r>
              <a:rPr lang="ru-RU" dirty="0" smtClean="0"/>
              <a:t> и </a:t>
            </a:r>
            <a:r>
              <a:rPr lang="en-US" dirty="0" smtClean="0"/>
              <a:t>JSP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b="1" dirty="0" smtClean="0"/>
              <a:t>Потоковый вывод</a:t>
            </a:r>
            <a:endParaRPr lang="en-GB" sz="1800" b="1" dirty="0" smtClean="0"/>
          </a:p>
          <a:p>
            <a:endParaRPr lang="en-GB" sz="1800" dirty="0" smtClean="0"/>
          </a:p>
          <a:p>
            <a:pPr algn="just">
              <a:buNone/>
            </a:pPr>
            <a:r>
              <a:rPr lang="ru-RU" sz="1800" dirty="0" err="1" smtClean="0"/>
              <a:t>Сервлеты</a:t>
            </a:r>
            <a:r>
              <a:rPr lang="ru-RU" sz="1800" dirty="0" smtClean="0"/>
              <a:t> HTTP, как правило, поддерживают обработку нескольких клиентов одновременно. Если методы в вашем </a:t>
            </a:r>
            <a:r>
              <a:rPr lang="ru-RU" sz="1800" dirty="0" err="1" smtClean="0"/>
              <a:t>сервлете</a:t>
            </a:r>
            <a:r>
              <a:rPr lang="ru-RU" sz="1800" dirty="0" smtClean="0"/>
              <a:t>, работающие на клиента, используют общие ресурсы, то Вы должны, согласовать управление, создав </a:t>
            </a:r>
            <a:r>
              <a:rPr lang="ru-RU" sz="1800" dirty="0" err="1" smtClean="0"/>
              <a:t>сервлет</a:t>
            </a:r>
            <a:r>
              <a:rPr lang="ru-RU" sz="1800" dirty="0" smtClean="0"/>
              <a:t>, который обслуживает только одного клиента в определенный момент времени. </a:t>
            </a:r>
          </a:p>
          <a:p>
            <a:pPr algn="just">
              <a:buNone/>
            </a:pPr>
            <a:endParaRPr lang="ru-RU" sz="1800" dirty="0" smtClean="0"/>
          </a:p>
          <a:p>
            <a:pPr algn="just">
              <a:buNone/>
            </a:pPr>
            <a:r>
              <a:rPr lang="ru-RU" sz="1800" dirty="0" smtClean="0"/>
              <a:t>    Чтобы </a:t>
            </a:r>
            <a:r>
              <a:rPr lang="ru-RU" sz="1800" dirty="0" err="1" smtClean="0"/>
              <a:t>сервлет</a:t>
            </a:r>
            <a:r>
              <a:rPr lang="ru-RU" sz="1800" dirty="0" smtClean="0"/>
              <a:t> обслуживал только одного клиента в определенный момент времени, Вам надо реализовать интерфейс </a:t>
            </a:r>
            <a:r>
              <a:rPr lang="ru-RU" sz="1800" b="1" dirty="0" err="1" smtClean="0"/>
              <a:t>SingleThreadModel</a:t>
            </a:r>
            <a:r>
              <a:rPr lang="ru-RU" sz="1800" dirty="0" smtClean="0"/>
              <a:t> в добавление к наследованию класса </a:t>
            </a:r>
            <a:r>
              <a:rPr lang="ru-RU" sz="1800" b="1" dirty="0" err="1" smtClean="0"/>
              <a:t>HttpServlet</a:t>
            </a:r>
            <a:r>
              <a:rPr lang="ru-RU" sz="1800" dirty="0" smtClean="0"/>
              <a:t> .</a:t>
            </a:r>
            <a:endParaRPr lang="en-US" sz="1800" dirty="0" smtClean="0">
              <a:latin typeface="Courier New" pitchFamily="49" charset="0"/>
            </a:endParaRPr>
          </a:p>
          <a:p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94</a:t>
            </a:fld>
            <a:endParaRPr lang="en-US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сессии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95</a:t>
            </a:fld>
            <a:endParaRPr lang="en-US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Сессии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b="1" dirty="0" smtClean="0"/>
              <a:t>Отслеживание сессии</a:t>
            </a:r>
            <a:endParaRPr lang="en-GB" sz="1800" b="1" dirty="0" smtClean="0"/>
          </a:p>
          <a:p>
            <a:pPr>
              <a:buNone/>
            </a:pPr>
            <a:endParaRPr lang="en-GB" sz="1800" dirty="0" smtClean="0"/>
          </a:p>
          <a:p>
            <a:pPr algn="just">
              <a:buNone/>
            </a:pPr>
            <a:r>
              <a:rPr lang="ru-RU" sz="1800" dirty="0" smtClean="0"/>
              <a:t>Для поддержки статуса между сериями запросов от одного и того же пользователя используется механизм отслеживания сессии.</a:t>
            </a:r>
            <a:endParaRPr lang="en-US" sz="1800" dirty="0" smtClean="0"/>
          </a:p>
          <a:p>
            <a:pPr algn="just">
              <a:buNone/>
            </a:pPr>
            <a:r>
              <a:rPr lang="ru-RU" sz="1800" dirty="0" smtClean="0"/>
              <a:t>Сессии используются разными </a:t>
            </a:r>
            <a:r>
              <a:rPr lang="ru-RU" sz="1800" dirty="0" err="1" smtClean="0"/>
              <a:t>сервлетами</a:t>
            </a:r>
            <a:r>
              <a:rPr lang="ru-RU" sz="1800" dirty="0" smtClean="0"/>
              <a:t> для доступа к одному клиенту. Это удобно для приложений построенных на нескольких </a:t>
            </a:r>
            <a:r>
              <a:rPr lang="ru-RU" sz="1800" dirty="0" err="1" smtClean="0"/>
              <a:t>сервлетах</a:t>
            </a:r>
            <a:r>
              <a:rPr lang="ru-RU" sz="1800" dirty="0" smtClean="0"/>
              <a:t>. </a:t>
            </a:r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r>
              <a:rPr lang="ru-RU" sz="1800" dirty="0" smtClean="0"/>
              <a:t>Чтобы использовать отслеживание сессии:</a:t>
            </a:r>
          </a:p>
          <a:p>
            <a:pPr marL="1168400" indent="-444500"/>
            <a:r>
              <a:rPr lang="ru-RU" sz="1800" dirty="0" smtClean="0"/>
              <a:t>Создайте </a:t>
            </a:r>
            <a:r>
              <a:rPr lang="ru-RU" sz="1800" dirty="0" smtClean="0"/>
              <a:t>для пользователя сессию (объект </a:t>
            </a:r>
            <a:r>
              <a:rPr lang="ru-RU" sz="1800" dirty="0" err="1" smtClean="0"/>
              <a:t>HttpSession</a:t>
            </a:r>
            <a:r>
              <a:rPr lang="ru-RU" sz="1800" dirty="0" smtClean="0"/>
              <a:t>). </a:t>
            </a:r>
          </a:p>
          <a:p>
            <a:pPr marL="1168400" indent="-444500"/>
            <a:r>
              <a:rPr lang="ru-RU" sz="1800" dirty="0" smtClean="0"/>
              <a:t>Сохраняйте </a:t>
            </a:r>
            <a:r>
              <a:rPr lang="ru-RU" sz="1800" dirty="0" smtClean="0"/>
              <a:t>или читайте данные из объекта </a:t>
            </a:r>
            <a:r>
              <a:rPr lang="ru-RU" sz="1800" dirty="0" err="1" smtClean="0"/>
              <a:t>HttpSession</a:t>
            </a:r>
            <a:r>
              <a:rPr lang="ru-RU" sz="1800" dirty="0" smtClean="0"/>
              <a:t>.</a:t>
            </a:r>
          </a:p>
          <a:p>
            <a:pPr marL="1168400" indent="-444500"/>
            <a:r>
              <a:rPr lang="ru-RU" sz="1800" dirty="0" smtClean="0"/>
              <a:t>Уничтожьте </a:t>
            </a:r>
            <a:r>
              <a:rPr lang="ru-RU" sz="1800" dirty="0" smtClean="0"/>
              <a:t>сессию (необязательно).</a:t>
            </a:r>
          </a:p>
          <a:p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96</a:t>
            </a:fld>
            <a:endParaRPr lang="en-US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Сессии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b="1" dirty="0" smtClean="0"/>
              <a:t>Получение сессии</a:t>
            </a:r>
            <a:endParaRPr lang="en-GB" sz="1800" b="1" dirty="0" smtClean="0"/>
          </a:p>
          <a:p>
            <a:pPr>
              <a:buNone/>
            </a:pPr>
            <a:endParaRPr lang="en-GB" sz="1000" dirty="0" smtClean="0"/>
          </a:p>
          <a:p>
            <a:pPr>
              <a:buNone/>
            </a:pPr>
            <a:r>
              <a:rPr lang="en-US" sz="1800" b="1" dirty="0" err="1" smtClean="0">
                <a:solidFill>
                  <a:srgbClr val="800000"/>
                </a:solidFill>
              </a:rPr>
              <a:t>HttpSession</a:t>
            </a:r>
            <a:r>
              <a:rPr lang="en-US" sz="1800" b="1" dirty="0" smtClean="0">
                <a:solidFill>
                  <a:srgbClr val="800000"/>
                </a:solidFill>
              </a:rPr>
              <a:t> g</a:t>
            </a:r>
            <a:r>
              <a:rPr lang="ru-RU" sz="1800" b="1" dirty="0" err="1" smtClean="0">
                <a:solidFill>
                  <a:srgbClr val="800000"/>
                </a:solidFill>
              </a:rPr>
              <a:t>etSession</a:t>
            </a:r>
            <a:r>
              <a:rPr lang="en-US" sz="1800" b="1" dirty="0" smtClean="0">
                <a:solidFill>
                  <a:srgbClr val="800000"/>
                </a:solidFill>
              </a:rPr>
              <a:t>(</a:t>
            </a:r>
            <a:r>
              <a:rPr lang="en-US" sz="1800" b="1" dirty="0" err="1" smtClean="0">
                <a:solidFill>
                  <a:srgbClr val="800000"/>
                </a:solidFill>
              </a:rPr>
              <a:t>bool</a:t>
            </a:r>
            <a:r>
              <a:rPr lang="en-US" sz="1800" b="1" dirty="0" smtClean="0">
                <a:solidFill>
                  <a:srgbClr val="800000"/>
                </a:solidFill>
              </a:rPr>
              <a:t>)</a:t>
            </a:r>
            <a:r>
              <a:rPr lang="ru-RU" sz="1800" b="1" dirty="0" smtClean="0">
                <a:solidFill>
                  <a:srgbClr val="243069"/>
                </a:solidFill>
              </a:rPr>
              <a:t> </a:t>
            </a:r>
            <a:r>
              <a:rPr lang="ru-RU" sz="1800" dirty="0" smtClean="0">
                <a:solidFill>
                  <a:srgbClr val="243069"/>
                </a:solidFill>
              </a:rPr>
              <a:t>объекта </a:t>
            </a:r>
            <a:r>
              <a:rPr lang="ru-RU" sz="1800" b="1" dirty="0" err="1" smtClean="0">
                <a:solidFill>
                  <a:srgbClr val="800000"/>
                </a:solidFill>
              </a:rPr>
              <a:t>HttpServletRequest</a:t>
            </a:r>
            <a:r>
              <a:rPr lang="ru-RU" sz="1800" dirty="0" smtClean="0">
                <a:solidFill>
                  <a:srgbClr val="243069"/>
                </a:solidFill>
              </a:rPr>
              <a:t> возвращает сессию пользователя. </a:t>
            </a:r>
            <a:r>
              <a:rPr lang="ru-RU" sz="1800" dirty="0" smtClean="0">
                <a:solidFill>
                  <a:srgbClr val="002C78"/>
                </a:solidFill>
              </a:rPr>
              <a:t>Когда метод вызывается со значением </a:t>
            </a:r>
            <a:r>
              <a:rPr lang="ru-RU" sz="1800" b="1" dirty="0" err="1" smtClean="0">
                <a:solidFill>
                  <a:srgbClr val="800000"/>
                </a:solidFill>
              </a:rPr>
              <a:t>true</a:t>
            </a:r>
            <a:r>
              <a:rPr lang="ru-RU" sz="1800" dirty="0" smtClean="0">
                <a:solidFill>
                  <a:srgbClr val="002C78"/>
                </a:solidFill>
              </a:rPr>
              <a:t>, реализация при</a:t>
            </a:r>
            <a:r>
              <a:rPr lang="en-US" sz="1800" dirty="0" smtClean="0">
                <a:solidFill>
                  <a:srgbClr val="002C78"/>
                </a:solidFill>
              </a:rPr>
              <a:t> </a:t>
            </a:r>
            <a:r>
              <a:rPr lang="ru-RU" sz="1800" dirty="0" smtClean="0">
                <a:solidFill>
                  <a:srgbClr val="002C78"/>
                </a:solidFill>
              </a:rPr>
              <a:t>необходимости создает сессию.</a:t>
            </a:r>
            <a:r>
              <a:rPr lang="ru-RU" sz="1800" dirty="0" smtClean="0"/>
              <a:t> </a:t>
            </a:r>
            <a:r>
              <a:rPr lang="ru-RU" sz="1800" dirty="0" smtClean="0">
                <a:solidFill>
                  <a:srgbClr val="002C78"/>
                </a:solidFill>
              </a:rPr>
              <a:t>Значение </a:t>
            </a:r>
            <a:r>
              <a:rPr lang="ru-RU" sz="1800" b="1" dirty="0" err="1" smtClean="0">
                <a:solidFill>
                  <a:srgbClr val="800000"/>
                </a:solidFill>
              </a:rPr>
              <a:t>false</a:t>
            </a:r>
            <a:r>
              <a:rPr lang="ru-RU" sz="1800" dirty="0" smtClean="0">
                <a:solidFill>
                  <a:srgbClr val="002C78"/>
                </a:solidFill>
              </a:rPr>
              <a:t> возвратит </a:t>
            </a:r>
            <a:r>
              <a:rPr lang="ru-RU" sz="1800" b="1" dirty="0" err="1" smtClean="0">
                <a:solidFill>
                  <a:srgbClr val="800000"/>
                </a:solidFill>
              </a:rPr>
              <a:t>null</a:t>
            </a:r>
            <a:r>
              <a:rPr lang="ru-RU" sz="1800" dirty="0" smtClean="0">
                <a:solidFill>
                  <a:srgbClr val="002C78"/>
                </a:solidFill>
              </a:rPr>
              <a:t>, если обнаружена сессия. </a:t>
            </a:r>
          </a:p>
          <a:p>
            <a:pPr>
              <a:buNone/>
            </a:pPr>
            <a:r>
              <a:rPr lang="ru-RU" sz="1800" dirty="0" smtClean="0">
                <a:solidFill>
                  <a:srgbClr val="243069"/>
                </a:solidFill>
              </a:rPr>
              <a:t>Чтобы </a:t>
            </a:r>
            <a:r>
              <a:rPr lang="ru-RU" sz="1800" dirty="0" smtClean="0">
                <a:solidFill>
                  <a:srgbClr val="243069"/>
                </a:solidFill>
              </a:rPr>
              <a:t>правильно организовать сессию, Вам надо вызвать метод </a:t>
            </a:r>
            <a:r>
              <a:rPr lang="ru-RU" sz="1800" b="1" dirty="0" err="1" smtClean="0">
                <a:solidFill>
                  <a:srgbClr val="800000"/>
                </a:solidFill>
              </a:rPr>
              <a:t>getSession</a:t>
            </a:r>
            <a:r>
              <a:rPr lang="ru-RU" sz="1800" dirty="0" smtClean="0">
                <a:solidFill>
                  <a:srgbClr val="243069"/>
                </a:solidFill>
              </a:rPr>
              <a:t> прежде чем будет запущен выходной поток ответа. </a:t>
            </a:r>
          </a:p>
          <a:p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97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71604" y="4000504"/>
            <a:ext cx="5929354" cy="18158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</a:rPr>
              <a:t>SessionServlet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</a:rPr>
              <a:t>extends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</a:rPr>
              <a:t>HttpServlet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{ 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</a:rPr>
              <a:t>doGet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</a:rPr>
              <a:t>HttpServletRequest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request, 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</a:rPr>
              <a:t>HttpServletResponse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response)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</a:rPr>
              <a:t>throws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</a:rPr>
              <a:t>ServletException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</a:rPr>
              <a:t>IOException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{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</a:rPr>
              <a:t>HttpSession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session =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</a:rPr>
              <a:t>request.getSession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);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     out =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</a:rPr>
              <a:t>response.getWriter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();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     ...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</a:rPr>
              <a:t>}}</a:t>
            </a:r>
            <a:endParaRPr lang="en-US" sz="1400" dirty="0"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Сессии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b="1" dirty="0" smtClean="0"/>
              <a:t>Сохранение и получение данных сессии</a:t>
            </a:r>
            <a:endParaRPr lang="en-GB" sz="1800" b="1" dirty="0" smtClean="0"/>
          </a:p>
          <a:p>
            <a:pPr>
              <a:buNone/>
            </a:pPr>
            <a:endParaRPr lang="en-GB" sz="1800" dirty="0" smtClean="0"/>
          </a:p>
          <a:p>
            <a:pPr algn="just">
              <a:buNone/>
            </a:pPr>
            <a:r>
              <a:rPr lang="ru-RU" sz="1800" dirty="0" smtClean="0"/>
              <a:t>Интерфейс </a:t>
            </a:r>
            <a:r>
              <a:rPr lang="ru-RU" sz="1800" b="1" dirty="0" err="1" smtClean="0"/>
              <a:t>HttpSession</a:t>
            </a:r>
            <a:r>
              <a:rPr lang="ru-RU" sz="1800" dirty="0" smtClean="0"/>
              <a:t> предоставляет методы, которые сохраняют и возвращают данные:</a:t>
            </a:r>
          </a:p>
          <a:p>
            <a:endParaRPr lang="ru-RU" sz="1800" dirty="0" smtClean="0"/>
          </a:p>
          <a:p>
            <a:pPr marL="1079500" indent="-355600" algn="just"/>
            <a:r>
              <a:rPr lang="ru-RU" sz="1800" dirty="0" smtClean="0"/>
              <a:t>Стандартные </a:t>
            </a:r>
            <a:r>
              <a:rPr lang="ru-RU" sz="1800" dirty="0" smtClean="0"/>
              <a:t>свойства сессии, такие как идентификатор сессии. </a:t>
            </a:r>
          </a:p>
          <a:p>
            <a:pPr marL="1079500" indent="-355600" algn="just"/>
            <a:r>
              <a:rPr lang="ru-RU" sz="1800" dirty="0" smtClean="0"/>
              <a:t>Данные </a:t>
            </a:r>
            <a:r>
              <a:rPr lang="ru-RU" sz="1800" dirty="0" smtClean="0"/>
              <a:t>приложения, которые сохраняются в виде пары с именным ключом, когда имя это строка (</a:t>
            </a:r>
            <a:r>
              <a:rPr lang="ru-RU" sz="1800" b="1" dirty="0" err="1" smtClean="0"/>
              <a:t>String</a:t>
            </a:r>
            <a:r>
              <a:rPr lang="ru-RU" sz="1800" dirty="0" smtClean="0"/>
              <a:t>) и величина - объект </a:t>
            </a:r>
            <a:r>
              <a:rPr lang="ru-RU" sz="1800" b="1" dirty="0" err="1" smtClean="0"/>
              <a:t>Java</a:t>
            </a:r>
            <a:r>
              <a:rPr lang="ru-RU" sz="1800" dirty="0" smtClean="0"/>
              <a:t>.</a:t>
            </a:r>
          </a:p>
          <a:p>
            <a:endParaRPr lang="ru-RU" sz="1800" dirty="0" smtClean="0">
              <a:solidFill>
                <a:srgbClr val="243069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98</a:t>
            </a:fld>
            <a:endParaRPr lang="en-US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Сессии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dirty="0" smtClean="0"/>
              <a:t>Чтобы </a:t>
            </a:r>
            <a:r>
              <a:rPr lang="ru-RU" sz="1800" dirty="0" smtClean="0"/>
              <a:t>сохранить значения переменной в текущем сеансе, используется метод </a:t>
            </a:r>
            <a:r>
              <a:rPr lang="en-US" sz="1800" b="1" dirty="0" smtClean="0"/>
              <a:t>set</a:t>
            </a:r>
            <a:r>
              <a:rPr lang="ru-RU" sz="1800" b="1" dirty="0" err="1" smtClean="0"/>
              <a:t>Attribute</a:t>
            </a:r>
            <a:r>
              <a:rPr lang="ru-RU" sz="1800" b="1" dirty="0" smtClean="0"/>
              <a:t>() </a:t>
            </a:r>
            <a:r>
              <a:rPr lang="ru-RU" sz="1800" dirty="0" smtClean="0"/>
              <a:t>класса </a:t>
            </a:r>
            <a:r>
              <a:rPr lang="en-US" sz="1800" b="1" dirty="0" err="1" smtClean="0"/>
              <a:t>HttpSession</a:t>
            </a:r>
            <a:r>
              <a:rPr lang="ru-RU" sz="1800" dirty="0" smtClean="0"/>
              <a:t>, прочесть – </a:t>
            </a:r>
            <a:r>
              <a:rPr lang="ru-RU" sz="1800" b="1" dirty="0" err="1" smtClean="0"/>
              <a:t>getAttribute</a:t>
            </a:r>
            <a:r>
              <a:rPr lang="ru-RU" sz="1800" b="1" dirty="0" smtClean="0"/>
              <a:t>()</a:t>
            </a:r>
            <a:r>
              <a:rPr lang="ru-RU" sz="1800" dirty="0" smtClean="0"/>
              <a:t>, удалить – </a:t>
            </a:r>
            <a:r>
              <a:rPr lang="en-US" sz="1800" b="1" dirty="0" err="1" smtClean="0"/>
              <a:t>removeAttribute</a:t>
            </a:r>
            <a:r>
              <a:rPr lang="ru-RU" sz="1800" b="1" dirty="0" smtClean="0"/>
              <a:t>()</a:t>
            </a:r>
            <a:r>
              <a:rPr lang="ru-RU" sz="1800" dirty="0" smtClean="0"/>
              <a:t>. Список имен всех переменных, сохраненных в текущем сеансе, можно получить, используя метод </a:t>
            </a:r>
            <a:r>
              <a:rPr lang="en-US" sz="1800" b="1" dirty="0" smtClean="0"/>
              <a:t>Enumeration </a:t>
            </a:r>
            <a:r>
              <a:rPr lang="en-US" sz="1800" b="1" dirty="0" err="1" smtClean="0"/>
              <a:t>getAttributeNames</a:t>
            </a:r>
            <a:r>
              <a:rPr lang="ru-RU" sz="1800" b="1" dirty="0" smtClean="0"/>
              <a:t>()</a:t>
            </a:r>
            <a:r>
              <a:rPr lang="ru-RU" sz="1800" dirty="0" smtClean="0"/>
              <a:t>, работающий так же, как и соответствующий метод интерфейса </a:t>
            </a:r>
            <a:r>
              <a:rPr lang="en-US" sz="1800" b="1" dirty="0" err="1" smtClean="0"/>
              <a:t>HttpServletRequest</a:t>
            </a:r>
            <a:r>
              <a:rPr lang="ru-RU" sz="1800" dirty="0" smtClean="0"/>
              <a:t>.</a:t>
            </a:r>
          </a:p>
          <a:p>
            <a:pPr algn="just">
              <a:buNone/>
            </a:pPr>
            <a:endParaRPr lang="en-US" sz="1800" dirty="0" smtClean="0"/>
          </a:p>
          <a:p>
            <a:pPr algn="just">
              <a:buNone/>
            </a:pPr>
            <a:r>
              <a:rPr lang="ru-RU" sz="1800" dirty="0" smtClean="0"/>
              <a:t>Метод </a:t>
            </a:r>
            <a:r>
              <a:rPr lang="en-US" sz="1800" b="1" dirty="0" smtClean="0"/>
              <a:t>String </a:t>
            </a:r>
            <a:r>
              <a:rPr lang="en-US" sz="1800" b="1" dirty="0" err="1" smtClean="0"/>
              <a:t>getId</a:t>
            </a:r>
            <a:r>
              <a:rPr lang="ru-RU" sz="1800" b="1" dirty="0" smtClean="0"/>
              <a:t>()</a:t>
            </a:r>
            <a:r>
              <a:rPr lang="ru-RU" sz="1800" dirty="0" smtClean="0"/>
              <a:t> возвращает уникальный идентификатор, который получает каждый сеанс при создании. Метод </a:t>
            </a:r>
            <a:r>
              <a:rPr lang="en-US" sz="1800" b="1" dirty="0" err="1" smtClean="0"/>
              <a:t>isNew</a:t>
            </a:r>
            <a:r>
              <a:rPr lang="ru-RU" sz="1800" b="1" dirty="0" smtClean="0"/>
              <a:t>()</a:t>
            </a:r>
            <a:r>
              <a:rPr lang="ru-RU" sz="1800" dirty="0" smtClean="0"/>
              <a:t> возвращает </a:t>
            </a:r>
            <a:r>
              <a:rPr lang="en-US" sz="1800" b="1" dirty="0" smtClean="0"/>
              <a:t>false</a:t>
            </a:r>
            <a:r>
              <a:rPr lang="ru-RU" sz="1800" dirty="0" smtClean="0"/>
              <a:t> для уже существующего сеанса и </a:t>
            </a:r>
            <a:r>
              <a:rPr lang="en-US" sz="1800" b="1" dirty="0" smtClean="0"/>
              <a:t>true </a:t>
            </a:r>
            <a:r>
              <a:rPr lang="ru-RU" sz="1800" dirty="0" smtClean="0"/>
              <a:t>– для только что созданного.</a:t>
            </a:r>
            <a:endParaRPr lang="pl-PL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4738</TotalTime>
  <Words>9131</Words>
  <Application>Microsoft Office PowerPoint</Application>
  <PresentationFormat>Экран (4:3)</PresentationFormat>
  <Paragraphs>1767</Paragraphs>
  <Slides>157</Slides>
  <Notes>2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157</vt:i4>
      </vt:variant>
    </vt:vector>
  </HeadingPairs>
  <TitlesOfParts>
    <vt:vector size="160" baseType="lpstr">
      <vt:lpstr>template</vt:lpstr>
      <vt:lpstr>Microsoft Visio Drawing</vt:lpstr>
      <vt:lpstr>Microsoft Office Visio Drawing</vt:lpstr>
      <vt:lpstr>servlets</vt:lpstr>
      <vt:lpstr>Содержание</vt:lpstr>
      <vt:lpstr>Основы протокола http</vt:lpstr>
      <vt:lpstr>Основы протокола HTTP</vt:lpstr>
      <vt:lpstr>Основы протокола HTTP</vt:lpstr>
      <vt:lpstr>Основы протокола HTTP</vt:lpstr>
      <vt:lpstr>Основы протокола HTTP</vt:lpstr>
      <vt:lpstr>Основы протокола HTTP</vt:lpstr>
      <vt:lpstr>Основы протокола HTTP</vt:lpstr>
      <vt:lpstr>Основы протокола HTTP</vt:lpstr>
      <vt:lpstr>Основы протокола HTTP</vt:lpstr>
      <vt:lpstr>Основы протокола HTTP</vt:lpstr>
      <vt:lpstr>Основы протокола HTTP</vt:lpstr>
      <vt:lpstr>Платформа J2EE</vt:lpstr>
      <vt:lpstr>Платформа J2EE</vt:lpstr>
      <vt:lpstr>Платформа J2EE</vt:lpstr>
      <vt:lpstr>Платформа J2EE</vt:lpstr>
      <vt:lpstr>Платформа J2EE</vt:lpstr>
      <vt:lpstr>Платформа J2EE</vt:lpstr>
      <vt:lpstr>Платформа J2EE</vt:lpstr>
      <vt:lpstr>Платформа J2EE</vt:lpstr>
      <vt:lpstr>Платформа J2EE</vt:lpstr>
      <vt:lpstr>Платформа J2EE</vt:lpstr>
      <vt:lpstr>Платформа J2EE</vt:lpstr>
      <vt:lpstr>Платформа J2EE</vt:lpstr>
      <vt:lpstr>Структура web-приложения</vt:lpstr>
      <vt:lpstr>Структура web-приложения</vt:lpstr>
      <vt:lpstr>Структура web-приложения</vt:lpstr>
      <vt:lpstr>Структура web-приложения</vt:lpstr>
      <vt:lpstr>Структура web-приложения</vt:lpstr>
      <vt:lpstr>Структура web-приложения</vt:lpstr>
      <vt:lpstr>Структура web-приложения</vt:lpstr>
      <vt:lpstr>Структура web-приложения</vt:lpstr>
      <vt:lpstr>Структура web-приложения</vt:lpstr>
      <vt:lpstr>Структура web-приложения</vt:lpstr>
      <vt:lpstr>Структура web-приложения</vt:lpstr>
      <vt:lpstr>Структура web-приложения</vt:lpstr>
      <vt:lpstr>Структура web-приложения</vt:lpstr>
      <vt:lpstr>Структура web-приложения</vt:lpstr>
      <vt:lpstr>Структура web-приложения</vt:lpstr>
      <vt:lpstr>Сервлет. Request. response</vt:lpstr>
      <vt:lpstr>Сервлет. Request. Response</vt:lpstr>
      <vt:lpstr>Сервлет. Request. Response</vt:lpstr>
      <vt:lpstr>Сервлет. Request. Response</vt:lpstr>
      <vt:lpstr>Сервлет. Request. Response</vt:lpstr>
      <vt:lpstr>Сервлет. Request. Response</vt:lpstr>
      <vt:lpstr>Сервлет. Request. Response</vt:lpstr>
      <vt:lpstr>Сервлет. Request. Response</vt:lpstr>
      <vt:lpstr>Сервлет. Request. Response</vt:lpstr>
      <vt:lpstr>Сервлет. Request. Response</vt:lpstr>
      <vt:lpstr>Сервлет. Request. Response</vt:lpstr>
      <vt:lpstr>Сервлет. Request. Response</vt:lpstr>
      <vt:lpstr>Сервлет. Request. Response</vt:lpstr>
      <vt:lpstr>Сервлет. Request. Response. Example 01</vt:lpstr>
      <vt:lpstr>Сервлет. Request. Response. Example 01</vt:lpstr>
      <vt:lpstr>Сервлет. Request. Response</vt:lpstr>
      <vt:lpstr>Сервлет. Request. Response</vt:lpstr>
      <vt:lpstr>Сервлет. Request. Response</vt:lpstr>
      <vt:lpstr>Сервлет. Request. Response</vt:lpstr>
      <vt:lpstr>Сервлет. Request. Response. Example 01</vt:lpstr>
      <vt:lpstr>Сервлет. Request. Response</vt:lpstr>
      <vt:lpstr>Сервлет. Request. Response</vt:lpstr>
      <vt:lpstr>Сервлет. Request. Response</vt:lpstr>
      <vt:lpstr>Сервлет. Request. Response. Example 01 </vt:lpstr>
      <vt:lpstr>Сервлет. Request. Response</vt:lpstr>
      <vt:lpstr>MVC</vt:lpstr>
      <vt:lpstr>MVC</vt:lpstr>
      <vt:lpstr>MVC</vt:lpstr>
      <vt:lpstr>MVC</vt:lpstr>
      <vt:lpstr>JSP (start)</vt:lpstr>
      <vt:lpstr>JSP (start)</vt:lpstr>
      <vt:lpstr>JSP (start)</vt:lpstr>
      <vt:lpstr>JSP (start)</vt:lpstr>
      <vt:lpstr>JSP (start)</vt:lpstr>
      <vt:lpstr>Жизненный цикл сервлета и JSP</vt:lpstr>
      <vt:lpstr>Жизненный цикл сервлета и JSP</vt:lpstr>
      <vt:lpstr>Жизненный цикл сервлета и JSP</vt:lpstr>
      <vt:lpstr>Жизненный цикл сервлета и JSP</vt:lpstr>
      <vt:lpstr>Взаимодействие сервлета и JSP</vt:lpstr>
      <vt:lpstr>Взаимодействие сервлета и JSP</vt:lpstr>
      <vt:lpstr>Взаимодействие сервлета и JSP</vt:lpstr>
      <vt:lpstr>Взаимодействие сервлета и JSP. Example 02</vt:lpstr>
      <vt:lpstr>Взаимодействие сервлета и JSP. Example 02</vt:lpstr>
      <vt:lpstr>Взаимодействие сервлета и JSP. Example 02</vt:lpstr>
      <vt:lpstr>Взаимодействие сервлета и JSP. Example 02</vt:lpstr>
      <vt:lpstr>Взаимодействие сервлета и JSP</vt:lpstr>
      <vt:lpstr>Взаимодействие сервлета и JSP</vt:lpstr>
      <vt:lpstr>Взаимодействие сервлета и JSP</vt:lpstr>
      <vt:lpstr>Взаимодействие сервлета и JSP</vt:lpstr>
      <vt:lpstr>Взаимодействие сервлета и JSP. Example 03</vt:lpstr>
      <vt:lpstr>Взаимодействие сервлета и JSP. Example 03</vt:lpstr>
      <vt:lpstr>Взаимодействие сервлета и JSP</vt:lpstr>
      <vt:lpstr>Взаимодействие сервлета и JSP</vt:lpstr>
      <vt:lpstr>Взаимодействие сервлета и JSP</vt:lpstr>
      <vt:lpstr>сессии</vt:lpstr>
      <vt:lpstr>Сессии</vt:lpstr>
      <vt:lpstr>Сессии</vt:lpstr>
      <vt:lpstr>Сессии</vt:lpstr>
      <vt:lpstr>Сессии</vt:lpstr>
      <vt:lpstr>Сессии</vt:lpstr>
      <vt:lpstr>Сессии</vt:lpstr>
      <vt:lpstr>Сессии</vt:lpstr>
      <vt:lpstr>Сессии</vt:lpstr>
      <vt:lpstr>Сессии</vt:lpstr>
      <vt:lpstr>Сессии. Example 04</vt:lpstr>
      <vt:lpstr>Сессии. Example 04</vt:lpstr>
      <vt:lpstr>Сессии. Example 04</vt:lpstr>
      <vt:lpstr>Сессии. Example 04</vt:lpstr>
      <vt:lpstr>cookies</vt:lpstr>
      <vt:lpstr>Cookies</vt:lpstr>
      <vt:lpstr>Cookies</vt:lpstr>
      <vt:lpstr>Cookies</vt:lpstr>
      <vt:lpstr>Cookies</vt:lpstr>
      <vt:lpstr>Cookies</vt:lpstr>
      <vt:lpstr>Cookies</vt:lpstr>
      <vt:lpstr>Cookies</vt:lpstr>
      <vt:lpstr>Cookies</vt:lpstr>
      <vt:lpstr>Cookies</vt:lpstr>
      <vt:lpstr>Cookies. Example 05</vt:lpstr>
      <vt:lpstr>Cookies. Example 05</vt:lpstr>
      <vt:lpstr>Cookies. Example 05</vt:lpstr>
      <vt:lpstr>Cookies. Example 05</vt:lpstr>
      <vt:lpstr>Cookies. Example 05</vt:lpstr>
      <vt:lpstr>Совместное использование ресурсов</vt:lpstr>
      <vt:lpstr>Совместное использование ресурсов</vt:lpstr>
      <vt:lpstr>Совместное использование ресурсов</vt:lpstr>
      <vt:lpstr>Совместное использование ресурсов</vt:lpstr>
      <vt:lpstr>Совместное использование ресурсов</vt:lpstr>
      <vt:lpstr>Совместное использование ресурсов</vt:lpstr>
      <vt:lpstr>Совместное использование ресурсов</vt:lpstr>
      <vt:lpstr>Совместное использование ресурсов. Example 06</vt:lpstr>
      <vt:lpstr>Совместное использование ресурсов. Example 06</vt:lpstr>
      <vt:lpstr>Совместное использование ресурсов. Example 06</vt:lpstr>
      <vt:lpstr>События</vt:lpstr>
      <vt:lpstr>События</vt:lpstr>
      <vt:lpstr>События</vt:lpstr>
      <vt:lpstr>События</vt:lpstr>
      <vt:lpstr>События. Example 07</vt:lpstr>
      <vt:lpstr>События. Example 07</vt:lpstr>
      <vt:lpstr>События. Example 07</vt:lpstr>
      <vt:lpstr>События. Example 07</vt:lpstr>
      <vt:lpstr>События. Example 07</vt:lpstr>
      <vt:lpstr>События. Example 07</vt:lpstr>
      <vt:lpstr>События. Example 07</vt:lpstr>
      <vt:lpstr>Фильтры</vt:lpstr>
      <vt:lpstr>Фильтры</vt:lpstr>
      <vt:lpstr>Фильтры</vt:lpstr>
      <vt:lpstr>Фильтры</vt:lpstr>
      <vt:lpstr>Фильтры</vt:lpstr>
      <vt:lpstr>Фильтры</vt:lpstr>
      <vt:lpstr>Фильтры. Example 08</vt:lpstr>
      <vt:lpstr>Фильтры. Example 08</vt:lpstr>
      <vt:lpstr>Фильтры. Example 08</vt:lpstr>
      <vt:lpstr>Фильтры. Example 08</vt:lpstr>
      <vt:lpstr>Фильтры. Example 08</vt:lpstr>
      <vt:lpstr>Фильтры. Example 08</vt:lpstr>
      <vt:lpstr>Слайд 157</vt:lpstr>
    </vt:vector>
  </TitlesOfParts>
  <Company>Twoja nazwa firmy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Twoja nazwa użytkownika</dc:creator>
  <cp:lastModifiedBy>Ollaniel</cp:lastModifiedBy>
  <cp:revision>329</cp:revision>
  <dcterms:created xsi:type="dcterms:W3CDTF">2011-09-14T13:05:55Z</dcterms:created>
  <dcterms:modified xsi:type="dcterms:W3CDTF">2011-12-27T00:16:57Z</dcterms:modified>
</cp:coreProperties>
</file>