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5" r:id="rId3"/>
    <p:sldId id="269" r:id="rId4"/>
    <p:sldId id="257" r:id="rId5"/>
    <p:sldId id="258" r:id="rId6"/>
    <p:sldId id="259" r:id="rId7"/>
    <p:sldId id="260" r:id="rId8"/>
    <p:sldId id="264" r:id="rId9"/>
    <p:sldId id="262" r:id="rId10"/>
    <p:sldId id="268" r:id="rId11"/>
    <p:sldId id="263" r:id="rId12"/>
    <p:sldId id="267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2B918-89F2-4E7B-B5C7-5A98852C2D41}" type="doc">
      <dgm:prSet loTypeId="urn:microsoft.com/office/officeart/2005/8/layout/hProcess3" loCatId="process" qsTypeId="urn:microsoft.com/office/officeart/2005/8/quickstyle/simple2" qsCatId="simple" csTypeId="urn:microsoft.com/office/officeart/2005/8/colors/accent1_2" csCatId="accent1" phldr="0"/>
      <dgm:spPr/>
    </dgm:pt>
    <dgm:pt modelId="{210CB81C-A66D-4C71-A3FB-69508F767271}" type="pres">
      <dgm:prSet presAssocID="{0B52B918-89F2-4E7B-B5C7-5A98852C2D41}" presName="Name0" presStyleCnt="0">
        <dgm:presLayoutVars>
          <dgm:dir/>
          <dgm:animLvl val="lvl"/>
          <dgm:resizeHandles val="exact"/>
        </dgm:presLayoutVars>
      </dgm:prSet>
      <dgm:spPr/>
    </dgm:pt>
    <dgm:pt modelId="{BCAD7B2F-7F89-4069-916E-3D8EE966FE65}" type="pres">
      <dgm:prSet presAssocID="{0B52B918-89F2-4E7B-B5C7-5A98852C2D41}" presName="dummy" presStyleCnt="0"/>
      <dgm:spPr/>
    </dgm:pt>
    <dgm:pt modelId="{40A0CFB1-02FB-4C94-8AAD-C02B31FF9CE1}" type="pres">
      <dgm:prSet presAssocID="{0B52B918-89F2-4E7B-B5C7-5A98852C2D41}" presName="linH" presStyleCnt="0"/>
      <dgm:spPr/>
    </dgm:pt>
    <dgm:pt modelId="{FA72F947-1E0E-48C5-8E74-688A070B8B69}" type="pres">
      <dgm:prSet presAssocID="{0B52B918-89F2-4E7B-B5C7-5A98852C2D41}" presName="padding1" presStyleCnt="0"/>
      <dgm:spPr/>
    </dgm:pt>
    <dgm:pt modelId="{B69C6BE2-87FB-4F70-AAF1-E79E971BB3EF}" type="pres">
      <dgm:prSet presAssocID="{0B52B918-89F2-4E7B-B5C7-5A98852C2D41}" presName="padding2" presStyleCnt="0"/>
      <dgm:spPr/>
    </dgm:pt>
    <dgm:pt modelId="{C946A7D9-D9EE-4F49-8DA9-4F0EF48658EF}" type="pres">
      <dgm:prSet presAssocID="{0B52B918-89F2-4E7B-B5C7-5A98852C2D41}" presName="negArrow" presStyleCnt="0"/>
      <dgm:spPr/>
    </dgm:pt>
    <dgm:pt modelId="{6E615B2F-E99D-4B56-ACC6-64B5E0A21B20}" type="pres">
      <dgm:prSet presAssocID="{0B52B918-89F2-4E7B-B5C7-5A98852C2D41}" presName="backgroundArrow" presStyleLbl="node1" presStyleIdx="0" presStyleCnt="1" custLinFactNeighborX="-2972" custLinFactNeighborY="-643"/>
      <dgm:spPr/>
    </dgm:pt>
  </dgm:ptLst>
  <dgm:cxnLst>
    <dgm:cxn modelId="{9FAC1816-E6C1-4165-B37B-BA9EFE564910}" type="presOf" srcId="{0B52B918-89F2-4E7B-B5C7-5A98852C2D41}" destId="{210CB81C-A66D-4C71-A3FB-69508F767271}" srcOrd="0" destOrd="0" presId="urn:microsoft.com/office/officeart/2005/8/layout/hProcess3"/>
    <dgm:cxn modelId="{71E8E682-14E5-4ED3-86F1-E0B5D7E9AF25}" type="presParOf" srcId="{210CB81C-A66D-4C71-A3FB-69508F767271}" destId="{BCAD7B2F-7F89-4069-916E-3D8EE966FE65}" srcOrd="0" destOrd="0" presId="urn:microsoft.com/office/officeart/2005/8/layout/hProcess3"/>
    <dgm:cxn modelId="{7083002A-7412-4165-8F93-879184D67707}" type="presParOf" srcId="{210CB81C-A66D-4C71-A3FB-69508F767271}" destId="{40A0CFB1-02FB-4C94-8AAD-C02B31FF9CE1}" srcOrd="1" destOrd="0" presId="urn:microsoft.com/office/officeart/2005/8/layout/hProcess3"/>
    <dgm:cxn modelId="{28217BB2-00B3-4391-9A90-3F9799CB4787}" type="presParOf" srcId="{40A0CFB1-02FB-4C94-8AAD-C02B31FF9CE1}" destId="{FA72F947-1E0E-48C5-8E74-688A070B8B69}" srcOrd="0" destOrd="0" presId="urn:microsoft.com/office/officeart/2005/8/layout/hProcess3"/>
    <dgm:cxn modelId="{6AF55C8A-437A-4B73-A18A-79CF35314AE1}" type="presParOf" srcId="{40A0CFB1-02FB-4C94-8AAD-C02B31FF9CE1}" destId="{B69C6BE2-87FB-4F70-AAF1-E79E971BB3EF}" srcOrd="1" destOrd="0" presId="urn:microsoft.com/office/officeart/2005/8/layout/hProcess3"/>
    <dgm:cxn modelId="{95D8CE8D-E2AE-4DE2-A276-07168C92E4B8}" type="presParOf" srcId="{40A0CFB1-02FB-4C94-8AAD-C02B31FF9CE1}" destId="{C946A7D9-D9EE-4F49-8DA9-4F0EF48658EF}" srcOrd="2" destOrd="0" presId="urn:microsoft.com/office/officeart/2005/8/layout/hProcess3"/>
    <dgm:cxn modelId="{7D366F1B-2DB0-4E6B-AF47-F748799E0AED}" type="presParOf" srcId="{40A0CFB1-02FB-4C94-8AAD-C02B31FF9CE1}" destId="{6E615B2F-E99D-4B56-ACC6-64B5E0A21B20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0765AA-E67F-4442-A8D3-FF640FC28D8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C1313CA9-61E2-4149-9EFD-94C9DEC95085}" type="pres">
      <dgm:prSet presAssocID="{940765AA-E67F-4442-A8D3-FF640FC28D8F}" presName="Name0" presStyleCnt="0">
        <dgm:presLayoutVars>
          <dgm:dir/>
          <dgm:animLvl val="lvl"/>
          <dgm:resizeHandles val="exact"/>
        </dgm:presLayoutVars>
      </dgm:prSet>
      <dgm:spPr/>
    </dgm:pt>
    <dgm:pt modelId="{7DC01936-338F-4459-8EA1-FBDEBF8B0362}" type="pres">
      <dgm:prSet presAssocID="{940765AA-E67F-4442-A8D3-FF640FC28D8F}" presName="dummy" presStyleCnt="0"/>
      <dgm:spPr/>
    </dgm:pt>
    <dgm:pt modelId="{90244C6C-7BEE-42A0-8EDF-301BCA67D7E4}" type="pres">
      <dgm:prSet presAssocID="{940765AA-E67F-4442-A8D3-FF640FC28D8F}" presName="linH" presStyleCnt="0"/>
      <dgm:spPr/>
    </dgm:pt>
    <dgm:pt modelId="{8D04C1DD-9AF3-4E41-8112-6D58E2FECA1E}" type="pres">
      <dgm:prSet presAssocID="{940765AA-E67F-4442-A8D3-FF640FC28D8F}" presName="padding1" presStyleCnt="0"/>
      <dgm:spPr/>
    </dgm:pt>
    <dgm:pt modelId="{8CC10761-6E09-4DBF-B8C1-7C90A44B6FE3}" type="pres">
      <dgm:prSet presAssocID="{940765AA-E67F-4442-A8D3-FF640FC28D8F}" presName="padding2" presStyleCnt="0"/>
      <dgm:spPr/>
    </dgm:pt>
    <dgm:pt modelId="{7C205608-F639-4F1F-9293-0F0B91CCD9A7}" type="pres">
      <dgm:prSet presAssocID="{940765AA-E67F-4442-A8D3-FF640FC28D8F}" presName="negArrow" presStyleCnt="0"/>
      <dgm:spPr/>
    </dgm:pt>
    <dgm:pt modelId="{2713EDB1-C96A-47C5-B0DC-49A6C26B05CA}" type="pres">
      <dgm:prSet presAssocID="{940765AA-E67F-4442-A8D3-FF640FC28D8F}" presName="backgroundArrow" presStyleLbl="node1" presStyleIdx="0" presStyleCnt="1" custLinFactNeighborX="21272" custLinFactNeighborY="0"/>
      <dgm:spPr/>
    </dgm:pt>
  </dgm:ptLst>
  <dgm:cxnLst>
    <dgm:cxn modelId="{7FFD3FBA-C2DB-4830-9786-9E4B8CAA34DD}" type="presOf" srcId="{940765AA-E67F-4442-A8D3-FF640FC28D8F}" destId="{C1313CA9-61E2-4149-9EFD-94C9DEC95085}" srcOrd="0" destOrd="0" presId="urn:microsoft.com/office/officeart/2005/8/layout/hProcess3"/>
    <dgm:cxn modelId="{FB6AFD04-A2BC-4900-BCA2-B8B1A7A39664}" type="presParOf" srcId="{C1313CA9-61E2-4149-9EFD-94C9DEC95085}" destId="{7DC01936-338F-4459-8EA1-FBDEBF8B0362}" srcOrd="0" destOrd="0" presId="urn:microsoft.com/office/officeart/2005/8/layout/hProcess3"/>
    <dgm:cxn modelId="{8CBA7959-382C-42F1-BA8C-69627F03AE20}" type="presParOf" srcId="{C1313CA9-61E2-4149-9EFD-94C9DEC95085}" destId="{90244C6C-7BEE-42A0-8EDF-301BCA67D7E4}" srcOrd="1" destOrd="0" presId="urn:microsoft.com/office/officeart/2005/8/layout/hProcess3"/>
    <dgm:cxn modelId="{0C0E295A-BA6B-4EBF-82C5-174CCF1E960F}" type="presParOf" srcId="{90244C6C-7BEE-42A0-8EDF-301BCA67D7E4}" destId="{8D04C1DD-9AF3-4E41-8112-6D58E2FECA1E}" srcOrd="0" destOrd="0" presId="urn:microsoft.com/office/officeart/2005/8/layout/hProcess3"/>
    <dgm:cxn modelId="{81741795-D572-4002-A061-3255D2000E7A}" type="presParOf" srcId="{90244C6C-7BEE-42A0-8EDF-301BCA67D7E4}" destId="{8CC10761-6E09-4DBF-B8C1-7C90A44B6FE3}" srcOrd="1" destOrd="0" presId="urn:microsoft.com/office/officeart/2005/8/layout/hProcess3"/>
    <dgm:cxn modelId="{A031C088-F9C8-4513-A1F8-9ECB34D2BDDD}" type="presParOf" srcId="{90244C6C-7BEE-42A0-8EDF-301BCA67D7E4}" destId="{7C205608-F639-4F1F-9293-0F0B91CCD9A7}" srcOrd="2" destOrd="0" presId="urn:microsoft.com/office/officeart/2005/8/layout/hProcess3"/>
    <dgm:cxn modelId="{191D7903-DD49-4AC2-9B57-5E84813D400F}" type="presParOf" srcId="{90244C6C-7BEE-42A0-8EDF-301BCA67D7E4}" destId="{2713EDB1-C96A-47C5-B0DC-49A6C26B05CA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15B2F-E99D-4B56-ACC6-64B5E0A21B20}">
      <dsp:nvSpPr>
        <dsp:cNvPr id="0" name=""/>
        <dsp:cNvSpPr/>
      </dsp:nvSpPr>
      <dsp:spPr>
        <a:xfrm>
          <a:off x="0" y="25587"/>
          <a:ext cx="3004457" cy="115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3EDB1-C96A-47C5-B0DC-49A6C26B05CA}">
      <dsp:nvSpPr>
        <dsp:cNvPr id="0" name=""/>
        <dsp:cNvSpPr/>
      </dsp:nvSpPr>
      <dsp:spPr>
        <a:xfrm>
          <a:off x="0" y="11223"/>
          <a:ext cx="2085041" cy="115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58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16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35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3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79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54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4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11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03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9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83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0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3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4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3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2E0AB3-CF68-4F33-97A6-86309908E05F}" type="datetimeFigureOut">
              <a:rPr lang="ru-RU" smtClean="0"/>
              <a:t>24.12.2016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4FDEE6-9907-4701-B173-F31EEBA74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8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Data" Target="../diagrams/data2.xml"/><Relationship Id="rId5" Type="http://schemas.openxmlformats.org/officeDocument/2006/relationships/diagramLayout" Target="../diagrams/layout1.xml"/><Relationship Id="rId15" Type="http://schemas.microsoft.com/office/2007/relationships/diagramDrawing" Target="../diagrams/drawing2.xml"/><Relationship Id="rId10" Type="http://schemas.openxmlformats.org/officeDocument/2006/relationships/image" Target="../media/image12.png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Relationship Id="rId14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rmatics.mccme.ru/mod/book/view.php?id=290&amp;chapterid=78" TargetMode="External"/><Relationship Id="rId2" Type="http://schemas.openxmlformats.org/officeDocument/2006/relationships/hyperlink" Target="https://neerc.ifmo.ru/wiki/index.php?title=&#1044;&#1080;&#1085;&#1072;&#1084;&#1080;&#1095;&#1077;&#1089;&#1082;&#1086;&#1077;_&#1087;&#1088;&#1086;&#1075;&#1088;&#1072;&#1084;&#1084;&#1080;&#1088;&#1086;&#1074;&#1072;&#1085;&#1080;&#1077;_&#1087;&#1086;_&#1087;&#1088;&#1086;&#1092;&#1080;&#1083;&#1102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essellation" TargetMode="External"/><Relationship Id="rId5" Type="http://schemas.openxmlformats.org/officeDocument/2006/relationships/hyperlink" Target="https://habrahabr.ru/post/105705/" TargetMode="External"/><Relationship Id="rId4" Type="http://schemas.openxmlformats.org/officeDocument/2006/relationships/hyperlink" Target="http://e-maxx.ru/algo/profile_dynami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846943"/>
            <a:ext cx="8915399" cy="2262781"/>
          </a:xfrm>
        </p:spPr>
        <p:txBody>
          <a:bodyPr/>
          <a:lstStyle/>
          <a:p>
            <a:r>
              <a:rPr lang="ru-RU" dirty="0" smtClean="0"/>
              <a:t>Динамика по профилю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6967" y="4109724"/>
            <a:ext cx="6987645" cy="1388534"/>
          </a:xfrm>
        </p:spPr>
        <p:txBody>
          <a:bodyPr>
            <a:normAutofit/>
          </a:bodyPr>
          <a:lstStyle/>
          <a:p>
            <a:r>
              <a:rPr lang="ru-RU" sz="4400" dirty="0" smtClean="0"/>
              <a:t>(ну или не совсем)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545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5952" y="362856"/>
            <a:ext cx="10018713" cy="928912"/>
          </a:xfrm>
        </p:spPr>
        <p:txBody>
          <a:bodyPr/>
          <a:lstStyle/>
          <a:p>
            <a:r>
              <a:rPr lang="ru-RU" dirty="0" smtClean="0"/>
              <a:t>Переход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903" y="1770448"/>
            <a:ext cx="2309927" cy="20413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321" y="1770448"/>
            <a:ext cx="2320698" cy="2026525"/>
          </a:xfrm>
          <a:prstGeom prst="rect">
            <a:avLst/>
          </a:prstGeom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74989334"/>
              </p:ext>
            </p:extLst>
          </p:nvPr>
        </p:nvGraphicFramePr>
        <p:xfrm>
          <a:off x="5225142" y="2189521"/>
          <a:ext cx="3004457" cy="1217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4801" y="4078510"/>
            <a:ext cx="4806046" cy="225589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5903" y="4150605"/>
            <a:ext cx="2309926" cy="2111711"/>
          </a:xfrm>
          <a:prstGeom prst="rect">
            <a:avLst/>
          </a:prstGeom>
        </p:spPr>
      </p:pic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964843736"/>
              </p:ext>
            </p:extLst>
          </p:nvPr>
        </p:nvGraphicFramePr>
        <p:xfrm>
          <a:off x="5041473" y="4619238"/>
          <a:ext cx="2085041" cy="117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8073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3339" y="71084"/>
            <a:ext cx="10018713" cy="1491015"/>
          </a:xfrm>
        </p:spPr>
        <p:txBody>
          <a:bodyPr/>
          <a:lstStyle/>
          <a:p>
            <a:r>
              <a:rPr lang="ru-RU" dirty="0" smtClean="0"/>
              <a:t>Асимптотика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3682" y="1244781"/>
            <a:ext cx="10018713" cy="4807675"/>
          </a:xfrm>
        </p:spPr>
        <p:txBody>
          <a:bodyPr>
            <a:noAutofit/>
          </a:bodyPr>
          <a:lstStyle/>
          <a:p>
            <a:r>
              <a:rPr lang="ru-RU" sz="2800" dirty="0" smtClean="0"/>
              <a:t>Для обычного профиля: </a:t>
            </a:r>
            <a:endParaRPr lang="en-US" sz="2800" dirty="0" smtClean="0"/>
          </a:p>
          <a:p>
            <a:pPr marL="457200" lvl="1" indent="0">
              <a:buNone/>
            </a:pPr>
            <a:r>
              <a:rPr lang="ru-RU" sz="2800" b="1" dirty="0" smtClean="0"/>
              <a:t>О</a:t>
            </a:r>
            <a:r>
              <a:rPr lang="en-US" sz="2800" b="1" dirty="0" smtClean="0"/>
              <a:t>(m*2</a:t>
            </a:r>
            <a:r>
              <a:rPr lang="en-US" sz="2800" b="1" dirty="0" smtClean="0"/>
              <a:t>^(</a:t>
            </a:r>
            <a:r>
              <a:rPr lang="en-US" sz="2800" b="1" dirty="0" smtClean="0"/>
              <a:t>2n))</a:t>
            </a:r>
            <a:r>
              <a:rPr lang="ru-RU" sz="2800" b="1" dirty="0" smtClean="0"/>
              <a:t> – по времени;</a:t>
            </a:r>
            <a:endParaRPr lang="en-US" sz="2800" b="1" dirty="0" smtClean="0"/>
          </a:p>
          <a:p>
            <a:pPr marL="457200" lvl="1" indent="0">
              <a:buNone/>
            </a:pPr>
            <a:r>
              <a:rPr lang="ru-RU" sz="2800" b="1" dirty="0"/>
              <a:t>О</a:t>
            </a:r>
            <a:r>
              <a:rPr lang="en-US" sz="2800" b="1" dirty="0" smtClean="0"/>
              <a:t>(m*2^n+2</a:t>
            </a:r>
            <a:r>
              <a:rPr lang="en-US" sz="2800" b="1" dirty="0"/>
              <a:t>^(2n)</a:t>
            </a:r>
            <a:r>
              <a:rPr lang="ru-RU" sz="2800" b="1" dirty="0"/>
              <a:t> </a:t>
            </a:r>
            <a:r>
              <a:rPr lang="en-US" sz="2800" b="1" dirty="0" smtClean="0"/>
              <a:t>) – </a:t>
            </a:r>
            <a:r>
              <a:rPr lang="ru-RU" sz="2800" b="1" dirty="0" smtClean="0"/>
              <a:t>по памяти.</a:t>
            </a:r>
            <a:endParaRPr lang="en-US" sz="2800" b="1" dirty="0" smtClean="0"/>
          </a:p>
          <a:p>
            <a:r>
              <a:rPr lang="ru-RU" sz="2800" dirty="0" smtClean="0"/>
              <a:t>Для изломанного профиля: </a:t>
            </a:r>
            <a:endParaRPr lang="ru-RU" sz="2800" dirty="0" smtClean="0"/>
          </a:p>
          <a:p>
            <a:pPr marL="457200" lvl="1" indent="0">
              <a:buNone/>
            </a:pPr>
            <a:r>
              <a:rPr lang="ru-RU" sz="2800" b="1" dirty="0" smtClean="0"/>
              <a:t>О(</a:t>
            </a:r>
            <a:r>
              <a:rPr lang="en-US" sz="2800" b="1" dirty="0" smtClean="0"/>
              <a:t>n*m*2^n</a:t>
            </a:r>
            <a:r>
              <a:rPr lang="ru-RU" sz="2800" b="1" dirty="0" smtClean="0"/>
              <a:t>) – по времени;</a:t>
            </a:r>
          </a:p>
          <a:p>
            <a:pPr marL="457200" lvl="1" indent="0">
              <a:buNone/>
            </a:pPr>
            <a:r>
              <a:rPr lang="ru-RU" sz="2800" b="1" dirty="0" smtClean="0"/>
              <a:t>О(</a:t>
            </a:r>
            <a:r>
              <a:rPr lang="en-US" sz="2800" b="1" dirty="0" smtClean="0"/>
              <a:t>n*m*2^n</a:t>
            </a:r>
            <a:r>
              <a:rPr lang="ru-RU" sz="2800" b="1" dirty="0" smtClean="0"/>
              <a:t>) </a:t>
            </a:r>
            <a:r>
              <a:rPr lang="en-US" sz="2800" b="1" dirty="0" smtClean="0"/>
              <a:t>– </a:t>
            </a:r>
            <a:r>
              <a:rPr lang="ru-RU" sz="2800" b="1" dirty="0" smtClean="0"/>
              <a:t>по памяти.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299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2368" y="0"/>
            <a:ext cx="10018713" cy="1752599"/>
          </a:xfrm>
        </p:spPr>
        <p:txBody>
          <a:bodyPr/>
          <a:lstStyle/>
          <a:p>
            <a:r>
              <a:rPr lang="ru-RU" dirty="0" smtClean="0"/>
              <a:t>Сравнение времени работы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52" y="1907141"/>
            <a:ext cx="4866349" cy="33669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24" y="1907140"/>
            <a:ext cx="5206486" cy="33669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24" y="1907141"/>
            <a:ext cx="5206486" cy="33669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47467" y="5631544"/>
            <a:ext cx="394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b="1" dirty="0" err="1" smtClean="0"/>
              <a:t>График</a:t>
            </a:r>
            <a:r>
              <a:rPr lang="uk-UA" b="1" dirty="0" smtClean="0"/>
              <a:t> </a:t>
            </a:r>
            <a:r>
              <a:rPr lang="uk-UA" b="1" dirty="0" err="1" smtClean="0"/>
              <a:t>времени</a:t>
            </a:r>
            <a:r>
              <a:rPr lang="uk-UA" b="1" dirty="0" smtClean="0"/>
              <a:t> </a:t>
            </a:r>
            <a:r>
              <a:rPr lang="uk-UA" b="1" dirty="0" err="1" smtClean="0"/>
              <a:t>работ</a:t>
            </a:r>
            <a:r>
              <a:rPr lang="ru-RU" b="1" dirty="0" smtClean="0"/>
              <a:t>ы алгоритма</a:t>
            </a:r>
          </a:p>
          <a:p>
            <a:pPr algn="just"/>
            <a:r>
              <a:rPr lang="ru-RU" b="1" dirty="0" smtClean="0"/>
              <a:t>с изломанным профилем</a:t>
            </a:r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42368" y="5631543"/>
            <a:ext cx="3988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b="1" dirty="0" err="1"/>
              <a:t>График</a:t>
            </a:r>
            <a:r>
              <a:rPr lang="uk-UA" b="1" dirty="0"/>
              <a:t> </a:t>
            </a:r>
            <a:r>
              <a:rPr lang="uk-UA" b="1" dirty="0" err="1"/>
              <a:t>времени</a:t>
            </a:r>
            <a:r>
              <a:rPr lang="uk-UA" b="1" dirty="0"/>
              <a:t> </a:t>
            </a:r>
            <a:r>
              <a:rPr lang="uk-UA" b="1" dirty="0" err="1"/>
              <a:t>работ</a:t>
            </a:r>
            <a:r>
              <a:rPr lang="ru-RU" b="1" dirty="0"/>
              <a:t>ы алгоритма</a:t>
            </a:r>
          </a:p>
          <a:p>
            <a:pPr algn="just"/>
            <a:r>
              <a:rPr lang="ru-RU" b="1" dirty="0"/>
              <a:t>с </a:t>
            </a:r>
            <a:r>
              <a:rPr lang="ru-RU" b="1" dirty="0" smtClean="0"/>
              <a:t>обычным профилем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369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neerc.ifmo.ru/wiki/index.php?title=</a:t>
            </a:r>
            <a:r>
              <a:rPr lang="ru-RU" dirty="0" err="1" smtClean="0">
                <a:hlinkClick r:id="rId2"/>
              </a:rPr>
              <a:t>Динамическое_программирование_по_профилю</a:t>
            </a:r>
            <a:endParaRPr lang="ru-RU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informatics.mccme.ru/mod/book/view.php?id=290&amp;chapterid=78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uk-UA" dirty="0" err="1" smtClean="0"/>
              <a:t>Изломанн</a:t>
            </a:r>
            <a:r>
              <a:rPr lang="ru-RU" dirty="0" err="1" smtClean="0"/>
              <a:t>ый</a:t>
            </a:r>
            <a:r>
              <a:rPr lang="ru-RU" dirty="0" smtClean="0"/>
              <a:t> профиль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e-maxx.ru/algo/profile_dynamics</a:t>
            </a:r>
            <a:endParaRPr lang="uk-UA" dirty="0"/>
          </a:p>
          <a:p>
            <a:r>
              <a:rPr lang="en-US" sz="2400" dirty="0" smtClean="0">
                <a:hlinkClick r:id="rId5"/>
              </a:rPr>
              <a:t>https://habrahabr.ru/post/105705/</a:t>
            </a:r>
            <a:r>
              <a:rPr lang="ru-RU" dirty="0" smtClean="0"/>
              <a:t> </a:t>
            </a:r>
            <a:r>
              <a:rPr lang="ru-RU" sz="2400" dirty="0" smtClean="0"/>
              <a:t> Задача </a:t>
            </a:r>
            <a:r>
              <a:rPr lang="ru-RU" dirty="0" smtClean="0"/>
              <a:t>о подсчёте </a:t>
            </a:r>
            <a:r>
              <a:rPr lang="ru-RU" dirty="0"/>
              <a:t>числа </a:t>
            </a:r>
            <a:r>
              <a:rPr lang="ru-RU" dirty="0" smtClean="0"/>
              <a:t>циклов в решетке</a:t>
            </a:r>
            <a:endParaRPr lang="uk-UA" sz="2400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en.wikipedia.org/wiki/Tessellation</a:t>
            </a:r>
            <a:endParaRPr lang="uk-UA" dirty="0" smtClean="0"/>
          </a:p>
          <a:p>
            <a:pPr marL="457200" lvl="1" indent="0">
              <a:buNone/>
            </a:pPr>
            <a:r>
              <a:rPr lang="uk-UA" sz="2400" dirty="0" err="1" smtClean="0"/>
              <a:t>История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4174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4220" y="136252"/>
            <a:ext cx="10018713" cy="1752599"/>
          </a:xfrm>
        </p:spPr>
        <p:txBody>
          <a:bodyPr/>
          <a:lstStyle/>
          <a:p>
            <a:r>
              <a:rPr lang="uk-UA" dirty="0" err="1" smtClean="0"/>
              <a:t>И</a:t>
            </a:r>
            <a:r>
              <a:rPr lang="uk-UA" dirty="0" err="1" smtClean="0"/>
              <a:t>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4220" y="1652722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Замощения </a:t>
            </a:r>
            <a:r>
              <a:rPr lang="ru-RU" dirty="0"/>
              <a:t>использовали шумеры (около 4000 г. до н.э.) в строительстве </a:t>
            </a:r>
            <a:r>
              <a:rPr lang="ru-RU" dirty="0" err="1" smtClean="0"/>
              <a:t>настенны</a:t>
            </a:r>
            <a:r>
              <a:rPr lang="uk-UA" dirty="0"/>
              <a:t>х</a:t>
            </a:r>
            <a:r>
              <a:rPr lang="ru-RU" dirty="0" smtClean="0"/>
              <a:t> украшений, образованных </a:t>
            </a:r>
            <a:r>
              <a:rPr lang="ru-RU" dirty="0"/>
              <a:t>узорами глиняной черепицы.  </a:t>
            </a:r>
            <a:r>
              <a:rPr lang="ru-RU" dirty="0" smtClean="0"/>
              <a:t>Также применялось в создании мозаик.</a:t>
            </a:r>
            <a:endParaRPr lang="ru-RU" dirty="0"/>
          </a:p>
          <a:p>
            <a:r>
              <a:rPr lang="ru-RU" dirty="0" smtClean="0"/>
              <a:t>Сама </a:t>
            </a:r>
            <a:r>
              <a:rPr lang="ru-RU" dirty="0" smtClean="0"/>
              <a:t>идея замощения поля, была предложена профессором </a:t>
            </a:r>
            <a:r>
              <a:rPr lang="ru-RU" dirty="0" err="1" smtClean="0"/>
              <a:t>Хао</a:t>
            </a:r>
            <a:r>
              <a:rPr lang="ru-RU" dirty="0" smtClean="0"/>
              <a:t> </a:t>
            </a:r>
            <a:r>
              <a:rPr lang="ru-RU" dirty="0" err="1" smtClean="0"/>
              <a:t>Ваном</a:t>
            </a:r>
            <a:r>
              <a:rPr lang="ru-RU" dirty="0" smtClean="0"/>
              <a:t> в 1961 году.</a:t>
            </a:r>
          </a:p>
          <a:p>
            <a:r>
              <a:rPr lang="ru-RU" dirty="0" smtClean="0"/>
              <a:t> </a:t>
            </a:r>
            <a:r>
              <a:rPr lang="ru-RU" dirty="0"/>
              <a:t>Основной вопрос о наборе плиток </a:t>
            </a:r>
            <a:r>
              <a:rPr lang="ru-RU" dirty="0" err="1"/>
              <a:t>Вана</a:t>
            </a:r>
            <a:r>
              <a:rPr lang="ru-RU" dirty="0"/>
              <a:t> — могут ли они замостить плоскость или нет, то есть может ли плоскость быть заполнена таким способом.</a:t>
            </a:r>
          </a:p>
        </p:txBody>
      </p:sp>
      <p:pic>
        <p:nvPicPr>
          <p:cNvPr id="2050" name="Picture 2" descr="https://upload.wikimedia.org/wikipedia/commons/thumb/f/f3/Wang_tiles.svg/500px-Wang_til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03" y="4776923"/>
            <a:ext cx="5795946" cy="15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3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нужна динамика по профилю?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957284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</a:t>
            </a:r>
            <a:r>
              <a:rPr lang="ru-RU" dirty="0" smtClean="0"/>
              <a:t>айти </a:t>
            </a:r>
            <a:r>
              <a:rPr lang="ru-RU" dirty="0"/>
              <a:t>количество способов замощения поля некоторыми фигурами</a:t>
            </a:r>
          </a:p>
          <a:p>
            <a:r>
              <a:rPr lang="ru-RU" dirty="0"/>
              <a:t>Н</a:t>
            </a:r>
            <a:r>
              <a:rPr lang="ru-RU" dirty="0" smtClean="0"/>
              <a:t>айти </a:t>
            </a:r>
            <a:r>
              <a:rPr lang="ru-RU" dirty="0"/>
              <a:t>замощение с наименьшим количеством фигур</a:t>
            </a:r>
          </a:p>
          <a:p>
            <a:r>
              <a:rPr lang="ru-RU" dirty="0"/>
              <a:t>Н</a:t>
            </a:r>
            <a:r>
              <a:rPr lang="ru-RU" dirty="0" smtClean="0"/>
              <a:t>айти </a:t>
            </a:r>
            <a:r>
              <a:rPr lang="ru-RU" dirty="0"/>
              <a:t>замощение с минимальным количеством неиспользованных клеток</a:t>
            </a:r>
          </a:p>
          <a:p>
            <a:r>
              <a:rPr lang="ru-RU" dirty="0"/>
              <a:t>Н</a:t>
            </a:r>
            <a:r>
              <a:rPr lang="ru-RU" dirty="0" smtClean="0"/>
              <a:t>айти </a:t>
            </a:r>
            <a:r>
              <a:rPr lang="ru-RU" dirty="0"/>
              <a:t>замощение с минимальным количеством фигур такое, что в него нельзя добавить ещё одну </a:t>
            </a:r>
            <a:r>
              <a:rPr lang="ru-RU" dirty="0" smtClean="0"/>
              <a:t>фигуру</a:t>
            </a:r>
          </a:p>
          <a:p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подсчёта числа циклов на прямоугольной решетке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8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79189"/>
            <a:ext cx="10018713" cy="1752599"/>
          </a:xfrm>
        </p:spPr>
        <p:txBody>
          <a:bodyPr/>
          <a:lstStyle/>
          <a:p>
            <a:r>
              <a:rPr lang="ru-RU" dirty="0" smtClean="0"/>
              <a:t>Что такое профиль?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1139" y="685800"/>
            <a:ext cx="9167359" cy="4223657"/>
          </a:xfrm>
        </p:spPr>
        <p:txBody>
          <a:bodyPr/>
          <a:lstStyle/>
          <a:p>
            <a:r>
              <a:rPr lang="ru-RU" sz="2400" b="1" dirty="0"/>
              <a:t>Профиль</a:t>
            </a:r>
            <a:r>
              <a:rPr lang="ru-RU" sz="2400" dirty="0"/>
              <a:t> — один из столбцов (строк), удовлетворяющий условию </a:t>
            </a:r>
            <a:r>
              <a:rPr lang="ru-RU" sz="2400" dirty="0" smtClean="0"/>
              <a:t>задачи, который используется в качестве состояния динамики.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206989"/>
            <a:ext cx="6023429" cy="34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“</a:t>
            </a:r>
            <a:r>
              <a:rPr lang="ru-RU" dirty="0" smtClean="0"/>
              <a:t>Замощение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1447799"/>
            <a:ext cx="10018713" cy="3124201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Найти количество способов, которыми можно замостить доску размерами </a:t>
            </a:r>
            <a:r>
              <a:rPr lang="en-US" sz="2800" dirty="0" smtClean="0"/>
              <a:t>n </a:t>
            </a:r>
            <a:r>
              <a:rPr lang="ru-RU" sz="2800" dirty="0" smtClean="0"/>
              <a:t>на </a:t>
            </a:r>
            <a:r>
              <a:rPr lang="en-US" sz="2800" dirty="0" smtClean="0"/>
              <a:t>m </a:t>
            </a:r>
            <a:r>
              <a:rPr lang="ru-RU" sz="2800" dirty="0" smtClean="0"/>
              <a:t>домино 1 х 2.</a:t>
            </a:r>
            <a:endParaRPr lang="en-US" sz="2800" dirty="0" smtClean="0"/>
          </a:p>
          <a:p>
            <a:pPr algn="just"/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81" y="3592283"/>
            <a:ext cx="9419771" cy="24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7553" y="216632"/>
            <a:ext cx="10018713" cy="1752599"/>
          </a:xfrm>
        </p:spPr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904246"/>
            <a:ext cx="8915400" cy="3777622"/>
          </a:xfrm>
        </p:spPr>
        <p:txBody>
          <a:bodyPr/>
          <a:lstStyle/>
          <a:p>
            <a:r>
              <a:rPr lang="ru-RU" sz="2000" dirty="0" smtClean="0">
                <a:cs typeface="Aharoni" panose="02010803020104030203" pitchFamily="2" charset="-79"/>
              </a:rPr>
              <a:t>Будем хранить матрицу смежности для профилей, где 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d[</a:t>
            </a:r>
            <a:r>
              <a:rPr 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][j] = </a:t>
            </a:r>
            <a:r>
              <a:rPr lang="ru-RU" sz="2000" dirty="0" smtClean="0">
                <a:cs typeface="Aharoni" panose="02010803020104030203" pitchFamily="2" charset="-79"/>
              </a:rPr>
              <a:t>1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r>
              <a:rPr lang="ru-RU" sz="2000" dirty="0" smtClean="0">
                <a:cs typeface="Aharoni" panose="02010803020104030203" pitchFamily="2" charset="-79"/>
              </a:rPr>
              <a:t> если из </a:t>
            </a:r>
            <a:r>
              <a:rPr 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ru-RU" sz="2000" dirty="0" err="1" smtClean="0">
                <a:cs typeface="Aharoni" panose="02010803020104030203" pitchFamily="2" charset="-79"/>
              </a:rPr>
              <a:t>го</a:t>
            </a:r>
            <a:r>
              <a:rPr lang="ru-RU" sz="2000" dirty="0" smtClean="0">
                <a:cs typeface="Aharoni" panose="02010803020104030203" pitchFamily="2" charset="-79"/>
              </a:rPr>
              <a:t> профиля можно перейти в 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j-</a:t>
            </a:r>
            <a:r>
              <a:rPr lang="ru-RU" sz="2000" dirty="0" smtClean="0">
                <a:cs typeface="Aharoni" panose="02010803020104030203" pitchFamily="2" charset="-79"/>
              </a:rPr>
              <a:t>й.</a:t>
            </a:r>
          </a:p>
          <a:p>
            <a:r>
              <a:rPr lang="ru-RU" sz="2000" dirty="0" smtClean="0">
                <a:cs typeface="Aharoni" panose="02010803020104030203" pitchFamily="2" charset="-79"/>
              </a:rPr>
              <a:t>Профили будем хранить в виде двоичный масок тоесть </a:t>
            </a:r>
            <a:r>
              <a:rPr 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ru-RU" sz="2000" dirty="0" smtClean="0">
                <a:cs typeface="Aharoni" panose="02010803020104030203" pitchFamily="2" charset="-79"/>
              </a:rPr>
              <a:t>й бит маски будет означать, перекрывается ли </a:t>
            </a:r>
            <a:r>
              <a:rPr 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ru-RU" sz="2000" dirty="0" err="1" smtClean="0">
                <a:cs typeface="Aharoni" panose="02010803020104030203" pitchFamily="2" charset="-79"/>
              </a:rPr>
              <a:t>ая</a:t>
            </a:r>
            <a:r>
              <a:rPr lang="ru-RU" sz="2000" dirty="0" smtClean="0">
                <a:cs typeface="Aharoni" panose="02010803020104030203" pitchFamily="2" charset="-79"/>
              </a:rPr>
              <a:t> клетка в профиле доминошкой, или она остается незанятой.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https://neerc.ifmo.ru/wiki/images/thumb/f/f5/%D0%94%D0%BE%D0%BC%D0%B8%D0%BD%D0%BE.png/270px-%D0%94%D0%BE%D0%BC%D0%B8%D0%BD%D0%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40" y="3429906"/>
            <a:ext cx="5142141" cy="34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5036" y="1562099"/>
            <a:ext cx="9297988" cy="471646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Будем поддерживать матрицу ответов А</a:t>
            </a:r>
            <a:r>
              <a:rPr lang="en-US" sz="2400" dirty="0" smtClean="0"/>
              <a:t>, </a:t>
            </a:r>
            <a:r>
              <a:rPr lang="uk-UA" sz="2400" dirty="0" err="1" smtClean="0"/>
              <a:t>где</a:t>
            </a:r>
            <a:r>
              <a:rPr lang="uk-UA" sz="2400" dirty="0" smtClean="0"/>
              <a:t> А</a:t>
            </a:r>
            <a:r>
              <a:rPr lang="en-US" sz="2400" dirty="0" smtClean="0"/>
              <a:t>[k][</a:t>
            </a:r>
            <a:r>
              <a:rPr lang="en-US" dirty="0"/>
              <a:t>i</a:t>
            </a:r>
            <a:r>
              <a:rPr lang="en-US" sz="2400" dirty="0" smtClean="0"/>
              <a:t>] – </a:t>
            </a:r>
            <a:r>
              <a:rPr lang="ru-RU" sz="2400" dirty="0" smtClean="0"/>
              <a:t>количество способов замостить первые </a:t>
            </a:r>
            <a:r>
              <a:rPr lang="en-US" dirty="0" err="1"/>
              <a:t>k</a:t>
            </a:r>
            <a:r>
              <a:rPr lang="ru-RU" sz="2400" dirty="0" smtClean="0"/>
              <a:t>-1</a:t>
            </a:r>
            <a:r>
              <a:rPr lang="en-US" sz="2400" dirty="0" smtClean="0"/>
              <a:t> </a:t>
            </a:r>
            <a:r>
              <a:rPr lang="ru-RU" sz="2400" dirty="0" smtClean="0"/>
              <a:t>столбец, заканчивающиеся в </a:t>
            </a:r>
            <a:r>
              <a:rPr lang="en-US" dirty="0"/>
              <a:t>i</a:t>
            </a:r>
            <a:r>
              <a:rPr lang="en-US" sz="2400" dirty="0" smtClean="0"/>
              <a:t>-</a:t>
            </a:r>
            <a:r>
              <a:rPr lang="ru-RU" sz="2400" dirty="0" smtClean="0"/>
              <a:t>м профиле.</a:t>
            </a:r>
          </a:p>
          <a:p>
            <a:pPr algn="ctr"/>
            <a:endParaRPr lang="ru-RU" sz="2400" dirty="0" smtClean="0"/>
          </a:p>
          <a:p>
            <a:pPr algn="ctr"/>
            <a:endParaRPr lang="ru-RU" dirty="0"/>
          </a:p>
          <a:p>
            <a:pPr algn="ctr"/>
            <a:endParaRPr lang="en-US" sz="2400" dirty="0" smtClean="0"/>
          </a:p>
          <a:p>
            <a:r>
              <a:rPr lang="ru-RU" sz="2400" dirty="0" smtClean="0"/>
              <a:t>Ответ на задачу будет равен сумме всех А</a:t>
            </a:r>
            <a:r>
              <a:rPr lang="en-US" sz="2400" dirty="0" smtClean="0"/>
              <a:t>[m][</a:t>
            </a:r>
            <a:r>
              <a:rPr lang="en-US" sz="2400" dirty="0" err="1" smtClean="0"/>
              <a:t>i</a:t>
            </a:r>
            <a:r>
              <a:rPr lang="en-US" sz="2400" dirty="0" smtClean="0"/>
              <a:t>], </a:t>
            </a:r>
            <a:r>
              <a:rPr lang="ru-RU" sz="2400" dirty="0" smtClean="0"/>
              <a:t>где </a:t>
            </a:r>
            <a:r>
              <a:rPr lang="en-US" sz="2400" dirty="0" err="1"/>
              <a:t>i</a:t>
            </a:r>
            <a:r>
              <a:rPr lang="en-US" sz="2400" dirty="0" smtClean="0"/>
              <a:t>- </a:t>
            </a:r>
            <a:r>
              <a:rPr lang="ru-RU" sz="2400" dirty="0" smtClean="0"/>
              <a:t>подходящие профили.  </a:t>
            </a:r>
            <a:endParaRPr lang="ru-RU" sz="2400" dirty="0"/>
          </a:p>
        </p:txBody>
      </p:sp>
      <p:pic>
        <p:nvPicPr>
          <p:cNvPr id="1026" name="Picture 2" descr="https://neerc.ifmo.ru/wiki/images/math/c/1/2/c12ada1f570dad867105dc3121ecb7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30" y="3386510"/>
            <a:ext cx="4238170" cy="106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 быть еще лучше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4239" y="2438399"/>
            <a:ext cx="11538856" cy="1934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 smtClean="0"/>
              <a:t>	ДИНАМИКА ПО ИЗЛОМАННОМУ ПРОФИЛЮ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0286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33829"/>
            <a:ext cx="10018713" cy="1752599"/>
          </a:xfrm>
        </p:spPr>
        <p:txBody>
          <a:bodyPr/>
          <a:lstStyle/>
          <a:p>
            <a:r>
              <a:rPr lang="ru-RU" dirty="0" smtClean="0"/>
              <a:t>Динамика по изломанному профилю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858942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 Профилем будет маска и место излома. Тогда количество переходов из одного профиля в другой будет равно 2.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92" y="2858942"/>
            <a:ext cx="5550174" cy="35128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85" y="2858942"/>
            <a:ext cx="3960585" cy="35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1071</TotalTime>
  <Words>340</Words>
  <Application>Microsoft Office PowerPoint</Application>
  <PresentationFormat>Широкоэкранный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Aharoni</vt:lpstr>
      <vt:lpstr>Arial</vt:lpstr>
      <vt:lpstr>Corbel</vt:lpstr>
      <vt:lpstr>Параллакс</vt:lpstr>
      <vt:lpstr>Динамика по профилю </vt:lpstr>
      <vt:lpstr>История</vt:lpstr>
      <vt:lpstr>Для чего нужна динамика по профилю?</vt:lpstr>
      <vt:lpstr>Что такое профиль?</vt:lpstr>
      <vt:lpstr>Задача “Замощение”</vt:lpstr>
      <vt:lpstr>Решение</vt:lpstr>
      <vt:lpstr>Решение (продолжение)</vt:lpstr>
      <vt:lpstr>Что может быть еще лучше?</vt:lpstr>
      <vt:lpstr>Динамика по изломанному профилю</vt:lpstr>
      <vt:lpstr>Переход</vt:lpstr>
      <vt:lpstr>Асимптотика</vt:lpstr>
      <vt:lpstr>Сравнение времени работы</vt:lpstr>
      <vt:lpstr>Источники информации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Динамика по профилю (нет)</dc:title>
  <dc:creator>Дмитрий Назаренко</dc:creator>
  <cp:lastModifiedBy>Дмитрий Назаренко</cp:lastModifiedBy>
  <cp:revision>40</cp:revision>
  <dcterms:created xsi:type="dcterms:W3CDTF">2016-12-10T11:20:40Z</dcterms:created>
  <dcterms:modified xsi:type="dcterms:W3CDTF">2016-12-24T14:37:43Z</dcterms:modified>
</cp:coreProperties>
</file>