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7" r:id="rId3"/>
    <p:sldId id="265" r:id="rId4"/>
    <p:sldId id="263" r:id="rId5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90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 smtClean="0"/>
              <a:t>Клацніть, щоб редагувати стиль зразка підзаголовка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C3600A06-36DD-406A-821E-53AD92F7ED8A}" type="datetimeFigureOut">
              <a:rPr lang="uk-UA" smtClean="0"/>
              <a:t>05.03.2021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8EF39AAB-F3B2-4FC9-97AE-F988CCCA99B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12215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 фотографі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uk-UA" smtClean="0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00A06-36DD-406A-821E-53AD92F7ED8A}" type="datetimeFigureOut">
              <a:rPr lang="uk-UA" smtClean="0"/>
              <a:t>05.03.2021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9AAB-F3B2-4FC9-97AE-F988CCCA99B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24291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Назва та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00A06-36DD-406A-821E-53AD92F7ED8A}" type="datetimeFigureOut">
              <a:rPr lang="uk-UA" smtClean="0"/>
              <a:t>05.03.2021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9AAB-F3B2-4FC9-97AE-F988CCCA99B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341415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00A06-36DD-406A-821E-53AD92F7ED8A}" type="datetimeFigureOut">
              <a:rPr lang="uk-UA" smtClean="0"/>
              <a:t>05.03.2021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9AAB-F3B2-4FC9-97AE-F988CCCA99B2}" type="slidenum">
              <a:rPr lang="uk-UA" smtClean="0"/>
              <a:t>‹№›</a:t>
            </a:fld>
            <a:endParaRPr lang="uk-UA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346622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00A06-36DD-406A-821E-53AD92F7ED8A}" type="datetimeFigureOut">
              <a:rPr lang="uk-UA" smtClean="0"/>
              <a:t>05.03.2021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9AAB-F3B2-4FC9-97AE-F988CCCA99B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463265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00A06-36DD-406A-821E-53AD92F7ED8A}" type="datetimeFigureOut">
              <a:rPr lang="uk-UA" smtClean="0"/>
              <a:t>05.03.2021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9AAB-F3B2-4FC9-97AE-F988CCCA99B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279696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ки з малю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uk-UA" smtClean="0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uk-UA" smtClean="0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uk-UA" smtClean="0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00A06-36DD-406A-821E-53AD92F7ED8A}" type="datetimeFigureOut">
              <a:rPr lang="uk-UA" smtClean="0"/>
              <a:t>05.03.2021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9AAB-F3B2-4FC9-97AE-F988CCCA99B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098788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00A06-36DD-406A-821E-53AD92F7ED8A}" type="datetimeFigureOut">
              <a:rPr lang="uk-UA" smtClean="0"/>
              <a:t>05.03.2021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9AAB-F3B2-4FC9-97AE-F988CCCA99B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910980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00A06-36DD-406A-821E-53AD92F7ED8A}" type="datetimeFigureOut">
              <a:rPr lang="uk-UA" smtClean="0"/>
              <a:t>05.03.2021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9AAB-F3B2-4FC9-97AE-F988CCCA99B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67688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’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00A06-36DD-406A-821E-53AD92F7ED8A}" type="datetimeFigureOut">
              <a:rPr lang="uk-UA" smtClean="0"/>
              <a:t>05.03.2021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9AAB-F3B2-4FC9-97AE-F988CCCA99B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9455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00A06-36DD-406A-821E-53AD92F7ED8A}" type="datetimeFigureOut">
              <a:rPr lang="uk-UA" smtClean="0"/>
              <a:t>05.03.2021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9AAB-F3B2-4FC9-97AE-F988CCCA99B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27636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00A06-36DD-406A-821E-53AD92F7ED8A}" type="datetimeFigureOut">
              <a:rPr lang="uk-UA" smtClean="0"/>
              <a:t>05.03.2021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9AAB-F3B2-4FC9-97AE-F988CCCA99B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88525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00A06-36DD-406A-821E-53AD92F7ED8A}" type="datetimeFigureOut">
              <a:rPr lang="uk-UA" smtClean="0"/>
              <a:t>05.03.2021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9AAB-F3B2-4FC9-97AE-F988CCCA99B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3305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00A06-36DD-406A-821E-53AD92F7ED8A}" type="datetimeFigureOut">
              <a:rPr lang="uk-UA" smtClean="0"/>
              <a:t>05.03.2021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9AAB-F3B2-4FC9-97AE-F988CCCA99B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88897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00A06-36DD-406A-821E-53AD92F7ED8A}" type="datetimeFigureOut">
              <a:rPr lang="uk-UA" smtClean="0"/>
              <a:t>05.03.2021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9AAB-F3B2-4FC9-97AE-F988CCCA99B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91712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00A06-36DD-406A-821E-53AD92F7ED8A}" type="datetimeFigureOut">
              <a:rPr lang="uk-UA" smtClean="0"/>
              <a:t>05.03.2021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9AAB-F3B2-4FC9-97AE-F988CCCA99B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39571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uk-UA" smtClean="0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00A06-36DD-406A-821E-53AD92F7ED8A}" type="datetimeFigureOut">
              <a:rPr lang="uk-UA" smtClean="0"/>
              <a:t>05.03.2021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9AAB-F3B2-4FC9-97AE-F988CCCA99B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61821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600A06-36DD-406A-821E-53AD92F7ED8A}" type="datetimeFigureOut">
              <a:rPr lang="uk-UA" smtClean="0"/>
              <a:t>05.03.2021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F39AAB-F3B2-4FC9-97AE-F988CCCA99B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92741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  <p:sldLayoutId id="214748382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slide" Target="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xfrm>
            <a:off x="2486025" y="5759777"/>
            <a:ext cx="8791575" cy="1098223"/>
          </a:xfrm>
        </p:spPr>
        <p:txBody>
          <a:bodyPr/>
          <a:lstStyle/>
          <a:p>
            <a:r>
              <a:rPr lang="en-US" dirty="0" smtClean="0"/>
              <a:t>Skorobahatko Dmytro </a:t>
            </a:r>
          </a:p>
          <a:p>
            <a:r>
              <a:rPr lang="en-US" dirty="0" smtClean="0"/>
              <a:t>11-C</a:t>
            </a:r>
            <a:endParaRPr lang="uk-UA" dirty="0"/>
          </a:p>
        </p:txBody>
      </p:sp>
      <p:sp>
        <p:nvSpPr>
          <p:cNvPr id="5" name="Прямокутник 4"/>
          <p:cNvSpPr/>
          <p:nvPr/>
        </p:nvSpPr>
        <p:spPr>
          <a:xfrm>
            <a:off x="2080470" y="729842"/>
            <a:ext cx="892588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400" dirty="0" smtClean="0">
                <a:solidFill>
                  <a:schemeClr val="bg2">
                    <a:lumMod val="75000"/>
                  </a:schemeClr>
                </a:solidFill>
              </a:rPr>
              <a:t>Dijkstra’s algorithm  </a:t>
            </a:r>
            <a:endParaRPr lang="uk-UA" sz="6400" dirty="0"/>
          </a:p>
        </p:txBody>
      </p:sp>
    </p:spTree>
    <p:extLst>
      <p:ext uri="{BB962C8B-B14F-4D97-AF65-F5344CB8AC3E}">
        <p14:creationId xmlns:p14="http://schemas.microsoft.com/office/powerpoint/2010/main" val="2110253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>
        <p14:glitter pattern="hexagon"/>
      </p:transition>
    </mc:Choice>
    <mc:Fallback xmlns="">
      <p:transition spd="slow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/>
          <p:cNvSpPr/>
          <p:nvPr/>
        </p:nvSpPr>
        <p:spPr>
          <a:xfrm>
            <a:off x="3319702" y="775983"/>
            <a:ext cx="791362" cy="79136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uk-UA" sz="32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5117596" y="1885876"/>
            <a:ext cx="791362" cy="79136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endParaRPr lang="uk-UA" sz="32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6655933" y="3268241"/>
            <a:ext cx="791362" cy="79136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endParaRPr lang="uk-UA" sz="32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Овал 20"/>
          <p:cNvSpPr/>
          <p:nvPr/>
        </p:nvSpPr>
        <p:spPr>
          <a:xfrm>
            <a:off x="5177590" y="4653597"/>
            <a:ext cx="791362" cy="79136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endParaRPr lang="uk-UA" sz="32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4464615" y="191208"/>
            <a:ext cx="26448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Graph building</a:t>
            </a:r>
            <a:endParaRPr lang="uk-UA" sz="32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1" name="Пряма сполучна лінія 50"/>
          <p:cNvCxnSpPr>
            <a:stCxn id="4" idx="6"/>
            <a:endCxn id="5" idx="1"/>
          </p:cNvCxnSpPr>
          <p:nvPr/>
        </p:nvCxnSpPr>
        <p:spPr>
          <a:xfrm>
            <a:off x="4111064" y="1171664"/>
            <a:ext cx="1122424" cy="830104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Пряма сполучна лінія 55"/>
          <p:cNvCxnSpPr>
            <a:stCxn id="105" idx="1"/>
            <a:endCxn id="104" idx="5"/>
          </p:cNvCxnSpPr>
          <p:nvPr/>
        </p:nvCxnSpPr>
        <p:spPr>
          <a:xfrm flipH="1" flipV="1">
            <a:off x="1054622" y="3190464"/>
            <a:ext cx="2406109" cy="2254495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Пряма сполучна лінія 63"/>
          <p:cNvCxnSpPr>
            <a:stCxn id="104" idx="7"/>
            <a:endCxn id="4" idx="2"/>
          </p:cNvCxnSpPr>
          <p:nvPr/>
        </p:nvCxnSpPr>
        <p:spPr>
          <a:xfrm flipV="1">
            <a:off x="1054622" y="1171664"/>
            <a:ext cx="2265080" cy="1459222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Пряма сполучна лінія 62"/>
          <p:cNvCxnSpPr>
            <a:stCxn id="104" idx="6"/>
            <a:endCxn id="106" idx="2"/>
          </p:cNvCxnSpPr>
          <p:nvPr/>
        </p:nvCxnSpPr>
        <p:spPr>
          <a:xfrm>
            <a:off x="1170514" y="2910675"/>
            <a:ext cx="2149188" cy="639636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Пряма сполучна лінія 72"/>
          <p:cNvCxnSpPr>
            <a:stCxn id="106" idx="5"/>
            <a:endCxn id="21" idx="1"/>
          </p:cNvCxnSpPr>
          <p:nvPr/>
        </p:nvCxnSpPr>
        <p:spPr>
          <a:xfrm>
            <a:off x="3995172" y="3830100"/>
            <a:ext cx="1298310" cy="939389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Пряма сполучна лінія 75"/>
          <p:cNvCxnSpPr>
            <a:stCxn id="21" idx="7"/>
            <a:endCxn id="6" idx="3"/>
          </p:cNvCxnSpPr>
          <p:nvPr/>
        </p:nvCxnSpPr>
        <p:spPr>
          <a:xfrm flipV="1">
            <a:off x="5853060" y="3943711"/>
            <a:ext cx="918765" cy="825778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0" name="Пряма сполучна лінія 79"/>
          <p:cNvCxnSpPr>
            <a:stCxn id="5" idx="5"/>
            <a:endCxn id="6" idx="1"/>
          </p:cNvCxnSpPr>
          <p:nvPr/>
        </p:nvCxnSpPr>
        <p:spPr>
          <a:xfrm>
            <a:off x="5793066" y="2561346"/>
            <a:ext cx="978759" cy="822787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8" name="Пряма сполучна лінія 87"/>
          <p:cNvCxnSpPr>
            <a:stCxn id="106" idx="7"/>
            <a:endCxn id="5" idx="3"/>
          </p:cNvCxnSpPr>
          <p:nvPr/>
        </p:nvCxnSpPr>
        <p:spPr>
          <a:xfrm flipV="1">
            <a:off x="3995172" y="2561346"/>
            <a:ext cx="1238316" cy="709176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Пряма сполучна лінія 90"/>
          <p:cNvCxnSpPr>
            <a:stCxn id="105" idx="6"/>
            <a:endCxn id="21" idx="3"/>
          </p:cNvCxnSpPr>
          <p:nvPr/>
        </p:nvCxnSpPr>
        <p:spPr>
          <a:xfrm flipV="1">
            <a:off x="4136201" y="5329067"/>
            <a:ext cx="1157281" cy="395681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4" name="Овал 103"/>
          <p:cNvSpPr/>
          <p:nvPr/>
        </p:nvSpPr>
        <p:spPr>
          <a:xfrm>
            <a:off x="379152" y="2514994"/>
            <a:ext cx="791362" cy="79136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uk-UA" sz="32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5" name="Овал 104"/>
          <p:cNvSpPr/>
          <p:nvPr/>
        </p:nvSpPr>
        <p:spPr>
          <a:xfrm>
            <a:off x="3344839" y="5329067"/>
            <a:ext cx="791362" cy="79136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320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endParaRPr lang="uk-UA" sz="32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6" name="Овал 105"/>
          <p:cNvSpPr/>
          <p:nvPr/>
        </p:nvSpPr>
        <p:spPr>
          <a:xfrm>
            <a:off x="3319702" y="3154630"/>
            <a:ext cx="791362" cy="79136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320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endParaRPr lang="uk-UA" sz="32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8" name="Округлений прямокутник 117">
            <a:hlinkClick r:id="rId2" action="ppaction://hlinksldjump"/>
          </p:cNvPr>
          <p:cNvSpPr/>
          <p:nvPr/>
        </p:nvSpPr>
        <p:spPr>
          <a:xfrm>
            <a:off x="10107038" y="6282241"/>
            <a:ext cx="2023927" cy="45859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From 1 to 7</a:t>
            </a:r>
            <a:endParaRPr lang="uk-UA" sz="28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7" name="TextBox 186"/>
          <p:cNvSpPr txBox="1"/>
          <p:nvPr/>
        </p:nvSpPr>
        <p:spPr>
          <a:xfrm>
            <a:off x="1850740" y="1274957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20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8" name="TextBox 187"/>
          <p:cNvSpPr txBox="1"/>
          <p:nvPr/>
        </p:nvSpPr>
        <p:spPr>
          <a:xfrm>
            <a:off x="2123773" y="2602973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2328682" y="3912859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4682018" y="1055772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11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4163891" y="2338498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17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2" name="TextBox 191"/>
          <p:cNvSpPr txBox="1"/>
          <p:nvPr/>
        </p:nvSpPr>
        <p:spPr>
          <a:xfrm>
            <a:off x="4522458" y="3659347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4236914" y="4915916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14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4" name="TextBox 193"/>
          <p:cNvSpPr txBox="1"/>
          <p:nvPr/>
        </p:nvSpPr>
        <p:spPr>
          <a:xfrm>
            <a:off x="6282445" y="2481967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5" name="TextBox 194"/>
          <p:cNvSpPr txBox="1"/>
          <p:nvPr/>
        </p:nvSpPr>
        <p:spPr>
          <a:xfrm>
            <a:off x="5908958" y="3787131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7242284"/>
      </p:ext>
    </p:extLst>
  </p:cSld>
  <p:clrMapOvr>
    <a:masterClrMapping/>
  </p:clrMapOvr>
  <p:transition spd="med" advClick="0" advTm="2000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5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0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3500"/>
                            </p:stCondLst>
                            <p:childTnLst>
                              <p:par>
                                <p:cTn id="8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4000"/>
                            </p:stCondLst>
                            <p:childTnLst>
                              <p:par>
                                <p:cTn id="9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21" grpId="0" animBg="1"/>
      <p:bldP spid="170" grpId="0"/>
      <p:bldP spid="104" grpId="0" animBg="1"/>
      <p:bldP spid="105" grpId="0" animBg="1"/>
      <p:bldP spid="106" grpId="0" animBg="1"/>
      <p:bldP spid="118" grpId="0" animBg="1"/>
      <p:bldP spid="187" grpId="0"/>
      <p:bldP spid="188" grpId="0"/>
      <p:bldP spid="189" grpId="0"/>
      <p:bldP spid="190" grpId="0"/>
      <p:bldP spid="191" grpId="0"/>
      <p:bldP spid="192" grpId="0"/>
      <p:bldP spid="193" grpId="0"/>
      <p:bldP spid="194" grpId="0"/>
      <p:bldP spid="19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/>
          <p:cNvSpPr txBox="1"/>
          <p:nvPr/>
        </p:nvSpPr>
        <p:spPr>
          <a:xfrm>
            <a:off x="6773688" y="2677238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25</a:t>
            </a:r>
            <a:endParaRPr lang="uk-UA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283465" y="4047340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16</a:t>
            </a:r>
            <a:endParaRPr lang="uk-UA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217382" y="1301101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</a:t>
            </a:r>
            <a:endParaRPr lang="uk-UA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521155" y="4769489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endParaRPr lang="uk-UA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523361" y="256985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endParaRPr lang="uk-UA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516741" y="18695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2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endParaRPr lang="uk-UA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Овал 3"/>
          <p:cNvSpPr/>
          <p:nvPr/>
        </p:nvSpPr>
        <p:spPr>
          <a:xfrm>
            <a:off x="3319702" y="775983"/>
            <a:ext cx="791362" cy="79136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uk-UA" sz="32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5117596" y="1885876"/>
            <a:ext cx="791362" cy="79136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endParaRPr lang="uk-UA" sz="32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6655933" y="3268241"/>
            <a:ext cx="791362" cy="79136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endParaRPr lang="uk-UA" sz="32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Овал 20"/>
          <p:cNvSpPr/>
          <p:nvPr/>
        </p:nvSpPr>
        <p:spPr>
          <a:xfrm>
            <a:off x="5177590" y="4653597"/>
            <a:ext cx="791362" cy="79136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endParaRPr lang="uk-UA" sz="32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4464615" y="191208"/>
            <a:ext cx="33876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Dijkstra’s algorithm</a:t>
            </a:r>
            <a:endParaRPr lang="uk-UA" sz="32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1" name="Пряма сполучна лінія 50"/>
          <p:cNvCxnSpPr>
            <a:stCxn id="4" idx="6"/>
            <a:endCxn id="5" idx="1"/>
          </p:cNvCxnSpPr>
          <p:nvPr/>
        </p:nvCxnSpPr>
        <p:spPr>
          <a:xfrm>
            <a:off x="4111064" y="1171664"/>
            <a:ext cx="1122424" cy="830104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Пряма сполучна лінія 55"/>
          <p:cNvCxnSpPr>
            <a:stCxn id="105" idx="1"/>
            <a:endCxn id="104" idx="5"/>
          </p:cNvCxnSpPr>
          <p:nvPr/>
        </p:nvCxnSpPr>
        <p:spPr>
          <a:xfrm flipH="1" flipV="1">
            <a:off x="1054622" y="3190464"/>
            <a:ext cx="2406109" cy="2254495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Пряма сполучна лінія 63"/>
          <p:cNvCxnSpPr>
            <a:stCxn id="104" idx="7"/>
            <a:endCxn id="4" idx="2"/>
          </p:cNvCxnSpPr>
          <p:nvPr/>
        </p:nvCxnSpPr>
        <p:spPr>
          <a:xfrm flipV="1">
            <a:off x="1054622" y="1171664"/>
            <a:ext cx="2265080" cy="1459222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Пряма сполучна лінія 62"/>
          <p:cNvCxnSpPr>
            <a:stCxn id="104" idx="6"/>
            <a:endCxn id="106" idx="2"/>
          </p:cNvCxnSpPr>
          <p:nvPr/>
        </p:nvCxnSpPr>
        <p:spPr>
          <a:xfrm>
            <a:off x="1170514" y="2910675"/>
            <a:ext cx="2149188" cy="639636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Пряма сполучна лінія 72"/>
          <p:cNvCxnSpPr>
            <a:stCxn id="106" idx="5"/>
            <a:endCxn id="21" idx="1"/>
          </p:cNvCxnSpPr>
          <p:nvPr/>
        </p:nvCxnSpPr>
        <p:spPr>
          <a:xfrm>
            <a:off x="3995172" y="3830100"/>
            <a:ext cx="1298310" cy="939389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Пряма сполучна лінія 75"/>
          <p:cNvCxnSpPr>
            <a:stCxn id="21" idx="7"/>
            <a:endCxn id="6" idx="3"/>
          </p:cNvCxnSpPr>
          <p:nvPr/>
        </p:nvCxnSpPr>
        <p:spPr>
          <a:xfrm flipV="1">
            <a:off x="5853060" y="3943711"/>
            <a:ext cx="918765" cy="825778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0" name="Пряма сполучна лінія 79"/>
          <p:cNvCxnSpPr>
            <a:stCxn id="5" idx="5"/>
            <a:endCxn id="6" idx="1"/>
          </p:cNvCxnSpPr>
          <p:nvPr/>
        </p:nvCxnSpPr>
        <p:spPr>
          <a:xfrm>
            <a:off x="5793066" y="2561346"/>
            <a:ext cx="978759" cy="822787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8" name="Пряма сполучна лінія 87"/>
          <p:cNvCxnSpPr>
            <a:stCxn id="106" idx="7"/>
            <a:endCxn id="5" idx="3"/>
          </p:cNvCxnSpPr>
          <p:nvPr/>
        </p:nvCxnSpPr>
        <p:spPr>
          <a:xfrm flipV="1">
            <a:off x="3995172" y="2561346"/>
            <a:ext cx="1238316" cy="709176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Пряма сполучна лінія 90"/>
          <p:cNvCxnSpPr>
            <a:stCxn id="105" idx="6"/>
            <a:endCxn id="21" idx="3"/>
          </p:cNvCxnSpPr>
          <p:nvPr/>
        </p:nvCxnSpPr>
        <p:spPr>
          <a:xfrm flipV="1">
            <a:off x="4136201" y="5329067"/>
            <a:ext cx="1157281" cy="395681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4" name="Овал 103"/>
          <p:cNvSpPr/>
          <p:nvPr/>
        </p:nvSpPr>
        <p:spPr>
          <a:xfrm>
            <a:off x="379152" y="2514994"/>
            <a:ext cx="791362" cy="79136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uk-UA" sz="32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5" name="Овал 104"/>
          <p:cNvSpPr/>
          <p:nvPr/>
        </p:nvSpPr>
        <p:spPr>
          <a:xfrm>
            <a:off x="3344839" y="5329067"/>
            <a:ext cx="791362" cy="79136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320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endParaRPr lang="uk-UA" sz="32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6" name="Овал 105"/>
          <p:cNvSpPr/>
          <p:nvPr/>
        </p:nvSpPr>
        <p:spPr>
          <a:xfrm>
            <a:off x="3319702" y="3154630"/>
            <a:ext cx="791362" cy="79136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320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endParaRPr lang="uk-UA" sz="32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7" name="TextBox 186"/>
          <p:cNvSpPr txBox="1"/>
          <p:nvPr/>
        </p:nvSpPr>
        <p:spPr>
          <a:xfrm>
            <a:off x="1850740" y="1274957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20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8" name="TextBox 187"/>
          <p:cNvSpPr txBox="1"/>
          <p:nvPr/>
        </p:nvSpPr>
        <p:spPr>
          <a:xfrm>
            <a:off x="2123773" y="2602973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2328682" y="3912859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4682018" y="1055772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11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4163891" y="2338498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17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2" name="TextBox 191"/>
          <p:cNvSpPr txBox="1"/>
          <p:nvPr/>
        </p:nvSpPr>
        <p:spPr>
          <a:xfrm>
            <a:off x="4522458" y="3659347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4236914" y="4915916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14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4" name="TextBox 193"/>
          <p:cNvSpPr txBox="1"/>
          <p:nvPr/>
        </p:nvSpPr>
        <p:spPr>
          <a:xfrm>
            <a:off x="6282445" y="2481967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5" name="TextBox 194"/>
          <p:cNvSpPr txBox="1"/>
          <p:nvPr/>
        </p:nvSpPr>
        <p:spPr>
          <a:xfrm>
            <a:off x="5908958" y="3787131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6" name="TextBox 195"/>
          <p:cNvSpPr txBox="1"/>
          <p:nvPr/>
        </p:nvSpPr>
        <p:spPr>
          <a:xfrm>
            <a:off x="578305" y="197657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endParaRPr lang="uk-UA" sz="32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7" name="TextBox 196"/>
          <p:cNvSpPr txBox="1"/>
          <p:nvPr/>
        </p:nvSpPr>
        <p:spPr>
          <a:xfrm>
            <a:off x="3470088" y="186954"/>
            <a:ext cx="5341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2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∞</a:t>
            </a:r>
            <a:endParaRPr lang="uk-UA" sz="32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495225" y="4740038"/>
            <a:ext cx="5341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2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∞</a:t>
            </a:r>
            <a:endParaRPr lang="uk-UA" sz="32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327864" y="4064568"/>
            <a:ext cx="5341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2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∞</a:t>
            </a:r>
            <a:endParaRPr lang="uk-UA" sz="32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803693" y="2679212"/>
            <a:ext cx="5341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2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∞</a:t>
            </a:r>
            <a:endParaRPr lang="uk-UA" sz="32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271966" y="1270778"/>
            <a:ext cx="5341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2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∞</a:t>
            </a:r>
            <a:endParaRPr lang="uk-UA" sz="32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496502" y="2565601"/>
            <a:ext cx="5341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2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∞</a:t>
            </a:r>
            <a:endParaRPr lang="uk-UA" sz="32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Округлений прямокутник 41">
            <a:hlinkClick r:id="rId2" action="ppaction://hlinksldjump"/>
          </p:cNvPr>
          <p:cNvSpPr/>
          <p:nvPr/>
        </p:nvSpPr>
        <p:spPr>
          <a:xfrm>
            <a:off x="10107038" y="6282241"/>
            <a:ext cx="2023927" cy="45859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Finish</a:t>
            </a:r>
            <a:endParaRPr lang="uk-UA" sz="28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55692" y="6282241"/>
            <a:ext cx="46131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MinPath from 1 to 7 is 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– 2 – 5 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– 7</a:t>
            </a:r>
          </a:p>
        </p:txBody>
      </p:sp>
      <p:sp>
        <p:nvSpPr>
          <p:cNvPr id="3" name="Прямокутник 2"/>
          <p:cNvSpPr/>
          <p:nvPr/>
        </p:nvSpPr>
        <p:spPr>
          <a:xfrm>
            <a:off x="6771825" y="6277345"/>
            <a:ext cx="25899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MinPath_lenth = 25</a:t>
            </a:r>
            <a:endParaRPr lang="uk-UA" sz="2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1037821"/>
      </p:ext>
    </p:extLst>
  </p:cSld>
  <p:clrMapOvr>
    <a:masterClrMapping/>
  </p:clrMapOvr>
  <p:transition spd="med" advClick="0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29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3"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4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4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51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500"/>
                            </p:stCondLst>
                            <p:childTnLst>
                              <p:par>
                                <p:cTn id="5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5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1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62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3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500"/>
                            </p:stCondLst>
                            <p:childTnLst>
                              <p:par>
                                <p:cTn id="65" presetID="1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7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500"/>
                            </p:stCondLst>
                            <p:childTnLst>
                              <p:par>
                                <p:cTn id="7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7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6500"/>
                            </p:stCondLst>
                            <p:childTnLst>
                              <p:par>
                                <p:cTn id="81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8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7500"/>
                            </p:stCondLst>
                            <p:childTnLst>
                              <p:par>
                                <p:cTn id="8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9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8500"/>
                            </p:stCondLst>
                            <p:childTnLst>
                              <p:par>
                                <p:cTn id="9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8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99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0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9500"/>
                            </p:stCondLst>
                            <p:childTnLst>
                              <p:par>
                                <p:cTn id="10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3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04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5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0500"/>
                            </p:stCondLst>
                            <p:childTnLst>
                              <p:par>
                                <p:cTn id="10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1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1500"/>
                            </p:stCondLst>
                            <p:childTnLst>
                              <p:par>
                                <p:cTn id="118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2500"/>
                            </p:stCondLst>
                            <p:childTnLst>
                              <p:par>
                                <p:cTn id="123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2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3500"/>
                            </p:stCondLst>
                            <p:childTnLst>
                              <p:par>
                                <p:cTn id="128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5500"/>
                            </p:stCondLst>
                            <p:childTnLst>
                              <p:par>
                                <p:cTn id="1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22500"/>
                            </p:stCondLst>
                            <p:childTnLst>
                              <p:par>
                                <p:cTn id="1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24500"/>
                            </p:stCondLst>
                            <p:childTnLst>
                              <p:par>
                                <p:cTn id="1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3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0" grpId="0"/>
      <p:bldP spid="39" grpId="0"/>
      <p:bldP spid="38" grpId="0"/>
      <p:bldP spid="37" grpId="0"/>
      <p:bldP spid="36" grpId="0"/>
      <p:bldP spid="104" grpId="0" animBg="1"/>
      <p:bldP spid="196" grpId="0"/>
      <p:bldP spid="197" grpId="0"/>
      <p:bldP spid="197" grpId="1"/>
      <p:bldP spid="32" grpId="0"/>
      <p:bldP spid="32" grpId="1"/>
      <p:bldP spid="33" grpId="0"/>
      <p:bldP spid="33" grpId="1"/>
      <p:bldP spid="34" grpId="0"/>
      <p:bldP spid="34" grpId="1"/>
      <p:bldP spid="35" grpId="0"/>
      <p:bldP spid="35" grpId="1"/>
      <p:bldP spid="31" grpId="0"/>
      <p:bldP spid="31" grpId="1"/>
      <p:bldP spid="42" grpId="0" animBg="1"/>
      <p:bldP spid="2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41821" y="625642"/>
            <a:ext cx="4078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Thank you for watching</a:t>
            </a:r>
            <a:endParaRPr lang="uk-UA" sz="32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4804" y="1790867"/>
            <a:ext cx="4892842" cy="43831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Округлений прямокутник 4">
            <a:hlinkClick r:id="rId3" action="ppaction://hlinksldjump"/>
          </p:cNvPr>
          <p:cNvSpPr/>
          <p:nvPr/>
        </p:nvSpPr>
        <p:spPr>
          <a:xfrm>
            <a:off x="50917" y="6282241"/>
            <a:ext cx="1711342" cy="45859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Back</a:t>
            </a:r>
            <a:endParaRPr lang="uk-UA" sz="28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Округлений прямокутник 5">
            <a:hlinkClick r:id="rId4" action="ppaction://hlinksldjump"/>
          </p:cNvPr>
          <p:cNvSpPr/>
          <p:nvPr/>
        </p:nvSpPr>
        <p:spPr>
          <a:xfrm>
            <a:off x="10107038" y="6282241"/>
            <a:ext cx="2023927" cy="45859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Start again</a:t>
            </a:r>
            <a:endParaRPr lang="uk-UA" sz="28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7224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6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хема">
  <a:themeElements>
    <a:clrScheme name="Схема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Схема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хема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TM04033919[[fn=Схема]]</Template>
  <TotalTime>349</TotalTime>
  <Words>82</Words>
  <Application>Microsoft Office PowerPoint</Application>
  <PresentationFormat>Широкий екран</PresentationFormat>
  <Paragraphs>57</Paragraphs>
  <Slides>4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4</vt:i4>
      </vt:variant>
    </vt:vector>
  </HeadingPairs>
  <TitlesOfParts>
    <vt:vector size="9" baseType="lpstr">
      <vt:lpstr>Arial</vt:lpstr>
      <vt:lpstr>Calibri</vt:lpstr>
      <vt:lpstr>Trebuchet MS</vt:lpstr>
      <vt:lpstr>Tw Cen MT</vt:lpstr>
      <vt:lpstr>Схема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Company>Інститут Модернізації та Змісту освіти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TopSort</dc:title>
  <dc:creator>Обліковий запис 11-В класу</dc:creator>
  <cp:lastModifiedBy>Обліковий запис 11-В класу</cp:lastModifiedBy>
  <cp:revision>40</cp:revision>
  <dcterms:created xsi:type="dcterms:W3CDTF">2021-02-19T06:42:19Z</dcterms:created>
  <dcterms:modified xsi:type="dcterms:W3CDTF">2021-03-05T08:12:49Z</dcterms:modified>
</cp:coreProperties>
</file>