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6" r:id="rId4"/>
    <p:sldId id="265" r:id="rId5"/>
    <p:sldId id="267" r:id="rId6"/>
    <p:sldId id="263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/>
              <a:t>Skorobahatko Dmytro </a:t>
            </a:r>
          </a:p>
          <a:p>
            <a:r>
              <a:rPr lang="en-US" dirty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Kruskal’s algorithm  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glitter pattern="hexagon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building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Округлений прямокутник 28">
            <a:hlinkClick r:id="" action="ppaction://hlinkshowjump?jump=nextslide"/>
          </p:cNvPr>
          <p:cNvSpPr/>
          <p:nvPr/>
        </p:nvSpPr>
        <p:spPr>
          <a:xfrm>
            <a:off x="9805482" y="6282241"/>
            <a:ext cx="2325484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z="2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kruskal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Пряма сполучна лінія 72">
            <a:extLst>
              <a:ext uri="{FF2B5EF4-FFF2-40B4-BE49-F238E27FC236}">
                <a16:creationId xmlns:a16="http://schemas.microsoft.com/office/drawing/2014/main" id="{B6225C37-5431-48EB-B8F4-31FB9048EA85}"/>
              </a:ext>
            </a:extLst>
          </p:cNvPr>
          <p:cNvCxnSpPr>
            <a:cxnSpLocks/>
          </p:cNvCxnSpPr>
          <p:nvPr/>
        </p:nvCxnSpPr>
        <p:spPr>
          <a:xfrm>
            <a:off x="3715383" y="3945992"/>
            <a:ext cx="25137" cy="1383075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69569B-229A-47A2-B849-53B6AA1537D4}"/>
              </a:ext>
            </a:extLst>
          </p:cNvPr>
          <p:cNvSpPr txBox="1"/>
          <p:nvPr/>
        </p:nvSpPr>
        <p:spPr>
          <a:xfrm>
            <a:off x="3740520" y="433243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p:transition spd="med" advClick="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 animBg="1"/>
      <p:bldP spid="170" grpId="0"/>
      <p:bldP spid="104" grpId="0" animBg="1"/>
      <p:bldP spid="105" grpId="0" animBg="1"/>
      <p:bldP spid="106" grpId="0" animBg="1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29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Овал 40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64615" y="191208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building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Пряма сполучна лінія 45"/>
          <p:cNvCxnSpPr>
            <a:stCxn id="41" idx="6"/>
            <a:endCxn id="42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 сполучна лінія 46"/>
          <p:cNvCxnSpPr>
            <a:stCxn id="56" idx="1"/>
            <a:endCxn id="55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 сполучна лінія 47"/>
          <p:cNvCxnSpPr>
            <a:stCxn id="55" idx="7"/>
            <a:endCxn id="41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 сполучна лінія 48"/>
          <p:cNvCxnSpPr>
            <a:stCxn id="55" idx="6"/>
            <a:endCxn id="57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 сполучна лінія 49"/>
          <p:cNvCxnSpPr>
            <a:stCxn id="57" idx="5"/>
            <a:endCxn id="44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 сполучна лінія 50"/>
          <p:cNvCxnSpPr>
            <a:stCxn id="44" idx="7"/>
            <a:endCxn id="43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 сполучна лінія 51"/>
          <p:cNvCxnSpPr>
            <a:stCxn id="42" idx="5"/>
            <a:endCxn id="43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 сполучна лінія 52"/>
          <p:cNvCxnSpPr>
            <a:stCxn id="57" idx="7"/>
            <a:endCxn id="42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 сполучна лінія 53"/>
          <p:cNvCxnSpPr>
            <a:stCxn id="56" idx="6"/>
            <a:endCxn id="44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7" name="Овал 56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50740" y="12749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63891" y="23384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Округлений прямокутник 92">
            <a:hlinkClick r:id="" action="ppaction://hlinkshowjump?jump=nextslide"/>
          </p:cNvPr>
          <p:cNvSpPr/>
          <p:nvPr/>
        </p:nvSpPr>
        <p:spPr>
          <a:xfrm>
            <a:off x="9805482" y="6282241"/>
            <a:ext cx="2325484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dijkstra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Пряма сполучна лінія 72">
            <a:extLst>
              <a:ext uri="{FF2B5EF4-FFF2-40B4-BE49-F238E27FC236}">
                <a16:creationId xmlns:a16="http://schemas.microsoft.com/office/drawing/2014/main" id="{F0A0ABC0-8EBF-418C-BC66-DB64749B63CC}"/>
              </a:ext>
            </a:extLst>
          </p:cNvPr>
          <p:cNvCxnSpPr>
            <a:cxnSpLocks/>
          </p:cNvCxnSpPr>
          <p:nvPr/>
        </p:nvCxnSpPr>
        <p:spPr>
          <a:xfrm>
            <a:off x="3715383" y="3945992"/>
            <a:ext cx="25137" cy="1383075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3E7339E-7E5E-4426-B1FE-E86B20E91AB8}"/>
              </a:ext>
            </a:extLst>
          </p:cNvPr>
          <p:cNvSpPr txBox="1"/>
          <p:nvPr/>
        </p:nvSpPr>
        <p:spPr>
          <a:xfrm>
            <a:off x="3740520" y="433243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Пряма сполучна лінія 72">
            <a:extLst>
              <a:ext uri="{FF2B5EF4-FFF2-40B4-BE49-F238E27FC236}">
                <a16:creationId xmlns:a16="http://schemas.microsoft.com/office/drawing/2014/main" id="{3258279E-400F-4351-8F50-BC132885C776}"/>
              </a:ext>
            </a:extLst>
          </p:cNvPr>
          <p:cNvCxnSpPr>
            <a:cxnSpLocks/>
            <a:stCxn id="106" idx="4"/>
            <a:endCxn id="105" idx="0"/>
          </p:cNvCxnSpPr>
          <p:nvPr/>
        </p:nvCxnSpPr>
        <p:spPr>
          <a:xfrm>
            <a:off x="3715383" y="3945992"/>
            <a:ext cx="25137" cy="1383075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28378E01-09C1-472B-B0DF-4595EC4BAE10}"/>
              </a:ext>
            </a:extLst>
          </p:cNvPr>
          <p:cNvCxnSpPr>
            <a:cxnSpLocks/>
            <a:stCxn id="105" idx="0"/>
            <a:endCxn id="106" idx="4"/>
          </p:cNvCxnSpPr>
          <p:nvPr/>
        </p:nvCxnSpPr>
        <p:spPr>
          <a:xfrm flipH="1" flipV="1">
            <a:off x="3715383" y="3945992"/>
            <a:ext cx="25137" cy="138307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337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Kruskal’s algorithm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круглений прямокутник 41">
            <a:hlinkClick r:id="" action="ppaction://hlinkshowjump?jump=lastslide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Округлений прямокутник 44">
            <a:hlinkClick r:id="" action="ppaction://hlinkshowjump?jump=previousslide"/>
          </p:cNvPr>
          <p:cNvSpPr/>
          <p:nvPr/>
        </p:nvSpPr>
        <p:spPr>
          <a:xfrm>
            <a:off x="50917" y="6282241"/>
            <a:ext cx="2027694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Restart algo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4FFEDD06-4B3C-474F-A721-C159FB36FFE6}"/>
              </a:ext>
            </a:extLst>
          </p:cNvPr>
          <p:cNvCxnSpPr>
            <a:cxnSpLocks/>
            <a:stCxn id="106" idx="2"/>
            <a:endCxn id="104" idx="6"/>
          </p:cNvCxnSpPr>
          <p:nvPr/>
        </p:nvCxnSpPr>
        <p:spPr>
          <a:xfrm flipH="1" flipV="1">
            <a:off x="1170514" y="2910675"/>
            <a:ext cx="2149188" cy="63963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97A7675-FF85-4E15-A6BB-89F94CF496BB}"/>
              </a:ext>
            </a:extLst>
          </p:cNvPr>
          <p:cNvCxnSpPr>
            <a:cxnSpLocks/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E617630E-0DCE-445F-BAA4-20420A0FBDD1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4111064" y="1171664"/>
            <a:ext cx="1122424" cy="83010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79D18D64-6720-42AD-9EDB-B3FC34A5A46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793066" y="2561346"/>
            <a:ext cx="978759" cy="822787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E21BBA14-A923-4ECA-87C0-E69A9E753155}"/>
              </a:ext>
            </a:extLst>
          </p:cNvPr>
          <p:cNvCxnSpPr>
            <a:cxnSpLocks/>
            <a:stCxn id="5" idx="3"/>
            <a:endCxn id="106" idx="7"/>
          </p:cNvCxnSpPr>
          <p:nvPr/>
        </p:nvCxnSpPr>
        <p:spPr>
          <a:xfrm flipH="1">
            <a:off x="3995172" y="2561346"/>
            <a:ext cx="1238316" cy="70917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77452C3B-413B-4448-BBB5-21ADBF069269}"/>
              </a:ext>
            </a:extLst>
          </p:cNvPr>
          <p:cNvCxnSpPr>
            <a:cxnSpLocks/>
            <a:stCxn id="6" idx="3"/>
            <a:endCxn id="21" idx="7"/>
          </p:cNvCxnSpPr>
          <p:nvPr/>
        </p:nvCxnSpPr>
        <p:spPr>
          <a:xfrm flipH="1">
            <a:off x="5853060" y="3943711"/>
            <a:ext cx="918765" cy="82577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48B19C6-0D9C-4AD0-9458-9826CC59475C}"/>
              </a:ext>
            </a:extLst>
          </p:cNvPr>
          <p:cNvSpPr txBox="1"/>
          <p:nvPr/>
        </p:nvSpPr>
        <p:spPr>
          <a:xfrm>
            <a:off x="3740520" y="433243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AF7DC6-84E3-46EB-B362-4BA217830EF3}"/>
              </a:ext>
            </a:extLst>
          </p:cNvPr>
          <p:cNvSpPr txBox="1"/>
          <p:nvPr/>
        </p:nvSpPr>
        <p:spPr>
          <a:xfrm>
            <a:off x="7440986" y="776829"/>
            <a:ext cx="4647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/>
              <a:t>1й етап:</a:t>
            </a:r>
            <a:br>
              <a:rPr lang="uk-UA" sz="2400" dirty="0"/>
            </a:br>
            <a:r>
              <a:rPr lang="uk-UA" sz="2400" dirty="0"/>
              <a:t>Беремо ребро з мінімальною вагою, але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хоча б одна вершина</a:t>
            </a:r>
            <a:r>
              <a:rPr lang="uk-UA" sz="2400" dirty="0"/>
              <a:t>, із тих які воно поєднує, не належить жодній групі.</a:t>
            </a:r>
            <a:br>
              <a:rPr lang="uk-UA" sz="2400" dirty="0"/>
            </a:br>
            <a:br>
              <a:rPr lang="uk-UA" sz="2400" dirty="0"/>
            </a:br>
            <a:r>
              <a:rPr lang="uk-UA" sz="2400" dirty="0"/>
              <a:t>	Якщо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обидві не належать</a:t>
            </a:r>
            <a:r>
              <a:rPr lang="uk-UA" sz="2400" dirty="0"/>
              <a:t>, то, поєднавши їх цим ребром, створюємо нову групу вершин.</a:t>
            </a:r>
            <a:br>
              <a:rPr lang="uk-UA" sz="2400" dirty="0"/>
            </a:br>
            <a:r>
              <a:rPr lang="uk-UA" sz="2400" dirty="0"/>
              <a:t>	Якщо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одна не належить</a:t>
            </a:r>
            <a:r>
              <a:rPr lang="uk-UA" sz="2400" dirty="0"/>
              <a:t>, то приєднуємо ребро її до групи другої вершини.</a:t>
            </a:r>
          </a:p>
        </p:txBody>
      </p:sp>
    </p:spTree>
    <p:extLst>
      <p:ext uri="{BB962C8B-B14F-4D97-AF65-F5344CB8AC3E}">
        <p14:creationId xmlns:p14="http://schemas.microsoft.com/office/powerpoint/2010/main" val="79103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mph" presetSubtype="2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" presetClass="emph" presetSubtype="2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9AE4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9AE4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1" presetClass="emph" presetSubtype="2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500"/>
                            </p:stCondLst>
                            <p:childTnLst>
                              <p:par>
                                <p:cTn id="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500"/>
                            </p:stCondLst>
                            <p:childTnLst>
                              <p:par>
                                <p:cTn id="6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6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8500"/>
                            </p:stCondLst>
                            <p:childTnLst>
                              <p:par>
                                <p:cTn id="86" presetID="1" presetClass="emph" presetSubtype="2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9AE4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5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2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4500"/>
                            </p:stCondLst>
                            <p:childTnLst>
                              <p:par>
                                <p:cTn id="99" presetID="1" presetClass="emph" presetSubtype="2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9AE4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0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85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9" grpId="0"/>
      <p:bldP spid="4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DB15A28-10F1-4814-8EE5-F67EECD34864}"/>
              </a:ext>
            </a:extLst>
          </p:cNvPr>
          <p:cNvCxnSpPr>
            <a:cxnSpLocks/>
            <a:stCxn id="4" idx="2"/>
            <a:endCxn id="104" idx="7"/>
          </p:cNvCxnSpPr>
          <p:nvPr/>
        </p:nvCxnSpPr>
        <p:spPr>
          <a:xfrm flipH="1">
            <a:off x="1054622" y="1171664"/>
            <a:ext cx="2265080" cy="1459222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2BDB9BC8-6810-4E09-B93E-E8D7EF0C0586}"/>
              </a:ext>
            </a:extLst>
          </p:cNvPr>
          <p:cNvCxnSpPr>
            <a:cxnSpLocks/>
            <a:stCxn id="21" idx="3"/>
            <a:endCxn id="105" idx="6"/>
          </p:cNvCxnSpPr>
          <p:nvPr/>
        </p:nvCxnSpPr>
        <p:spPr>
          <a:xfrm flipH="1">
            <a:off x="4136201" y="5329067"/>
            <a:ext cx="1157281" cy="39568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00C23390-D620-4805-BA10-ADEB75FCA519}"/>
              </a:ext>
            </a:extLst>
          </p:cNvPr>
          <p:cNvCxnSpPr>
            <a:cxnSpLocks/>
            <a:stCxn id="21" idx="1"/>
            <a:endCxn id="106" idx="5"/>
          </p:cNvCxnSpPr>
          <p:nvPr/>
        </p:nvCxnSpPr>
        <p:spPr>
          <a:xfrm flipH="1" flipV="1">
            <a:off x="3995172" y="3830100"/>
            <a:ext cx="1298310" cy="939389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337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Kruskal’s algorithm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круглений прямокутник 41">
            <a:hlinkClick r:id="" action="ppaction://hlinkshowjump?jump=lastslide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Округлений прямокутник 44">
            <a:hlinkClick r:id="" action="ppaction://hlinkshowjump?jump=previousslide"/>
          </p:cNvPr>
          <p:cNvSpPr/>
          <p:nvPr/>
        </p:nvSpPr>
        <p:spPr>
          <a:xfrm>
            <a:off x="50917" y="6282241"/>
            <a:ext cx="2027694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Restart algo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E21BBA14-A923-4ECA-87C0-E69A9E753155}"/>
              </a:ext>
            </a:extLst>
          </p:cNvPr>
          <p:cNvCxnSpPr>
            <a:cxnSpLocks/>
            <a:stCxn id="5" idx="3"/>
            <a:endCxn id="106" idx="7"/>
          </p:cNvCxnSpPr>
          <p:nvPr/>
        </p:nvCxnSpPr>
        <p:spPr>
          <a:xfrm flipH="1">
            <a:off x="3995172" y="2561346"/>
            <a:ext cx="1238316" cy="70917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638AA1-C99C-474E-90AA-A47DCEE59D47}"/>
              </a:ext>
            </a:extLst>
          </p:cNvPr>
          <p:cNvSpPr txBox="1"/>
          <p:nvPr/>
        </p:nvSpPr>
        <p:spPr>
          <a:xfrm>
            <a:off x="7440986" y="776829"/>
            <a:ext cx="4647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/>
              <a:t>2й етап:</a:t>
            </a:r>
            <a:br>
              <a:rPr lang="uk-UA" sz="2400" dirty="0"/>
            </a:br>
            <a:r>
              <a:rPr lang="uk-UA" sz="2400" dirty="0"/>
              <a:t>Беремо ребро з мінімальною вагою, але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обидві вершини</a:t>
            </a:r>
            <a:r>
              <a:rPr lang="uk-UA" sz="2400" dirty="0"/>
              <a:t>, які воно поєднує, належать різним групам.</a:t>
            </a:r>
            <a:br>
              <a:rPr lang="uk-UA" sz="2400" dirty="0"/>
            </a:br>
            <a:br>
              <a:rPr lang="uk-UA" sz="2400" dirty="0"/>
            </a:br>
            <a:r>
              <a:rPr lang="uk-UA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219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mph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7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7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92" grpId="0"/>
      <p:bldP spid="193" grpId="0"/>
      <p:bldP spid="39" grpId="0"/>
      <p:bldP spid="3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1" y="625642"/>
            <a:ext cx="407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watching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4" y="1790867"/>
            <a:ext cx="4892842" cy="43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круглений прямокутник 4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круглений прямокутник 5">
            <a:hlinkClick r:id="rId3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again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632</TotalTime>
  <Words>185</Words>
  <Application>Microsoft Office PowerPoint</Application>
  <PresentationFormat>Широкоэкранный</PresentationFormat>
  <Paragraphs>85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Схема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Dmitiry Skorobagatko</cp:lastModifiedBy>
  <cp:revision>62</cp:revision>
  <dcterms:created xsi:type="dcterms:W3CDTF">2021-02-19T06:42:19Z</dcterms:created>
  <dcterms:modified xsi:type="dcterms:W3CDTF">2021-04-11T20:38:11Z</dcterms:modified>
</cp:coreProperties>
</file>