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24" y="424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951569"/>
            <a:ext cx="8229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951569"/>
            <a:ext cx="243840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1379201"/>
            <a:ext cx="16306800" cy="321860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5073-AD13-6A48-8F8C-739ACC6114D3}" type="datetimeFigureOut">
              <a:rPr lang="en-US" smtClean="0"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019A-C032-6642-B818-FA5D7495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0" y="2065524"/>
            <a:ext cx="4633094" cy="3590432"/>
            <a:chOff x="4389468" y="2700523"/>
            <a:chExt cx="4633094" cy="3590432"/>
          </a:xfrm>
        </p:grpSpPr>
        <p:pic>
          <p:nvPicPr>
            <p:cNvPr id="5" name="Picture 4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21056" r="1801" b="10228"/>
            <a:stretch/>
          </p:blipFill>
          <p:spPr>
            <a:xfrm>
              <a:off x="5913583" y="5197761"/>
              <a:ext cx="1332211" cy="6199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21056" r="1801" b="10228"/>
            <a:stretch/>
          </p:blipFill>
          <p:spPr>
            <a:xfrm>
              <a:off x="4629727" y="3278908"/>
              <a:ext cx="2474106" cy="123992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389468" y="2700523"/>
              <a:ext cx="4633094" cy="3590432"/>
              <a:chOff x="4389468" y="2700523"/>
              <a:chExt cx="4633094" cy="35904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389468" y="2700523"/>
                <a:ext cx="4633094" cy="3590432"/>
                <a:chOff x="4412558" y="2406297"/>
                <a:chExt cx="4633094" cy="359043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412558" y="2406297"/>
                  <a:ext cx="4633094" cy="3590432"/>
                  <a:chOff x="4445333" y="2496415"/>
                  <a:chExt cx="4633094" cy="3590432"/>
                </a:xfrm>
              </p:grpSpPr>
              <p:sp>
                <p:nvSpPr>
                  <p:cNvPr id="13" name="Freeform 6"/>
                  <p:cNvSpPr>
                    <a:spLocks/>
                  </p:cNvSpPr>
                  <p:nvPr/>
                </p:nvSpPr>
                <p:spPr bwMode="auto">
                  <a:xfrm>
                    <a:off x="6187733" y="4005521"/>
                    <a:ext cx="13187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Freeform 17"/>
                  <p:cNvSpPr>
                    <a:spLocks/>
                  </p:cNvSpPr>
                  <p:nvPr/>
                </p:nvSpPr>
                <p:spPr bwMode="auto">
                  <a:xfrm>
                    <a:off x="6034204" y="5202354"/>
                    <a:ext cx="12245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854255" y="3585244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2521" y="3738074"/>
                    <a:ext cx="634841" cy="12254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396192" y="5236740"/>
                    <a:ext cx="390889" cy="69918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94616" y="5114478"/>
                    <a:ext cx="413494" cy="8185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163842" y="4964517"/>
                    <a:ext cx="224172" cy="14518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687239" y="5940705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045805" y="4602505"/>
                    <a:ext cx="198741" cy="3581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5127" y="4620786"/>
                    <a:ext cx="1009273" cy="3231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restriction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8077" y="3850922"/>
                    <a:ext cx="1408579" cy="55399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prolongation</a:t>
                    </a:r>
                  </a:p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i="1" dirty="0">
                        <a:solidFill>
                          <a:srgbClr val="800000"/>
                        </a:solidFill>
                      </a:rPr>
                      <a:t>(interpolation)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1501" y="2496415"/>
                    <a:ext cx="1879432" cy="40011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2000" b="1" dirty="0">
                        <a:solidFill>
                          <a:srgbClr val="800000"/>
                        </a:solidFill>
                      </a:rPr>
                      <a:t>Iteration 0</a:t>
                    </a:r>
                    <a:endParaRPr lang="en-US" sz="2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45333" y="4319430"/>
                    <a:ext cx="2726903" cy="3238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Relaxation on fine time grid</a:t>
                    </a:r>
                    <a:endParaRPr lang="en-US" sz="1500" b="1" i="1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512410" y="2890074"/>
                    <a:ext cx="2680419" cy="171912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993905">
                    <a:off x="4358674" y="3611949"/>
                    <a:ext cx="57192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solidFill>
                          <a:srgbClr val="800000"/>
                        </a:solidFill>
                      </a:rPr>
                      <a:t>Time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 rot="20878399">
                    <a:off x="5545600" y="4003949"/>
                    <a:ext cx="64330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>
                        <a:solidFill>
                          <a:srgbClr val="800000"/>
                        </a:solidFill>
                      </a:rPr>
                      <a:t>Space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31429" y="3161590"/>
                    <a:ext cx="122165" cy="407474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00795" y="3984102"/>
                    <a:ext cx="515661" cy="145445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840012" y="4965290"/>
                    <a:ext cx="1534179" cy="1030478"/>
                    <a:chOff x="5454918" y="5153742"/>
                    <a:chExt cx="1534179" cy="1030478"/>
                  </a:xfrm>
                </p:grpSpPr>
                <p:sp>
                  <p:nvSpPr>
                    <p:cNvPr id="3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4918" y="5629580"/>
                      <a:ext cx="1525985" cy="5546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92075" tIns="46038" rIns="92075" bIns="46038">
                      <a:sp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1500" b="1" i="1" dirty="0">
                          <a:solidFill>
                            <a:srgbClr val="800000"/>
                          </a:solidFill>
                        </a:rPr>
                        <a:t>Relaxation on first coarse grid</a:t>
                      </a:r>
                      <a:endParaRPr lang="en-US" sz="1500" b="1" i="1" dirty="0">
                        <a:solidFill>
                          <a:srgbClr val="800000"/>
                        </a:solidFill>
                      </a:endParaRPr>
                    </a:p>
                  </p:txBody>
                </p:sp>
                <p:sp>
                  <p:nvSpPr>
                    <p:cNvPr id="3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9677" y="5153742"/>
                      <a:ext cx="1499420" cy="983215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11" name="Left Brace 10"/>
                <p:cNvSpPr/>
                <p:nvPr/>
              </p:nvSpPr>
              <p:spPr>
                <a:xfrm>
                  <a:off x="5538839" y="4875161"/>
                  <a:ext cx="213027" cy="991420"/>
                </a:xfrm>
                <a:prstGeom prst="leftBrace">
                  <a:avLst/>
                </a:prstGeom>
                <a:ln w="317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2" name="Rectangle 20"/>
                <p:cNvSpPr>
                  <a:spLocks noChangeArrowheads="1"/>
                </p:cNvSpPr>
                <p:nvPr/>
              </p:nvSpPr>
              <p:spPr bwMode="auto">
                <a:xfrm>
                  <a:off x="4439044" y="4849797"/>
                  <a:ext cx="1171678" cy="10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Note: smaller grid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with fewer time values</a:t>
                  </a:r>
                  <a:endParaRPr lang="en-US" sz="1500" b="1" i="1" dirty="0">
                    <a:solidFill>
                      <a:srgbClr val="800000"/>
                    </a:solidFill>
                  </a:endParaRPr>
                </a:p>
              </p:txBody>
            </p:sp>
          </p:grpSp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705" y="3144982"/>
                <a:ext cx="1079500" cy="15240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4992101" y="2062708"/>
            <a:ext cx="4633094" cy="3590432"/>
            <a:chOff x="4389468" y="2700523"/>
            <a:chExt cx="4633094" cy="3590432"/>
          </a:xfrm>
        </p:grpSpPr>
        <p:grpSp>
          <p:nvGrpSpPr>
            <p:cNvPr id="38" name="Group 37"/>
            <p:cNvGrpSpPr/>
            <p:nvPr/>
          </p:nvGrpSpPr>
          <p:grpSpPr>
            <a:xfrm>
              <a:off x="4389468" y="2700523"/>
              <a:ext cx="4633094" cy="3590432"/>
              <a:chOff x="4445333" y="2496415"/>
              <a:chExt cx="4633094" cy="3590432"/>
            </a:xfrm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187733" y="4005521"/>
                <a:ext cx="13187" cy="13373"/>
              </a:xfrm>
              <a:custGeom>
                <a:avLst/>
                <a:gdLst>
                  <a:gd name="T0" fmla="*/ 0 w 17"/>
                  <a:gd name="T1" fmla="*/ 0 h 17"/>
                  <a:gd name="T2" fmla="*/ 2147483647 w 17"/>
                  <a:gd name="T3" fmla="*/ 0 h 17"/>
                  <a:gd name="T4" fmla="*/ 2147483647 w 17"/>
                  <a:gd name="T5" fmla="*/ 2147483647 h 17"/>
                  <a:gd name="T6" fmla="*/ 0 w 17"/>
                  <a:gd name="T7" fmla="*/ 2147483647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6034204" y="5202354"/>
                <a:ext cx="12245" cy="13373"/>
              </a:xfrm>
              <a:custGeom>
                <a:avLst/>
                <a:gdLst>
                  <a:gd name="T0" fmla="*/ 0 w 17"/>
                  <a:gd name="T1" fmla="*/ 0 h 17"/>
                  <a:gd name="T2" fmla="*/ 2147483647 w 17"/>
                  <a:gd name="T3" fmla="*/ 0 h 17"/>
                  <a:gd name="T4" fmla="*/ 2147483647 w 17"/>
                  <a:gd name="T5" fmla="*/ 2147483647 h 17"/>
                  <a:gd name="T6" fmla="*/ 0 w 17"/>
                  <a:gd name="T7" fmla="*/ 2147483647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8854255" y="3585244"/>
                <a:ext cx="224172" cy="1461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 flipV="1">
                <a:off x="8282521" y="3738074"/>
                <a:ext cx="634841" cy="12254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7396192" y="5236740"/>
                <a:ext cx="390889" cy="6991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 flipV="1">
                <a:off x="7794616" y="5114478"/>
                <a:ext cx="413494" cy="8185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8163842" y="4964517"/>
                <a:ext cx="224172" cy="14518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7687239" y="5940705"/>
                <a:ext cx="224172" cy="1461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7045805" y="4602505"/>
                <a:ext cx="198741" cy="358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Text Box 30"/>
              <p:cNvSpPr txBox="1">
                <a:spLocks noChangeArrowheads="1"/>
              </p:cNvSpPr>
              <p:nvPr/>
            </p:nvSpPr>
            <p:spPr bwMode="auto">
              <a:xfrm>
                <a:off x="6821501" y="2496415"/>
                <a:ext cx="1879432" cy="40011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b="1" dirty="0">
                    <a:solidFill>
                      <a:srgbClr val="800000"/>
                    </a:solidFill>
                  </a:rPr>
                  <a:t>Iteration 1</a:t>
                </a:r>
                <a:endParaRPr lang="en-US" sz="20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450" b="9267"/>
              <a:stretch/>
            </p:blipFill>
            <p:spPr>
              <a:xfrm>
                <a:off x="4699061" y="3160919"/>
                <a:ext cx="2515412" cy="1156199"/>
              </a:xfrm>
              <a:prstGeom prst="rect">
                <a:avLst/>
              </a:prstGeom>
            </p:spPr>
          </p:pic>
          <p:sp>
            <p:nvSpPr>
              <p:cNvPr id="54" name="Rectangle 20"/>
              <p:cNvSpPr>
                <a:spLocks noChangeArrowheads="1"/>
              </p:cNvSpPr>
              <p:nvPr/>
            </p:nvSpPr>
            <p:spPr bwMode="auto">
              <a:xfrm>
                <a:off x="4445333" y="4319430"/>
                <a:ext cx="2726903" cy="323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500" b="1" i="1" dirty="0">
                    <a:solidFill>
                      <a:srgbClr val="800000"/>
                    </a:solidFill>
                  </a:rPr>
                  <a:t>Relaxation on fine time grid</a:t>
                </a:r>
                <a:endParaRPr lang="en-US" sz="1500" b="1" i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4512410" y="2890074"/>
                <a:ext cx="2680419" cy="17191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993905">
                <a:off x="4382919" y="3919046"/>
                <a:ext cx="57192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800000"/>
                    </a:solidFill>
                  </a:rPr>
                  <a:t>Time</a:t>
                </a:r>
                <a:endParaRPr lang="en-US" sz="15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20878399">
                <a:off x="5545600" y="4003949"/>
                <a:ext cx="6433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800000"/>
                    </a:solidFill>
                  </a:rPr>
                  <a:t>Space</a:t>
                </a:r>
                <a:endParaRPr lang="en-US" sz="15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 flipV="1">
                <a:off x="4766064" y="3461760"/>
                <a:ext cx="122165" cy="407474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 flipV="1">
                <a:off x="6200795" y="3984102"/>
                <a:ext cx="515661" cy="145445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840012" y="4965290"/>
                <a:ext cx="1534179" cy="1030478"/>
                <a:chOff x="5454918" y="5153742"/>
                <a:chExt cx="1534179" cy="1030478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450" b="9267"/>
                <a:stretch/>
              </p:blipFill>
              <p:spPr>
                <a:xfrm>
                  <a:off x="5510745" y="5161934"/>
                  <a:ext cx="1453577" cy="668131"/>
                </a:xfrm>
                <a:prstGeom prst="rect">
                  <a:avLst/>
                </a:prstGeom>
              </p:spPr>
            </p:pic>
            <p:sp>
              <p:nvSpPr>
                <p:cNvPr id="62" name="Rectangle 20"/>
                <p:cNvSpPr>
                  <a:spLocks noChangeArrowheads="1"/>
                </p:cNvSpPr>
                <p:nvPr/>
              </p:nvSpPr>
              <p:spPr bwMode="auto">
                <a:xfrm>
                  <a:off x="5454918" y="5629580"/>
                  <a:ext cx="1525985" cy="554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500" b="1" i="1" dirty="0">
                      <a:solidFill>
                        <a:srgbClr val="800000"/>
                      </a:solidFill>
                    </a:rPr>
                    <a:t>Relaxation on first coarse grid</a:t>
                  </a:r>
                  <a:endParaRPr lang="en-US" sz="1500" b="1" i="1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5489677" y="5153742"/>
                  <a:ext cx="1499420" cy="98321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705" y="3168072"/>
              <a:ext cx="1079500" cy="152400"/>
            </a:xfrm>
            <a:prstGeom prst="rect">
              <a:avLst/>
            </a:prstGeom>
          </p:spPr>
        </p:pic>
      </p:grpSp>
      <p:sp>
        <p:nvSpPr>
          <p:cNvPr id="64" name="Rounded Rectangle 63"/>
          <p:cNvSpPr/>
          <p:nvPr/>
        </p:nvSpPr>
        <p:spPr bwMode="auto">
          <a:xfrm>
            <a:off x="1522360" y="4566991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6490877" y="4565196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4415381" y="2302521"/>
            <a:ext cx="769576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9969605" y="2094859"/>
            <a:ext cx="4633094" cy="3598052"/>
            <a:chOff x="4389468" y="2692903"/>
            <a:chExt cx="4633094" cy="3598052"/>
          </a:xfrm>
        </p:grpSpPr>
        <p:pic>
          <p:nvPicPr>
            <p:cNvPr id="68" name="Picture 67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26640" r="2632" b="9500"/>
            <a:stretch/>
          </p:blipFill>
          <p:spPr>
            <a:xfrm>
              <a:off x="5913582" y="5197764"/>
              <a:ext cx="1291959" cy="64816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26640" r="2632" b="9500"/>
            <a:stretch/>
          </p:blipFill>
          <p:spPr>
            <a:xfrm>
              <a:off x="4733637" y="3394364"/>
              <a:ext cx="2399353" cy="1152300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4389468" y="2692903"/>
              <a:ext cx="4633094" cy="3598052"/>
              <a:chOff x="4389468" y="2692903"/>
              <a:chExt cx="4633094" cy="359805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389468" y="2692903"/>
                <a:ext cx="4633094" cy="3598052"/>
                <a:chOff x="4412558" y="2398677"/>
                <a:chExt cx="4633094" cy="359805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412558" y="2398677"/>
                  <a:ext cx="4633094" cy="3598052"/>
                  <a:chOff x="4445333" y="2488795"/>
                  <a:chExt cx="4633094" cy="3598052"/>
                </a:xfrm>
              </p:grpSpPr>
              <p:sp>
                <p:nvSpPr>
                  <p:cNvPr id="76" name="Freeform 6"/>
                  <p:cNvSpPr>
                    <a:spLocks/>
                  </p:cNvSpPr>
                  <p:nvPr/>
                </p:nvSpPr>
                <p:spPr bwMode="auto">
                  <a:xfrm>
                    <a:off x="6187733" y="4005521"/>
                    <a:ext cx="13187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7" name="Freeform 17"/>
                  <p:cNvSpPr>
                    <a:spLocks/>
                  </p:cNvSpPr>
                  <p:nvPr/>
                </p:nvSpPr>
                <p:spPr bwMode="auto">
                  <a:xfrm>
                    <a:off x="6034204" y="5202354"/>
                    <a:ext cx="12245" cy="13373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2147483647 w 17"/>
                      <a:gd name="T3" fmla="*/ 0 h 17"/>
                      <a:gd name="T4" fmla="*/ 2147483647 w 17"/>
                      <a:gd name="T5" fmla="*/ 2147483647 h 17"/>
                      <a:gd name="T6" fmla="*/ 0 w 17"/>
                      <a:gd name="T7" fmla="*/ 214748364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854255" y="3585244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2521" y="3738074"/>
                    <a:ext cx="634841" cy="12254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396192" y="5236740"/>
                    <a:ext cx="390889" cy="69918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94616" y="5114478"/>
                    <a:ext cx="413494" cy="8185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163842" y="4964517"/>
                    <a:ext cx="224172" cy="14518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687239" y="5940705"/>
                    <a:ext cx="224172" cy="14614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045805" y="4602505"/>
                    <a:ext cx="198741" cy="3581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5127" y="4620786"/>
                    <a:ext cx="1009273" cy="3231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restriction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8077" y="3850922"/>
                    <a:ext cx="1408579" cy="56445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b="1" i="1" dirty="0">
                        <a:solidFill>
                          <a:srgbClr val="800000"/>
                        </a:solidFill>
                      </a:rPr>
                      <a:t>prolongation</a:t>
                    </a:r>
                  </a:p>
                  <a:p>
                    <a:pPr algn="r">
                      <a:spcBef>
                        <a:spcPct val="0"/>
                      </a:spcBef>
                    </a:pPr>
                    <a:r>
                      <a:rPr lang="en-US" sz="1500" i="1" dirty="0">
                        <a:solidFill>
                          <a:srgbClr val="800000"/>
                        </a:solidFill>
                      </a:rPr>
                      <a:t>(interpolation)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1501" y="2488795"/>
                    <a:ext cx="1879432" cy="40011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2000" b="1" dirty="0" smtClean="0">
                        <a:solidFill>
                          <a:srgbClr val="800000"/>
                        </a:solidFill>
                      </a:rPr>
                      <a:t>Iteration 2</a:t>
                    </a:r>
                    <a:endParaRPr lang="en-US" sz="2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45333" y="4319430"/>
                    <a:ext cx="2726903" cy="3238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en-US" sz="1500" b="1" i="1" dirty="0" smtClean="0">
                        <a:solidFill>
                          <a:srgbClr val="800000"/>
                        </a:solidFill>
                      </a:rPr>
                      <a:t>Relaxation on fine time grid</a:t>
                    </a:r>
                    <a:endParaRPr lang="en-US" sz="1500" b="1" i="1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8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512410" y="2890074"/>
                    <a:ext cx="2680419" cy="171912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 rot="16993905">
                    <a:off x="4382918" y="3919043"/>
                    <a:ext cx="57192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>
                        <a:solidFill>
                          <a:srgbClr val="800000"/>
                        </a:solidFill>
                      </a:rPr>
                      <a:t>Time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 rot="20878399">
                    <a:off x="5545598" y="4003949"/>
                    <a:ext cx="64330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>
                        <a:solidFill>
                          <a:srgbClr val="800000"/>
                        </a:solidFill>
                      </a:rPr>
                      <a:t>Space</a:t>
                    </a:r>
                    <a:endParaRPr lang="en-US" sz="15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9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064" y="3461760"/>
                    <a:ext cx="122165" cy="407474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00795" y="3984102"/>
                    <a:ext cx="515661" cy="145445"/>
                  </a:xfrm>
                  <a:prstGeom prst="line">
                    <a:avLst/>
                  </a:prstGeom>
                  <a:noFill/>
                  <a:ln w="28575">
                    <a:solidFill>
                      <a:srgbClr val="800000"/>
                    </a:solidFill>
                    <a:round/>
                    <a:headEnd type="none" w="sm" len="sm"/>
                    <a:tailEnd type="triangle" w="med" len="lg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5840012" y="4965290"/>
                    <a:ext cx="1534179" cy="1017778"/>
                    <a:chOff x="5454918" y="5153742"/>
                    <a:chExt cx="1534179" cy="1017778"/>
                  </a:xfrm>
                </p:grpSpPr>
                <p:sp>
                  <p:nvSpPr>
                    <p:cNvPr id="9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4918" y="5616880"/>
                      <a:ext cx="1525985" cy="5546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92075" tIns="46038" rIns="92075" bIns="46038">
                      <a:sp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1500" b="1" i="1" dirty="0" smtClean="0">
                          <a:solidFill>
                            <a:srgbClr val="800000"/>
                          </a:solidFill>
                        </a:rPr>
                        <a:t>Relaxation on first coarse grid</a:t>
                      </a:r>
                      <a:endParaRPr lang="en-US" sz="1500" b="1" i="1" dirty="0">
                        <a:solidFill>
                          <a:srgbClr val="800000"/>
                        </a:solidFill>
                      </a:endParaRPr>
                    </a:p>
                  </p:txBody>
                </p:sp>
                <p:sp>
                  <p:nvSpPr>
                    <p:cNvPr id="96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9677" y="5153742"/>
                      <a:ext cx="1499420" cy="983215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74" name="Left Brace 73"/>
                <p:cNvSpPr/>
                <p:nvPr/>
              </p:nvSpPr>
              <p:spPr>
                <a:xfrm>
                  <a:off x="5538839" y="4875161"/>
                  <a:ext cx="213027" cy="991420"/>
                </a:xfrm>
                <a:prstGeom prst="leftBrace">
                  <a:avLst/>
                </a:prstGeom>
                <a:ln w="317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75" name="Rectangle 20"/>
                <p:cNvSpPr>
                  <a:spLocks noChangeArrowheads="1"/>
                </p:cNvSpPr>
                <p:nvPr/>
              </p:nvSpPr>
              <p:spPr bwMode="auto">
                <a:xfrm>
                  <a:off x="4439044" y="4849797"/>
                  <a:ext cx="1171678" cy="10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500" b="1" i="1" dirty="0" smtClean="0">
                      <a:solidFill>
                        <a:srgbClr val="800000"/>
                      </a:solidFill>
                    </a:rPr>
                    <a:t>Note: smaller grid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sz="1500" b="1" i="1" dirty="0" smtClean="0">
                      <a:solidFill>
                        <a:srgbClr val="800000"/>
                      </a:solidFill>
                    </a:rPr>
                    <a:t>with fewer time values</a:t>
                  </a:r>
                  <a:endParaRPr lang="en-US" sz="1500" b="1" i="1" dirty="0">
                    <a:solidFill>
                      <a:srgbClr val="800000"/>
                    </a:solidFill>
                  </a:endParaRPr>
                </a:p>
              </p:txBody>
            </p:sp>
          </p:grpSp>
          <p:pic>
            <p:nvPicPr>
              <p:cNvPr id="72" name="Picture 7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0705" y="3168072"/>
                <a:ext cx="1079500" cy="152400"/>
              </a:xfrm>
              <a:prstGeom prst="rect">
                <a:avLst/>
              </a:prstGeom>
            </p:spPr>
          </p:pic>
        </p:grpSp>
      </p:grpSp>
      <p:sp>
        <p:nvSpPr>
          <p:cNvPr id="127" name="Line 25"/>
          <p:cNvSpPr>
            <a:spLocks noChangeShapeType="1"/>
          </p:cNvSpPr>
          <p:nvPr/>
        </p:nvSpPr>
        <p:spPr bwMode="auto">
          <a:xfrm flipV="1">
            <a:off x="9440871" y="2306342"/>
            <a:ext cx="769576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Rounded Rectangle 127"/>
          <p:cNvSpPr/>
          <p:nvPr/>
        </p:nvSpPr>
        <p:spPr bwMode="auto">
          <a:xfrm>
            <a:off x="11411743" y="4611222"/>
            <a:ext cx="1349455" cy="5969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7688299" y="4201450"/>
            <a:ext cx="1009273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i="1" dirty="0">
                <a:solidFill>
                  <a:srgbClr val="800000"/>
                </a:solidFill>
              </a:rPr>
              <a:t>restriction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130" name="Text Box 31"/>
          <p:cNvSpPr txBox="1">
            <a:spLocks noChangeArrowheads="1"/>
          </p:cNvSpPr>
          <p:nvPr/>
        </p:nvSpPr>
        <p:spPr bwMode="auto">
          <a:xfrm>
            <a:off x="7841249" y="3431586"/>
            <a:ext cx="1408579" cy="5644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500" b="1" i="1" dirty="0">
                <a:solidFill>
                  <a:srgbClr val="800000"/>
                </a:solidFill>
              </a:rPr>
              <a:t>prolongation</a:t>
            </a:r>
          </a:p>
          <a:p>
            <a:pPr algn="r">
              <a:spcBef>
                <a:spcPct val="0"/>
              </a:spcBef>
            </a:pPr>
            <a:r>
              <a:rPr lang="en-US" sz="1500" i="1" dirty="0">
                <a:solidFill>
                  <a:srgbClr val="800000"/>
                </a:solidFill>
              </a:rPr>
              <a:t>(interpolation)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131" name="Left Brace 130"/>
          <p:cNvSpPr/>
          <p:nvPr/>
        </p:nvSpPr>
        <p:spPr>
          <a:xfrm>
            <a:off x="6104786" y="4545943"/>
            <a:ext cx="213027" cy="991420"/>
          </a:xfrm>
          <a:prstGeom prst="leftBrace">
            <a:avLst/>
          </a:prstGeom>
          <a:ln w="317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5004991" y="4520579"/>
            <a:ext cx="1171678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i="1" dirty="0" smtClean="0">
                <a:solidFill>
                  <a:srgbClr val="800000"/>
                </a:solidFill>
              </a:rPr>
              <a:t>Note: smaller grid</a:t>
            </a:r>
          </a:p>
          <a:p>
            <a:pPr>
              <a:spcBef>
                <a:spcPct val="0"/>
              </a:spcBef>
            </a:pPr>
            <a:r>
              <a:rPr lang="en-US" sz="1500" b="1" i="1" dirty="0" smtClean="0">
                <a:solidFill>
                  <a:srgbClr val="800000"/>
                </a:solidFill>
              </a:rPr>
              <a:t>with fewer time values</a:t>
            </a:r>
            <a:endParaRPr lang="en-US" sz="15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3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2</cp:revision>
  <dcterms:created xsi:type="dcterms:W3CDTF">2014-07-23T22:50:49Z</dcterms:created>
  <dcterms:modified xsi:type="dcterms:W3CDTF">2014-07-23T23:04:19Z</dcterms:modified>
</cp:coreProperties>
</file>