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lexandria Medium"/>
      <p:regular r:id="rId17"/>
      <p:bold r:id="rId18"/>
    </p:embeddedFont>
    <p:embeddedFont>
      <p:font typeface="Albert Sans"/>
      <p:regular r:id="rId19"/>
      <p:bold r:id="rId20"/>
      <p:italic r:id="rId21"/>
      <p:boldItalic r:id="rId22"/>
    </p:embeddedFont>
    <p:embeddedFont>
      <p:font typeface="Alexandri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ED26C-598C-4266-8FFA-BEDAF89210D1}">
  <a:tblStyle styleId="{893ED26C-598C-4266-8FFA-BEDAF89210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Alexandria-bold.fntdata"/><Relationship Id="rId23" Type="http://schemas.openxmlformats.org/officeDocument/2006/relationships/font" Target="fonts/Alexand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exandriaMedium-regular.fntdata"/><Relationship Id="rId16" Type="http://schemas.openxmlformats.org/officeDocument/2006/relationships/slide" Target="slides/slide11.xml"/><Relationship Id="rId19" Type="http://schemas.openxmlformats.org/officeDocument/2006/relationships/font" Target="fonts/AlbertSans-regular.fntdata"/><Relationship Id="rId18" Type="http://schemas.openxmlformats.org/officeDocument/2006/relationships/font" Target="fonts/Alexandri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c93dac408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2c93dac408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c93dac40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2c93dac40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c93dac40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2c93dac40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c93dac40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2c93dac40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c93dac40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2c93dac40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c93dac40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2c93dac40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c93dac40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2c93dac40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c93dac40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2c93dac40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6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8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28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Flaticon</a:t>
            </a:r>
            <a:r>
              <a:rPr b="1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Freepik</a:t>
            </a:r>
            <a:endParaRPr b="1" i="0" sz="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-39" l="36283" r="-5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632975" y="2667800"/>
            <a:ext cx="6962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200"/>
              <a:t>EPL Squad Finder</a:t>
            </a:r>
            <a:endParaRPr sz="52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3962400" y="458800"/>
            <a:ext cx="46374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Dmytro Yevtushenko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.Net Fullstack Developer </a:t>
            </a:r>
            <a:endParaRPr b="1"/>
          </a:p>
        </p:txBody>
      </p:sp>
      <p:sp>
        <p:nvSpPr>
          <p:cNvPr id="186" name="Google Shape;186;p32"/>
          <p:cNvSpPr txBox="1"/>
          <p:nvPr>
            <p:ph type="ctrTitle"/>
          </p:nvPr>
        </p:nvSpPr>
        <p:spPr>
          <a:xfrm>
            <a:off x="715100" y="3499550"/>
            <a:ext cx="428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Proof of Concept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1070650" y="19769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3" name="Google Shape;273;p41"/>
          <p:cNvSpPr txBox="1"/>
          <p:nvPr>
            <p:ph idx="1" type="subTitle"/>
          </p:nvPr>
        </p:nvSpPr>
        <p:spPr>
          <a:xfrm>
            <a:off x="1609075" y="19769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Restrict access to nicknames modification</a:t>
            </a:r>
            <a:endParaRPr/>
          </a:p>
        </p:txBody>
      </p:sp>
      <p:sp>
        <p:nvSpPr>
          <p:cNvPr id="274" name="Google Shape;274;p41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Potential </a:t>
            </a:r>
            <a:r>
              <a:rPr lang="en"/>
              <a:t>improvements</a:t>
            </a:r>
            <a:endParaRPr/>
          </a:p>
        </p:txBody>
      </p:sp>
      <p:sp>
        <p:nvSpPr>
          <p:cNvPr id="275" name="Google Shape;275;p41"/>
          <p:cNvSpPr txBox="1"/>
          <p:nvPr>
            <p:ph idx="3" type="title"/>
          </p:nvPr>
        </p:nvSpPr>
        <p:spPr>
          <a:xfrm>
            <a:off x="1070650" y="27131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" name="Google Shape;276;p41"/>
          <p:cNvSpPr txBox="1"/>
          <p:nvPr>
            <p:ph idx="4" type="subTitle"/>
          </p:nvPr>
        </p:nvSpPr>
        <p:spPr>
          <a:xfrm>
            <a:off x="1609075" y="2713133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Deploy the API and database to Azure to make the application fully cloud-based.</a:t>
            </a:r>
            <a:endParaRPr/>
          </a:p>
        </p:txBody>
      </p:sp>
      <p:sp>
        <p:nvSpPr>
          <p:cNvPr id="277" name="Google Shape;277;p41"/>
          <p:cNvSpPr txBox="1"/>
          <p:nvPr>
            <p:ph idx="5" type="title"/>
          </p:nvPr>
        </p:nvSpPr>
        <p:spPr>
          <a:xfrm>
            <a:off x="5283275" y="19769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" name="Google Shape;278;p41"/>
          <p:cNvSpPr txBox="1"/>
          <p:nvPr>
            <p:ph idx="6" type="subTitle"/>
          </p:nvPr>
        </p:nvSpPr>
        <p:spPr>
          <a:xfrm>
            <a:off x="5821700" y="197691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Expand functionality to support multiple leagues, making the system more universal.</a:t>
            </a:r>
            <a:endParaRPr/>
          </a:p>
        </p:txBody>
      </p:sp>
      <p:sp>
        <p:nvSpPr>
          <p:cNvPr id="279" name="Google Shape;279;p41"/>
          <p:cNvSpPr txBox="1"/>
          <p:nvPr>
            <p:ph idx="7" type="title"/>
          </p:nvPr>
        </p:nvSpPr>
        <p:spPr>
          <a:xfrm>
            <a:off x="5283275" y="27131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0" name="Google Shape;280;p41"/>
          <p:cNvSpPr txBox="1"/>
          <p:nvPr>
            <p:ph idx="8" type="subTitle"/>
          </p:nvPr>
        </p:nvSpPr>
        <p:spPr>
          <a:xfrm>
            <a:off x="5821700" y="2713123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1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Expand data and add a background service to automatically fetch and update squad data at regular intervals.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2886200" y="1819650"/>
            <a:ext cx="35658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4700"/>
              <a:t>Thank you! Questions?</a:t>
            </a:r>
            <a:endParaRPr sz="4700"/>
          </a:p>
        </p:txBody>
      </p:sp>
      <p:sp>
        <p:nvSpPr>
          <p:cNvPr id="286" name="Google Shape;286;p42"/>
          <p:cNvSpPr txBox="1"/>
          <p:nvPr/>
        </p:nvSpPr>
        <p:spPr>
          <a:xfrm>
            <a:off x="812150" y="768625"/>
            <a:ext cx="7713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715100" y="1153950"/>
            <a:ext cx="795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 web-based proof-of-concept (POC) application that allows users </a:t>
            </a:r>
            <a:r>
              <a:rPr lang="en"/>
              <a:t>to select any team in the 2024/25 season of the English premier league and return the squad details for that chosen team</a:t>
            </a:r>
            <a:r>
              <a:rPr lang="en"/>
              <a:t>.</a:t>
            </a:r>
            <a:endParaRPr/>
          </a:p>
        </p:txBody>
      </p:sp>
      <p:sp>
        <p:nvSpPr>
          <p:cNvPr id="193" name="Google Shape;193;p33"/>
          <p:cNvSpPr txBox="1"/>
          <p:nvPr>
            <p:ph idx="4294967295" type="body"/>
          </p:nvPr>
        </p:nvSpPr>
        <p:spPr>
          <a:xfrm>
            <a:off x="715100" y="1788700"/>
            <a:ext cx="59961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Key features: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Search teams by name or nickname 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Manage team nicknames (add/remove custom nicknames dynamically)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Display squad details (photo, name, position, date of birth of player)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Search for players by name and position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Fetch &amp; merge actual data from two different APIs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Store results in a database for quick access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Deploy using CI/CD to Azure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Run locally with Docker Compose for easy development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Tech Stack</a:t>
            </a:r>
            <a:endParaRPr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720000" y="16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{893ED26C-598C-4266-8FFA-BEDAF89210D1}</a:tableStyleId>
              </a:tblPr>
              <a:tblGrid>
                <a:gridCol w="2422775"/>
                <a:gridCol w="5281225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Backend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.NET 9, Entity Framework, Mediator, Refit, Polly, FuzzySharp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Frontend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React (Vite), Styled Components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Database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Microsoft SQL Server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Testing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NUnit, AutoFixture, Moq, Shouldly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DevOps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Docker, GitHub Actions, Azure Container Apps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205" name="Google Shape;205;p35"/>
          <p:cNvSpPr txBox="1"/>
          <p:nvPr>
            <p:ph idx="4294967295" type="body"/>
          </p:nvPr>
        </p:nvSpPr>
        <p:spPr>
          <a:xfrm>
            <a:off x="244800" y="1340775"/>
            <a:ext cx="38250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8" lvl="0" marL="2743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API Layer</a:t>
            </a:r>
            <a:r>
              <a:rPr lang="en"/>
              <a:t> </a:t>
            </a:r>
            <a:br>
              <a:rPr lang="en"/>
            </a:br>
            <a:r>
              <a:rPr lang="en"/>
              <a:t>Handles HTTP requests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Application Layer</a:t>
            </a:r>
            <a:r>
              <a:rPr lang="en"/>
              <a:t> </a:t>
            </a:r>
            <a:br>
              <a:rPr lang="en"/>
            </a:br>
            <a:r>
              <a:rPr lang="en"/>
              <a:t>Business logic (self-contained, independent)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Infrastructure Layer</a:t>
            </a:r>
            <a:br>
              <a:rPr lang="en"/>
            </a:br>
            <a:r>
              <a:rPr lang="en"/>
              <a:t>Database + API clients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Data Generation</a:t>
            </a:r>
            <a:r>
              <a:rPr lang="en"/>
              <a:t> </a:t>
            </a:r>
            <a:br>
              <a:rPr lang="en"/>
            </a:br>
            <a:r>
              <a:rPr lang="en"/>
              <a:t>Fetches &amp; processes external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773" y="1119798"/>
            <a:ext cx="4818025" cy="32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212" name="Google Shape;212;p36"/>
          <p:cNvSpPr txBox="1"/>
          <p:nvPr>
            <p:ph idx="4294967295" type="body"/>
          </p:nvPr>
        </p:nvSpPr>
        <p:spPr>
          <a:xfrm>
            <a:off x="244800" y="1340775"/>
            <a:ext cx="38250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8" lvl="0" marL="2743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Leagues </a:t>
            </a:r>
            <a:r>
              <a:rPr lang="en"/>
              <a:t> </a:t>
            </a:r>
            <a:br>
              <a:rPr lang="en"/>
            </a:br>
            <a:r>
              <a:rPr lang="en"/>
              <a:t>Stores leagues details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Teams </a:t>
            </a:r>
            <a:r>
              <a:rPr lang="en"/>
              <a:t> </a:t>
            </a:r>
            <a:br>
              <a:rPr lang="en"/>
            </a:br>
            <a:r>
              <a:rPr lang="en"/>
              <a:t>Stores teams and their basic info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Players </a:t>
            </a:r>
            <a:br>
              <a:rPr lang="en"/>
            </a:br>
            <a:r>
              <a:rPr lang="en"/>
              <a:t>Stores player details</a:t>
            </a:r>
            <a:br>
              <a:rPr lang="en"/>
            </a:b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TeamNicknames</a:t>
            </a:r>
            <a:r>
              <a:rPr lang="en"/>
              <a:t> </a:t>
            </a:r>
            <a:br>
              <a:rPr lang="en"/>
            </a:br>
            <a:r>
              <a:rPr lang="en"/>
              <a:t>Stores alternative names for teams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850" y="1083700"/>
            <a:ext cx="3130999" cy="39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 Fetching &amp; Matching</a:t>
            </a:r>
            <a:endParaRPr/>
          </a:p>
        </p:txBody>
      </p:sp>
      <p:sp>
        <p:nvSpPr>
          <p:cNvPr id="219" name="Google Shape;219;p37"/>
          <p:cNvSpPr txBox="1"/>
          <p:nvPr>
            <p:ph idx="4294967295" type="body"/>
          </p:nvPr>
        </p:nvSpPr>
        <p:spPr>
          <a:xfrm>
            <a:off x="715100" y="1184900"/>
            <a:ext cx="2833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8" lvl="0" marL="27432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https://www.football-data.org</a:t>
            </a:r>
            <a:r>
              <a:rPr lang="en"/>
              <a:t> </a:t>
            </a:r>
            <a:endParaRPr/>
          </a:p>
          <a:p>
            <a:pPr indent="-21335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https://api-sports.io/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00" y="1334325"/>
            <a:ext cx="5887475" cy="37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Matching Algorithm </a:t>
            </a:r>
            <a:endParaRPr/>
          </a:p>
        </p:txBody>
      </p:sp>
      <p:graphicFrame>
        <p:nvGraphicFramePr>
          <p:cNvPr id="226" name="Google Shape;226;p38"/>
          <p:cNvGraphicFramePr/>
          <p:nvPr/>
        </p:nvGraphicFramePr>
        <p:xfrm>
          <a:off x="985025" y="21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{893ED26C-598C-4266-8FFA-BEDAF89210D1}</a:tableStyleId>
              </a:tblPr>
              <a:tblGrid>
                <a:gridCol w="2361225"/>
                <a:gridCol w="2350375"/>
                <a:gridCol w="2462350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Criteria</a:t>
                      </a:r>
                      <a:endParaRPr b="1" sz="11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Weight (%)</a:t>
                      </a:r>
                      <a:endParaRPr b="1" sz="11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sng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Matching Method</a:t>
                      </a:r>
                      <a:endParaRPr b="1" sz="1100" u="sng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Exact Name Match</a:t>
                      </a:r>
                      <a:endParaRPr sz="1000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match ration*60%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Fuzzy string comparison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Short Name Match</a:t>
                      </a:r>
                      <a:endParaRPr sz="1000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match ration*40%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Fuzzy string comparison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Three-Letter Code (TLA) Match</a:t>
                      </a:r>
                      <a:endParaRPr sz="1000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+30 points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Exact match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Stadium Name Match</a:t>
                      </a:r>
                      <a:endParaRPr sz="1000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match ration*25%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Fuzzy match (if available)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Youth Team Detection</a:t>
                      </a:r>
                      <a:endParaRPr sz="1000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-50 points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Penalize youth teams</a:t>
                      </a:r>
                      <a:endParaRPr sz="10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38"/>
          <p:cNvSpPr txBox="1"/>
          <p:nvPr>
            <p:ph idx="1" type="subTitle"/>
          </p:nvPr>
        </p:nvSpPr>
        <p:spPr>
          <a:xfrm>
            <a:off x="715100" y="1153950"/>
            <a:ext cx="7952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Players are matched based on name similarity using FuzzySharp.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"/>
            </a:br>
            <a:r>
              <a:rPr lang="en"/>
              <a:t>Each team from Football-Data API is compared against all teams from API-Football using a scoring system: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CI/CD &amp; Deployment</a:t>
            </a:r>
            <a:endParaRPr/>
          </a:p>
        </p:txBody>
      </p:sp>
      <p:sp>
        <p:nvSpPr>
          <p:cNvPr id="233" name="Google Shape;233;p39"/>
          <p:cNvSpPr txBox="1"/>
          <p:nvPr/>
        </p:nvSpPr>
        <p:spPr>
          <a:xfrm>
            <a:off x="715100" y="1007500"/>
            <a:ext cx="7713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00" y="1083700"/>
            <a:ext cx="6252499" cy="20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413" y="3332575"/>
            <a:ext cx="6129180" cy="16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715100" y="1007500"/>
            <a:ext cx="7713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42" name="Google Shape;242;p40"/>
          <p:cNvGrpSpPr/>
          <p:nvPr/>
        </p:nvGrpSpPr>
        <p:grpSpPr>
          <a:xfrm>
            <a:off x="2782830" y="1883507"/>
            <a:ext cx="3432984" cy="2496295"/>
            <a:chOff x="331763" y="414153"/>
            <a:chExt cx="6903246" cy="5019697"/>
          </a:xfrm>
        </p:grpSpPr>
        <p:sp>
          <p:nvSpPr>
            <p:cNvPr id="243" name="Google Shape;243;p40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0"/>
          <p:cNvSpPr/>
          <p:nvPr/>
        </p:nvSpPr>
        <p:spPr>
          <a:xfrm>
            <a:off x="2997625" y="2067850"/>
            <a:ext cx="3000900" cy="17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48" name="Google Shape;248;p40"/>
          <p:cNvGrpSpPr/>
          <p:nvPr/>
        </p:nvGrpSpPr>
        <p:grpSpPr>
          <a:xfrm>
            <a:off x="3161685" y="2574419"/>
            <a:ext cx="2749952" cy="870677"/>
            <a:chOff x="238125" y="1725700"/>
            <a:chExt cx="7139025" cy="2260325"/>
          </a:xfrm>
        </p:grpSpPr>
        <p:sp>
          <p:nvSpPr>
            <p:cNvPr id="249" name="Google Shape;249;p40"/>
            <p:cNvSpPr/>
            <p:nvPr/>
          </p:nvSpPr>
          <p:spPr>
            <a:xfrm>
              <a:off x="238125" y="1741950"/>
              <a:ext cx="6506150" cy="2228050"/>
            </a:xfrm>
            <a:custGeom>
              <a:rect b="b" l="l" r="r" t="t"/>
              <a:pathLst>
                <a:path extrusionOk="0" h="89122" w="260246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2480475" y="2435950"/>
              <a:ext cx="438500" cy="841400"/>
            </a:xfrm>
            <a:custGeom>
              <a:rect b="b" l="l" r="r" t="t"/>
              <a:pathLst>
                <a:path extrusionOk="0" h="33656" w="1754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3663250" y="2219875"/>
              <a:ext cx="607450" cy="1272525"/>
            </a:xfrm>
            <a:custGeom>
              <a:rect b="b" l="l" r="r" t="t"/>
              <a:pathLst>
                <a:path extrusionOk="0" h="50901" w="24298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999700" y="1973525"/>
              <a:ext cx="820500" cy="1764350"/>
            </a:xfrm>
            <a:custGeom>
              <a:rect b="b" l="l" r="r" t="t"/>
              <a:pathLst>
                <a:path extrusionOk="0" h="70574" w="3282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6838275" y="1725700"/>
              <a:ext cx="150" cy="0"/>
            </a:xfrm>
            <a:custGeom>
              <a:rect b="b" l="l" r="r" t="t"/>
              <a:pathLst>
                <a:path extrusionOk="0" h="120000" w="6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6838400" y="3986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6744250" y="3969975"/>
              <a:ext cx="94175" cy="16050"/>
            </a:xfrm>
            <a:custGeom>
              <a:rect b="b" l="l" r="r" t="t"/>
              <a:pathLst>
                <a:path extrusionOk="0" h="642" w="3767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6744250" y="1725700"/>
              <a:ext cx="94050" cy="16175"/>
            </a:xfrm>
            <a:custGeom>
              <a:rect b="b" l="l" r="r" t="t"/>
              <a:pathLst>
                <a:path extrusionOk="0" h="647" w="3762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6294575" y="1725700"/>
              <a:ext cx="1082575" cy="2260225"/>
            </a:xfrm>
            <a:custGeom>
              <a:rect b="b" l="l" r="r" t="t"/>
              <a:pathLst>
                <a:path extrusionOk="0" h="90409" w="43303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1511625" y="2613375"/>
              <a:ext cx="292400" cy="484275"/>
            </a:xfrm>
            <a:custGeom>
              <a:rect b="b" l="l" r="r" t="t"/>
              <a:pathLst>
                <a:path extrusionOk="0" h="19371" w="11696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40"/>
          <p:cNvGrpSpPr/>
          <p:nvPr/>
        </p:nvGrpSpPr>
        <p:grpSpPr>
          <a:xfrm>
            <a:off x="3161682" y="2469519"/>
            <a:ext cx="1080389" cy="1080485"/>
            <a:chOff x="5080187" y="927900"/>
            <a:chExt cx="961200" cy="961200"/>
          </a:xfrm>
        </p:grpSpPr>
        <p:sp>
          <p:nvSpPr>
            <p:cNvPr id="260" name="Google Shape;260;p40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fmla="val 4716" name="adj"/>
              </a:avLst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fmla="val 5814" name="adj"/>
              </a:avLst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fmla="val 7648" name="adj"/>
              </a:avLst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fmla="val 10182" name="adj"/>
              </a:avLst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fmla="val 5266439" name="adj1"/>
                <a:gd fmla="val 19995741" name="adj2"/>
                <a:gd fmla="val 4692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fmla="val 3085776" name="adj1"/>
                <a:gd fmla="val 20100839" name="adj2"/>
                <a:gd fmla="val 5564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fmla="val 8884448" name="adj1"/>
                <a:gd fmla="val 20414899" name="adj2"/>
                <a:gd fmla="val 7688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fmla="val 6490304" name="adj1"/>
                <a:gd fmla="val 20700625" name="adj2"/>
                <a:gd fmla="val 10156" name="adj3"/>
              </a:avLst>
            </a:pr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