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Inter SemiBold"/>
      <p:regular r:id="rId16"/>
      <p:bold r:id="rId17"/>
    </p:embeddedFont>
    <p:embeddedFont>
      <p:font typeface="Inter Light"/>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InterSemiBold-bold.fntdata"/><Relationship Id="rId16" Type="http://schemas.openxmlformats.org/officeDocument/2006/relationships/font" Target="fonts/InterSemiBold-regular.fntdata"/><Relationship Id="rId5" Type="http://schemas.openxmlformats.org/officeDocument/2006/relationships/slide" Target="slides/slide1.xml"/><Relationship Id="rId19" Type="http://schemas.openxmlformats.org/officeDocument/2006/relationships/font" Target="fonts/InterLight-bold.fntdata"/><Relationship Id="rId6" Type="http://schemas.openxmlformats.org/officeDocument/2006/relationships/slide" Target="slides/slide2.xml"/><Relationship Id="rId18" Type="http://schemas.openxmlformats.org/officeDocument/2006/relationships/font" Target="fonts/InterLigh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c4320969f5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c4320969f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c93caa1b4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c93caa1b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c93caa1b4d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c93caa1b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c4320969f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c4320969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c93e4a4ae2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c93e4a4ae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c4320969f5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c4320969f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cf6399c78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cf6399c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d06eba4fb1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d06eba4f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best practices for pfsense.</a:t>
            </a:r>
            <a:endParaRPr/>
          </a:p>
          <a:p>
            <a:pPr indent="0" lvl="0" marL="0" rtl="0" algn="l">
              <a:spcBef>
                <a:spcPts val="0"/>
              </a:spcBef>
              <a:spcAft>
                <a:spcPts val="0"/>
              </a:spcAft>
              <a:buNone/>
            </a:pPr>
            <a:r>
              <a:rPr lang="en"/>
              <a:t>Firstly, All logs are sent to splunk for monitoring</a:t>
            </a:r>
            <a:endParaRPr/>
          </a:p>
          <a:p>
            <a:pPr indent="0" lvl="0" marL="0" rtl="0" algn="l">
              <a:spcBef>
                <a:spcPts val="0"/>
              </a:spcBef>
              <a:spcAft>
                <a:spcPts val="0"/>
              </a:spcAft>
              <a:buNone/>
            </a:pPr>
            <a:r>
              <a:rPr lang="en"/>
              <a:t>Secondly, we will Change default admin user</a:t>
            </a:r>
            <a:endParaRPr/>
          </a:p>
          <a:p>
            <a:pPr indent="0" lvl="0" marL="0" rtl="0" algn="l">
              <a:spcBef>
                <a:spcPts val="0"/>
              </a:spcBef>
              <a:spcAft>
                <a:spcPts val="0"/>
              </a:spcAft>
              <a:buNone/>
            </a:pPr>
            <a:r>
              <a:rPr lang="en"/>
              <a:t>Thirdly, Reduce log noise</a:t>
            </a:r>
            <a:endParaRPr/>
          </a:p>
          <a:p>
            <a:pPr indent="0" lvl="0" marL="0" rtl="0" algn="l">
              <a:spcBef>
                <a:spcPts val="0"/>
              </a:spcBef>
              <a:spcAft>
                <a:spcPts val="0"/>
              </a:spcAft>
              <a:buNone/>
            </a:pPr>
            <a:r>
              <a:rPr lang="en"/>
              <a:t>Fourth, Restrict access to pfsense which include disabling ssh route as it is not in use, configuring number of web GUI to 1, and whitelisting IP range that is able to access this browser</a:t>
            </a:r>
            <a:endParaRPr/>
          </a:p>
          <a:p>
            <a:pPr indent="0" lvl="0" marL="0" rtl="0" algn="l">
              <a:spcBef>
                <a:spcPts val="0"/>
              </a:spcBef>
              <a:spcAft>
                <a:spcPts val="0"/>
              </a:spcAft>
              <a:buNone/>
            </a:pPr>
            <a:r>
              <a:rPr lang="en"/>
              <a:t>And lastly, Rules management which include, </a:t>
            </a:r>
            <a:r>
              <a:rPr lang="en"/>
              <a:t>default</a:t>
            </a:r>
            <a:r>
              <a:rPr lang="en"/>
              <a:t> deny all traffic, put more specific rules before less specific ones and lastly avoid using aliases in firewall rules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cf6399c7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cf6399c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best practices for pfsense.</a:t>
            </a:r>
            <a:endParaRPr/>
          </a:p>
          <a:p>
            <a:pPr indent="0" lvl="0" marL="0" rtl="0" algn="l">
              <a:spcBef>
                <a:spcPts val="0"/>
              </a:spcBef>
              <a:spcAft>
                <a:spcPts val="0"/>
              </a:spcAft>
              <a:buNone/>
            </a:pPr>
            <a:r>
              <a:rPr lang="en"/>
              <a:t>Firstly, All logs are sent to splunk for monitoring</a:t>
            </a:r>
            <a:endParaRPr/>
          </a:p>
          <a:p>
            <a:pPr indent="0" lvl="0" marL="0" rtl="0" algn="l">
              <a:spcBef>
                <a:spcPts val="0"/>
              </a:spcBef>
              <a:spcAft>
                <a:spcPts val="0"/>
              </a:spcAft>
              <a:buNone/>
            </a:pPr>
            <a:r>
              <a:rPr lang="en"/>
              <a:t>Secondly, we will Change default admin user</a:t>
            </a:r>
            <a:endParaRPr/>
          </a:p>
          <a:p>
            <a:pPr indent="0" lvl="0" marL="0" rtl="0" algn="l">
              <a:spcBef>
                <a:spcPts val="0"/>
              </a:spcBef>
              <a:spcAft>
                <a:spcPts val="0"/>
              </a:spcAft>
              <a:buNone/>
            </a:pPr>
            <a:r>
              <a:rPr lang="en"/>
              <a:t>Thirdly, Reduce log noise</a:t>
            </a:r>
            <a:endParaRPr/>
          </a:p>
          <a:p>
            <a:pPr indent="0" lvl="0" marL="0" rtl="0" algn="l">
              <a:spcBef>
                <a:spcPts val="0"/>
              </a:spcBef>
              <a:spcAft>
                <a:spcPts val="0"/>
              </a:spcAft>
              <a:buNone/>
            </a:pPr>
            <a:r>
              <a:rPr lang="en"/>
              <a:t>Fourth, Restrict access to pfsense which include disabling ssh route as it is not in use, configuring number of web GUI to 1, and whitelisting IP range that is able to access this browser</a:t>
            </a:r>
            <a:endParaRPr/>
          </a:p>
          <a:p>
            <a:pPr indent="0" lvl="0" marL="0" rtl="0" algn="l">
              <a:spcBef>
                <a:spcPts val="0"/>
              </a:spcBef>
              <a:spcAft>
                <a:spcPts val="0"/>
              </a:spcAft>
              <a:buNone/>
            </a:pPr>
            <a:r>
              <a:rPr lang="en"/>
              <a:t>And lastly, Rules management which include, default deny all traffic, put more specific rules before less specific ones and lastly avoid using aliases in firewall rules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ccf6399c78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ccf6399c7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best practices for pfsense.</a:t>
            </a:r>
            <a:endParaRPr/>
          </a:p>
          <a:p>
            <a:pPr indent="0" lvl="0" marL="0" rtl="0" algn="l">
              <a:spcBef>
                <a:spcPts val="0"/>
              </a:spcBef>
              <a:spcAft>
                <a:spcPts val="0"/>
              </a:spcAft>
              <a:buNone/>
            </a:pPr>
            <a:r>
              <a:rPr lang="en"/>
              <a:t>Firstly, All logs are sent to splunk for monitoring</a:t>
            </a:r>
            <a:endParaRPr/>
          </a:p>
          <a:p>
            <a:pPr indent="0" lvl="0" marL="0" rtl="0" algn="l">
              <a:spcBef>
                <a:spcPts val="0"/>
              </a:spcBef>
              <a:spcAft>
                <a:spcPts val="0"/>
              </a:spcAft>
              <a:buNone/>
            </a:pPr>
            <a:r>
              <a:rPr lang="en"/>
              <a:t>Secondly, we will Change default admin user</a:t>
            </a:r>
            <a:endParaRPr/>
          </a:p>
          <a:p>
            <a:pPr indent="0" lvl="0" marL="0" rtl="0" algn="l">
              <a:spcBef>
                <a:spcPts val="0"/>
              </a:spcBef>
              <a:spcAft>
                <a:spcPts val="0"/>
              </a:spcAft>
              <a:buNone/>
            </a:pPr>
            <a:r>
              <a:rPr lang="en"/>
              <a:t>Thirdly, Reduce log noise</a:t>
            </a:r>
            <a:endParaRPr/>
          </a:p>
          <a:p>
            <a:pPr indent="0" lvl="0" marL="0" rtl="0" algn="l">
              <a:spcBef>
                <a:spcPts val="0"/>
              </a:spcBef>
              <a:spcAft>
                <a:spcPts val="0"/>
              </a:spcAft>
              <a:buNone/>
            </a:pPr>
            <a:r>
              <a:rPr lang="en"/>
              <a:t>Fourth, Restrict access to pfsense which include disabling ssh route as it is not in use, configuring number of web GUI to 1, and whitelisting IP range that is able to access this browser</a:t>
            </a:r>
            <a:endParaRPr/>
          </a:p>
          <a:p>
            <a:pPr indent="0" lvl="0" marL="0" rtl="0" algn="l">
              <a:spcBef>
                <a:spcPts val="0"/>
              </a:spcBef>
              <a:spcAft>
                <a:spcPts val="0"/>
              </a:spcAft>
              <a:buNone/>
            </a:pPr>
            <a:r>
              <a:rPr lang="en"/>
              <a:t>And lastly, Rules management which include, default deny all traffic, put more specific rules before less specific ones and lastly avoid using aliases in firewall rules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d06eba4fb1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d06eba4f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dk1"/>
            </a:gs>
          </a:gsLst>
          <a:lin ang="8100019" scaled="0"/>
        </a:gradFill>
      </p:bgPr>
    </p:bg>
    <p:spTree>
      <p:nvGrpSpPr>
        <p:cNvPr id="9" name="Shape 9"/>
        <p:cNvGrpSpPr/>
        <p:nvPr/>
      </p:nvGrpSpPr>
      <p:grpSpPr>
        <a:xfrm>
          <a:off x="0" y="0"/>
          <a:ext cx="0" cy="0"/>
          <a:chOff x="0" y="0"/>
          <a:chExt cx="0" cy="0"/>
        </a:xfrm>
      </p:grpSpPr>
      <p:sp>
        <p:nvSpPr>
          <p:cNvPr id="10" name="Google Shape;10;p2"/>
          <p:cNvSpPr/>
          <p:nvPr/>
        </p:nvSpPr>
        <p:spPr>
          <a:xfrm>
            <a:off x="-1" y="234877"/>
            <a:ext cx="9144000" cy="4673746"/>
          </a:xfrm>
          <a:custGeom>
            <a:rect b="b" l="l" r="r" t="t"/>
            <a:pathLst>
              <a:path extrusionOk="0" h="6231661" w="1219200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txBox="1"/>
          <p:nvPr>
            <p:ph type="ctrTitle"/>
          </p:nvPr>
        </p:nvSpPr>
        <p:spPr>
          <a:xfrm>
            <a:off x="1037875" y="1662450"/>
            <a:ext cx="7068300" cy="1818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p:cSld name="BLANK_1">
    <p:bg>
      <p:bgPr>
        <a:gradFill>
          <a:gsLst>
            <a:gs pos="0">
              <a:schemeClr val="accent1"/>
            </a:gs>
            <a:gs pos="100000">
              <a:schemeClr val="accent2"/>
            </a:gs>
          </a:gsLst>
          <a:lin ang="8099331" scaled="0"/>
        </a:gradFill>
      </p:bgPr>
    </p:bg>
    <p:spTree>
      <p:nvGrpSpPr>
        <p:cNvPr id="50" name="Shape 50"/>
        <p:cNvGrpSpPr/>
        <p:nvPr/>
      </p:nvGrpSpPr>
      <p:grpSpPr>
        <a:xfrm>
          <a:off x="0" y="0"/>
          <a:ext cx="0" cy="0"/>
          <a:chOff x="0" y="0"/>
          <a:chExt cx="0" cy="0"/>
        </a:xfrm>
      </p:grpSpPr>
      <p:sp>
        <p:nvSpPr>
          <p:cNvPr id="51" name="Google Shape;51;p11"/>
          <p:cNvSpPr/>
          <p:nvPr/>
        </p:nvSpPr>
        <p:spPr>
          <a:xfrm>
            <a:off x="0" y="1455585"/>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11"/>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chemeClr val="accent2"/>
            </a:gs>
          </a:gsLst>
          <a:lin ang="8100019" scaled="0"/>
        </a:gradFill>
      </p:bgPr>
    </p:bg>
    <p:spTree>
      <p:nvGrpSpPr>
        <p:cNvPr id="12" name="Shape 12"/>
        <p:cNvGrpSpPr/>
        <p:nvPr/>
      </p:nvGrpSpPr>
      <p:grpSpPr>
        <a:xfrm>
          <a:off x="0" y="0"/>
          <a:ext cx="0" cy="0"/>
          <a:chOff x="0" y="0"/>
          <a:chExt cx="0" cy="0"/>
        </a:xfrm>
      </p:grpSpPr>
      <p:sp>
        <p:nvSpPr>
          <p:cNvPr id="13" name="Google Shape;13;p3"/>
          <p:cNvSpPr/>
          <p:nvPr/>
        </p:nvSpPr>
        <p:spPr>
          <a:xfrm>
            <a:off x="-1" y="234877"/>
            <a:ext cx="9144000" cy="4673746"/>
          </a:xfrm>
          <a:custGeom>
            <a:rect b="b" l="l" r="r" t="t"/>
            <a:pathLst>
              <a:path extrusionOk="0" h="6231661" w="1219200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3"/>
          <p:cNvSpPr txBox="1"/>
          <p:nvPr>
            <p:ph type="ctrTitle"/>
          </p:nvPr>
        </p:nvSpPr>
        <p:spPr>
          <a:xfrm>
            <a:off x="1037875" y="2066800"/>
            <a:ext cx="7068300" cy="610500"/>
          </a:xfrm>
          <a:prstGeom prst="rect">
            <a:avLst/>
          </a:prstGeom>
        </p:spPr>
        <p:txBody>
          <a:bodyPr anchorCtr="0" anchor="b" bIns="0" lIns="0" spcFirstLastPara="1" rIns="0" wrap="square" tIns="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p:txBody>
      </p:sp>
      <p:sp>
        <p:nvSpPr>
          <p:cNvPr id="15" name="Google Shape;15;p3"/>
          <p:cNvSpPr txBox="1"/>
          <p:nvPr>
            <p:ph idx="1" type="subTitle"/>
          </p:nvPr>
        </p:nvSpPr>
        <p:spPr>
          <a:xfrm>
            <a:off x="1037875" y="2774327"/>
            <a:ext cx="7068300" cy="3840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lt2"/>
            </a:gs>
            <a:gs pos="50000">
              <a:schemeClr val="accent1"/>
            </a:gs>
            <a:gs pos="100000">
              <a:schemeClr val="accent2"/>
            </a:gs>
          </a:gsLst>
          <a:lin ang="8099331" scaled="0"/>
        </a:gradFill>
      </p:bgPr>
    </p:bg>
    <p:spTree>
      <p:nvGrpSpPr>
        <p:cNvPr id="16" name="Shape 16"/>
        <p:cNvGrpSpPr/>
        <p:nvPr/>
      </p:nvGrpSpPr>
      <p:grpSpPr>
        <a:xfrm>
          <a:off x="0" y="0"/>
          <a:ext cx="0" cy="0"/>
          <a:chOff x="0" y="0"/>
          <a:chExt cx="0" cy="0"/>
        </a:xfrm>
      </p:grpSpPr>
      <p:sp>
        <p:nvSpPr>
          <p:cNvPr id="17" name="Google Shape;17;p4"/>
          <p:cNvSpPr txBox="1"/>
          <p:nvPr>
            <p:ph idx="1" type="body"/>
          </p:nvPr>
        </p:nvSpPr>
        <p:spPr>
          <a:xfrm>
            <a:off x="1037875" y="1323600"/>
            <a:ext cx="5654700" cy="2970900"/>
          </a:xfrm>
          <a:prstGeom prst="rect">
            <a:avLst/>
          </a:prstGeom>
        </p:spPr>
        <p:txBody>
          <a:bodyPr anchorCtr="0" anchor="t" bIns="0" lIns="0" spcFirstLastPara="1" rIns="0" wrap="square" tIns="0">
            <a:noAutofit/>
          </a:bodyPr>
          <a:lstStyle>
            <a:lvl1pPr indent="-412750" lvl="0" marL="457200" rtl="0">
              <a:lnSpc>
                <a:spcPct val="115000"/>
              </a:lnSpc>
              <a:spcBef>
                <a:spcPts val="60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1pPr>
            <a:lvl2pPr indent="-412750" lvl="1" marL="91440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2pPr>
            <a:lvl3pPr indent="-412750" lvl="2" marL="137160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3pPr>
            <a:lvl4pPr indent="-412750" lvl="3" marL="182880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4pPr>
            <a:lvl5pPr indent="-412750" lvl="4" marL="228600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5pPr>
            <a:lvl6pPr indent="-412750" lvl="5" marL="274320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6pPr>
            <a:lvl7pPr indent="-412750" lvl="6" marL="320040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7pPr>
            <a:lvl8pPr indent="-412750" lvl="7" marL="365760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8pPr>
            <a:lvl9pPr indent="-412750" lvl="8" marL="4114800" rtl="0">
              <a:lnSpc>
                <a:spcPct val="115000"/>
              </a:lnSpc>
              <a:spcBef>
                <a:spcPts val="0"/>
              </a:spcBef>
              <a:spcAft>
                <a:spcPts val="0"/>
              </a:spcAft>
              <a:buClr>
                <a:schemeClr val="lt1"/>
              </a:buClr>
              <a:buSzPts val="2900"/>
              <a:buFont typeface="Inter SemiBold"/>
              <a:buChar char="■"/>
              <a:defRPr sz="2900">
                <a:solidFill>
                  <a:schemeClr val="lt1"/>
                </a:solidFill>
                <a:latin typeface="Inter SemiBold"/>
                <a:ea typeface="Inter SemiBold"/>
                <a:cs typeface="Inter SemiBold"/>
                <a:sym typeface="Inter SemiBold"/>
              </a:defRPr>
            </a:lvl9pPr>
          </a:lstStyle>
          <a:p/>
        </p:txBody>
      </p:sp>
      <p:sp>
        <p:nvSpPr>
          <p:cNvPr id="18" name="Google Shape;18;p4"/>
          <p:cNvSpPr txBox="1"/>
          <p:nvPr/>
        </p:nvSpPr>
        <p:spPr>
          <a:xfrm>
            <a:off x="961675" y="527994"/>
            <a:ext cx="19572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accent2"/>
                </a:solidFill>
              </a:rPr>
              <a:t>“</a:t>
            </a:r>
            <a:endParaRPr b="1" sz="9600">
              <a:solidFill>
                <a:schemeClr val="accent2"/>
              </a:solidFill>
            </a:endParaRPr>
          </a:p>
        </p:txBody>
      </p:sp>
      <p:sp>
        <p:nvSpPr>
          <p:cNvPr id="19" name="Google Shape;19;p4"/>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4"/>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5"/>
          <p:cNvSpPr txBox="1"/>
          <p:nvPr>
            <p:ph type="title"/>
          </p:nvPr>
        </p:nvSpPr>
        <p:spPr>
          <a:xfrm>
            <a:off x="1037875" y="836000"/>
            <a:ext cx="70683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 name="Google Shape;24;p5"/>
          <p:cNvSpPr txBox="1"/>
          <p:nvPr>
            <p:ph idx="1" type="body"/>
          </p:nvPr>
        </p:nvSpPr>
        <p:spPr>
          <a:xfrm>
            <a:off x="1037875" y="1353948"/>
            <a:ext cx="7068300" cy="30339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25" name="Google Shape;25;p5"/>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6"/>
          <p:cNvSpPr txBox="1"/>
          <p:nvPr>
            <p:ph type="title"/>
          </p:nvPr>
        </p:nvSpPr>
        <p:spPr>
          <a:xfrm>
            <a:off x="1037875" y="836000"/>
            <a:ext cx="70683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9" name="Google Shape;29;p6"/>
          <p:cNvSpPr txBox="1"/>
          <p:nvPr>
            <p:ph idx="1" type="body"/>
          </p:nvPr>
        </p:nvSpPr>
        <p:spPr>
          <a:xfrm>
            <a:off x="1037825" y="1353950"/>
            <a:ext cx="3302400" cy="31554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0" name="Google Shape;30;p6"/>
          <p:cNvSpPr txBox="1"/>
          <p:nvPr>
            <p:ph idx="2" type="body"/>
          </p:nvPr>
        </p:nvSpPr>
        <p:spPr>
          <a:xfrm>
            <a:off x="4803623" y="1353950"/>
            <a:ext cx="3302400" cy="31554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1" name="Google Shape;31;p6"/>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sp>
        <p:nvSpPr>
          <p:cNvPr id="33" name="Google Shape;33;p7"/>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7"/>
          <p:cNvSpPr txBox="1"/>
          <p:nvPr>
            <p:ph type="title"/>
          </p:nvPr>
        </p:nvSpPr>
        <p:spPr>
          <a:xfrm>
            <a:off x="1037875" y="836000"/>
            <a:ext cx="70683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5" name="Google Shape;35;p7"/>
          <p:cNvSpPr txBox="1"/>
          <p:nvPr>
            <p:ph idx="1" type="body"/>
          </p:nvPr>
        </p:nvSpPr>
        <p:spPr>
          <a:xfrm>
            <a:off x="1037875" y="1353950"/>
            <a:ext cx="2191800" cy="30300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 name="Google Shape;36;p7"/>
          <p:cNvSpPr txBox="1"/>
          <p:nvPr>
            <p:ph idx="2" type="body"/>
          </p:nvPr>
        </p:nvSpPr>
        <p:spPr>
          <a:xfrm>
            <a:off x="3460026" y="1353950"/>
            <a:ext cx="2191800" cy="30300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7" name="Google Shape;37;p7"/>
          <p:cNvSpPr txBox="1"/>
          <p:nvPr>
            <p:ph idx="3" type="body"/>
          </p:nvPr>
        </p:nvSpPr>
        <p:spPr>
          <a:xfrm>
            <a:off x="5882177" y="1353950"/>
            <a:ext cx="2191800" cy="30300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 name="Google Shape;38;p7"/>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8"/>
          <p:cNvSpPr txBox="1"/>
          <p:nvPr>
            <p:ph type="title"/>
          </p:nvPr>
        </p:nvSpPr>
        <p:spPr>
          <a:xfrm>
            <a:off x="1037875" y="836000"/>
            <a:ext cx="70683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2" name="Google Shape;42;p8"/>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9"/>
          <p:cNvSpPr/>
          <p:nvPr/>
        </p:nvSpPr>
        <p:spPr>
          <a:xfrm>
            <a:off x="0" y="2625823"/>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9"/>
          <p:cNvSpPr txBox="1"/>
          <p:nvPr>
            <p:ph idx="1" type="body"/>
          </p:nvPr>
        </p:nvSpPr>
        <p:spPr>
          <a:xfrm>
            <a:off x="1037875" y="4177700"/>
            <a:ext cx="7068300" cy="393600"/>
          </a:xfrm>
          <a:prstGeom prst="rect">
            <a:avLst/>
          </a:prstGeom>
        </p:spPr>
        <p:txBody>
          <a:bodyPr anchorCtr="0" anchor="t" bIns="0" lIns="0" spcFirstLastPara="1" rIns="0" wrap="square" tIns="0">
            <a:noAutofit/>
          </a:bodyPr>
          <a:lstStyle>
            <a:lvl1pPr indent="-228600" lvl="0" marL="457200" rtl="0">
              <a:spcBef>
                <a:spcPts val="0"/>
              </a:spcBef>
              <a:spcAft>
                <a:spcPts val="0"/>
              </a:spcAft>
              <a:buSzPts val="1800"/>
              <a:buNone/>
              <a:defRPr sz="1800"/>
            </a:lvl1pPr>
          </a:lstStyle>
          <a:p/>
        </p:txBody>
      </p:sp>
      <p:sp>
        <p:nvSpPr>
          <p:cNvPr id="46" name="Google Shape;46;p9"/>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type="blank">
  <p:cSld name="BLANK">
    <p:spTree>
      <p:nvGrpSpPr>
        <p:cNvPr id="47" name="Shape 47"/>
        <p:cNvGrpSpPr/>
        <p:nvPr/>
      </p:nvGrpSpPr>
      <p:grpSpPr>
        <a:xfrm>
          <a:off x="0" y="0"/>
          <a:ext cx="0" cy="0"/>
          <a:chOff x="0" y="0"/>
          <a:chExt cx="0" cy="0"/>
        </a:xfrm>
      </p:grpSpPr>
      <p:sp>
        <p:nvSpPr>
          <p:cNvPr id="48" name="Google Shape;48;p10"/>
          <p:cNvSpPr/>
          <p:nvPr/>
        </p:nvSpPr>
        <p:spPr>
          <a:xfrm>
            <a:off x="0" y="1455585"/>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10"/>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1pPr>
            <a:lvl2pPr lvl="1"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2pPr>
            <a:lvl3pPr lvl="2"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3pPr>
            <a:lvl4pPr lvl="3"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4pPr>
            <a:lvl5pPr lvl="4"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5pPr>
            <a:lvl6pPr lvl="5"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6pPr>
            <a:lvl7pPr lvl="6"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7pPr>
            <a:lvl8pPr lvl="7"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8pPr>
            <a:lvl9pPr lvl="8" rtl="0">
              <a:lnSpc>
                <a:spcPct val="90000"/>
              </a:lnSpc>
              <a:spcBef>
                <a:spcPts val="0"/>
              </a:spcBef>
              <a:spcAft>
                <a:spcPts val="0"/>
              </a:spcAft>
              <a:buClr>
                <a:schemeClr val="accent1"/>
              </a:buClr>
              <a:buSzPts val="3200"/>
              <a:buFont typeface="Inter SemiBold"/>
              <a:buNone/>
              <a:defRPr sz="3200">
                <a:solidFill>
                  <a:schemeClr val="accent1"/>
                </a:solidFill>
                <a:latin typeface="Inter SemiBold"/>
                <a:ea typeface="Inter SemiBold"/>
                <a:cs typeface="Inter SemiBold"/>
                <a:sym typeface="Inter SemiBold"/>
              </a:defRPr>
            </a:lvl9pPr>
          </a:lstStyle>
          <a:p/>
        </p:txBody>
      </p:sp>
      <p:sp>
        <p:nvSpPr>
          <p:cNvPr id="7" name="Google Shape;7;p1"/>
          <p:cNvSpPr txBox="1"/>
          <p:nvPr>
            <p:ph idx="1" type="body"/>
          </p:nvPr>
        </p:nvSpPr>
        <p:spPr>
          <a:xfrm>
            <a:off x="1037875" y="1353948"/>
            <a:ext cx="70683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1"/>
              </a:buClr>
              <a:buSzPts val="2400"/>
              <a:buFont typeface="Inter Light"/>
              <a:buChar char="●"/>
              <a:defRPr sz="2400">
                <a:solidFill>
                  <a:schemeClr val="dk1"/>
                </a:solidFill>
                <a:latin typeface="Inter Light"/>
                <a:ea typeface="Inter Light"/>
                <a:cs typeface="Inter Light"/>
                <a:sym typeface="Inter Light"/>
              </a:defRPr>
            </a:lvl1pPr>
            <a:lvl2pPr indent="-381000" lvl="1" marL="914400" rtl="0">
              <a:lnSpc>
                <a:spcPct val="115000"/>
              </a:lnSpc>
              <a:spcBef>
                <a:spcPts val="0"/>
              </a:spcBef>
              <a:spcAft>
                <a:spcPts val="0"/>
              </a:spcAft>
              <a:buClr>
                <a:schemeClr val="accent1"/>
              </a:buClr>
              <a:buSzPts val="2400"/>
              <a:buFont typeface="Inter Light"/>
              <a:buChar char="○"/>
              <a:defRPr sz="2400">
                <a:solidFill>
                  <a:schemeClr val="dk1"/>
                </a:solidFill>
                <a:latin typeface="Inter Light"/>
                <a:ea typeface="Inter Light"/>
                <a:cs typeface="Inter Light"/>
                <a:sym typeface="Inter Light"/>
              </a:defRPr>
            </a:lvl2pPr>
            <a:lvl3pPr indent="-381000" lvl="2" marL="1371600" rtl="0">
              <a:lnSpc>
                <a:spcPct val="115000"/>
              </a:lnSpc>
              <a:spcBef>
                <a:spcPts val="0"/>
              </a:spcBef>
              <a:spcAft>
                <a:spcPts val="0"/>
              </a:spcAft>
              <a:buClr>
                <a:schemeClr val="lt2"/>
              </a:buClr>
              <a:buSzPts val="2400"/>
              <a:buFont typeface="Inter Light"/>
              <a:buChar char="■"/>
              <a:defRPr sz="2400">
                <a:solidFill>
                  <a:schemeClr val="dk1"/>
                </a:solidFill>
                <a:latin typeface="Inter Light"/>
                <a:ea typeface="Inter Light"/>
                <a:cs typeface="Inter Light"/>
                <a:sym typeface="Inter Light"/>
              </a:defRPr>
            </a:lvl3pPr>
            <a:lvl4pPr indent="-381000" lvl="3" marL="18288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4pPr>
            <a:lvl5pPr indent="-381000" lvl="4" marL="22860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5pPr>
            <a:lvl6pPr indent="-381000" lvl="5" marL="27432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6pPr>
            <a:lvl7pPr indent="-381000" lvl="6" marL="32004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7pPr>
            <a:lvl8pPr indent="-381000" lvl="7" marL="36576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8pPr>
            <a:lvl9pPr indent="-381000" lvl="8" marL="4114800" rtl="0">
              <a:lnSpc>
                <a:spcPct val="115000"/>
              </a:lnSpc>
              <a:spcBef>
                <a:spcPts val="0"/>
              </a:spcBef>
              <a:spcAft>
                <a:spcPts val="0"/>
              </a:spcAft>
              <a:buClr>
                <a:schemeClr val="dk1"/>
              </a:buClr>
              <a:buSzPts val="2400"/>
              <a:buFont typeface="Inter Light"/>
              <a:buChar char="■"/>
              <a:defRPr sz="2400">
                <a:solidFill>
                  <a:schemeClr val="dk1"/>
                </a:solidFill>
                <a:latin typeface="Inter Light"/>
                <a:ea typeface="Inter Light"/>
                <a:cs typeface="Inter Light"/>
                <a:sym typeface="Inter Light"/>
              </a:defRPr>
            </a:lvl9pPr>
          </a:lstStyle>
          <a:p/>
        </p:txBody>
      </p:sp>
      <p:sp>
        <p:nvSpPr>
          <p:cNvPr id="8" name="Google Shape;8;p1"/>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accent1"/>
                </a:solidFill>
                <a:latin typeface="Inter SemiBold"/>
                <a:ea typeface="Inter SemiBold"/>
                <a:cs typeface="Inter SemiBold"/>
                <a:sym typeface="Inter SemiBold"/>
              </a:defRPr>
            </a:lvl1pPr>
            <a:lvl2pPr lvl="1" rtl="0" algn="r">
              <a:buNone/>
              <a:defRPr sz="1300">
                <a:solidFill>
                  <a:schemeClr val="accent1"/>
                </a:solidFill>
                <a:latin typeface="Inter SemiBold"/>
                <a:ea typeface="Inter SemiBold"/>
                <a:cs typeface="Inter SemiBold"/>
                <a:sym typeface="Inter SemiBold"/>
              </a:defRPr>
            </a:lvl2pPr>
            <a:lvl3pPr lvl="2" rtl="0" algn="r">
              <a:buNone/>
              <a:defRPr sz="1300">
                <a:solidFill>
                  <a:schemeClr val="accent1"/>
                </a:solidFill>
                <a:latin typeface="Inter SemiBold"/>
                <a:ea typeface="Inter SemiBold"/>
                <a:cs typeface="Inter SemiBold"/>
                <a:sym typeface="Inter SemiBold"/>
              </a:defRPr>
            </a:lvl3pPr>
            <a:lvl4pPr lvl="3" rtl="0" algn="r">
              <a:buNone/>
              <a:defRPr sz="1300">
                <a:solidFill>
                  <a:schemeClr val="accent1"/>
                </a:solidFill>
                <a:latin typeface="Inter SemiBold"/>
                <a:ea typeface="Inter SemiBold"/>
                <a:cs typeface="Inter SemiBold"/>
                <a:sym typeface="Inter SemiBold"/>
              </a:defRPr>
            </a:lvl4pPr>
            <a:lvl5pPr lvl="4" rtl="0" algn="r">
              <a:buNone/>
              <a:defRPr sz="1300">
                <a:solidFill>
                  <a:schemeClr val="accent1"/>
                </a:solidFill>
                <a:latin typeface="Inter SemiBold"/>
                <a:ea typeface="Inter SemiBold"/>
                <a:cs typeface="Inter SemiBold"/>
                <a:sym typeface="Inter SemiBold"/>
              </a:defRPr>
            </a:lvl5pPr>
            <a:lvl6pPr lvl="5" rtl="0" algn="r">
              <a:buNone/>
              <a:defRPr sz="1300">
                <a:solidFill>
                  <a:schemeClr val="accent1"/>
                </a:solidFill>
                <a:latin typeface="Inter SemiBold"/>
                <a:ea typeface="Inter SemiBold"/>
                <a:cs typeface="Inter SemiBold"/>
                <a:sym typeface="Inter SemiBold"/>
              </a:defRPr>
            </a:lvl6pPr>
            <a:lvl7pPr lvl="6" rtl="0" algn="r">
              <a:buNone/>
              <a:defRPr sz="1300">
                <a:solidFill>
                  <a:schemeClr val="accent1"/>
                </a:solidFill>
                <a:latin typeface="Inter SemiBold"/>
                <a:ea typeface="Inter SemiBold"/>
                <a:cs typeface="Inter SemiBold"/>
                <a:sym typeface="Inter SemiBold"/>
              </a:defRPr>
            </a:lvl7pPr>
            <a:lvl8pPr lvl="7" rtl="0" algn="r">
              <a:buNone/>
              <a:defRPr sz="1300">
                <a:solidFill>
                  <a:schemeClr val="accent1"/>
                </a:solidFill>
                <a:latin typeface="Inter SemiBold"/>
                <a:ea typeface="Inter SemiBold"/>
                <a:cs typeface="Inter SemiBold"/>
                <a:sym typeface="Inter SemiBold"/>
              </a:defRPr>
            </a:lvl8pPr>
            <a:lvl9pPr lvl="8" rtl="0" algn="r">
              <a:buNone/>
              <a:defRPr sz="1300">
                <a:solidFill>
                  <a:schemeClr val="accent1"/>
                </a:solidFill>
                <a:latin typeface="Inter SemiBold"/>
                <a:ea typeface="Inter SemiBold"/>
                <a:cs typeface="Inter SemiBold"/>
                <a:sym typeface="Inter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s://suricata.readthedocs.io/en/suricata-6.0.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learn.microsoft.com/en-us/windows-server/identity/ad-ds/plan/security-best-practices/best-practices-for-securing-active-directory" TargetMode="External"/><Relationship Id="rId4" Type="http://schemas.openxmlformats.org/officeDocument/2006/relationships/hyperlink" Target="https://duplicati.readthedocs.io/en/la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varularora.medium.com/incident-response-and-its-best-practices-using-wazuh-6d77aecd9602" TargetMode="External"/><Relationship Id="rId5" Type="http://schemas.openxmlformats.org/officeDocument/2006/relationships/hyperlink" Target="https://climbtheladder.com/10-wazuh-best-practices/" TargetMode="External"/><Relationship Id="rId6" Type="http://schemas.openxmlformats.org/officeDocument/2006/relationships/hyperlink" Target="https://thehackernews.com/2022/01/how-wazuh-can-improve-digital-security.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varularora.medium.com/incident-response-and-its-best-practices-using-wazuh-6d77aecd9602" TargetMode="External"/><Relationship Id="rId5" Type="http://schemas.openxmlformats.org/officeDocument/2006/relationships/hyperlink" Target="https://climbtheladder.com/10-wazuh-best-practices/" TargetMode="External"/><Relationship Id="rId6" Type="http://schemas.openxmlformats.org/officeDocument/2006/relationships/hyperlink" Target="https://thehackernews.com/2022/01/how-wazuh-can-improve-digital-security.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2"/>
          <p:cNvSpPr txBox="1"/>
          <p:nvPr>
            <p:ph type="ctrTitle"/>
          </p:nvPr>
        </p:nvSpPr>
        <p:spPr>
          <a:xfrm>
            <a:off x="1037850" y="1075050"/>
            <a:ext cx="7068300" cy="3239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Cybersecurity Project </a:t>
            </a:r>
            <a:endParaRPr/>
          </a:p>
          <a:p>
            <a:pPr indent="0" lvl="0" marL="0" rtl="0" algn="l">
              <a:spcBef>
                <a:spcPts val="0"/>
              </a:spcBef>
              <a:spcAft>
                <a:spcPts val="0"/>
              </a:spcAft>
              <a:buNone/>
            </a:pPr>
            <a:r>
              <a:rPr lang="en"/>
              <a:t>(Week 13)</a:t>
            </a:r>
            <a:endParaRPr/>
          </a:p>
          <a:p>
            <a:pPr indent="0" lvl="0" marL="0" rtl="0" algn="l">
              <a:spcBef>
                <a:spcPts val="0"/>
              </a:spcBef>
              <a:spcAft>
                <a:spcPts val="0"/>
              </a:spcAft>
              <a:buNone/>
            </a:pPr>
            <a:r>
              <a:t/>
            </a:r>
            <a:endParaRPr/>
          </a:p>
        </p:txBody>
      </p:sp>
      <p:sp>
        <p:nvSpPr>
          <p:cNvPr id="58" name="Google Shape;58;p12"/>
          <p:cNvSpPr txBox="1"/>
          <p:nvPr>
            <p:ph type="ctrTitle"/>
          </p:nvPr>
        </p:nvSpPr>
        <p:spPr>
          <a:xfrm>
            <a:off x="6359650" y="4072625"/>
            <a:ext cx="2649600" cy="962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sz="1200"/>
              <a:t>Presented By:</a:t>
            </a:r>
            <a:endParaRPr sz="1200"/>
          </a:p>
          <a:p>
            <a:pPr indent="0" lvl="0" marL="0" rtl="0" algn="r">
              <a:spcBef>
                <a:spcPts val="0"/>
              </a:spcBef>
              <a:spcAft>
                <a:spcPts val="0"/>
              </a:spcAft>
              <a:buNone/>
            </a:pPr>
            <a:r>
              <a:rPr lang="en" sz="1200"/>
              <a:t>Dennis Ng Han Jie (204461H)</a:t>
            </a:r>
            <a:endParaRPr sz="1200"/>
          </a:p>
          <a:p>
            <a:pPr indent="0" lvl="0" marL="0" rtl="0" algn="r">
              <a:spcBef>
                <a:spcPts val="0"/>
              </a:spcBef>
              <a:spcAft>
                <a:spcPts val="0"/>
              </a:spcAft>
              <a:buNone/>
            </a:pPr>
            <a:r>
              <a:rPr lang="en" sz="1200"/>
              <a:t>Joseph (200790F)</a:t>
            </a:r>
            <a:endParaRPr sz="1200"/>
          </a:p>
          <a:p>
            <a:pPr indent="0" lvl="0" marL="0" rtl="0" algn="r">
              <a:spcBef>
                <a:spcPts val="0"/>
              </a:spcBef>
              <a:spcAft>
                <a:spcPts val="0"/>
              </a:spcAft>
              <a:buNone/>
            </a:pPr>
            <a:r>
              <a:rPr lang="en" sz="1200"/>
              <a:t>Tan Nguet Sen Jared (200463Z)</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1037850" y="610075"/>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Best Practices for Suricata</a:t>
            </a:r>
            <a:endParaRPr>
              <a:solidFill>
                <a:schemeClr val="accent2"/>
              </a:solidFill>
            </a:endParaRPr>
          </a:p>
        </p:txBody>
      </p:sp>
      <p:sp>
        <p:nvSpPr>
          <p:cNvPr id="128" name="Google Shape;128;p21"/>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1"/>
          <p:cNvSpPr txBox="1"/>
          <p:nvPr/>
        </p:nvSpPr>
        <p:spPr>
          <a:xfrm>
            <a:off x="1037850" y="1294200"/>
            <a:ext cx="57129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Inter Light"/>
              <a:buAutoNum type="arabicPeriod"/>
            </a:pPr>
            <a:r>
              <a:rPr lang="en" sz="1800">
                <a:latin typeface="Inter Light"/>
                <a:ea typeface="Inter Light"/>
                <a:cs typeface="Inter Light"/>
                <a:sym typeface="Inter Light"/>
              </a:rPr>
              <a:t>Run Suricata as a service &amp; enable IPS mode</a:t>
            </a:r>
            <a:endParaRPr sz="1800">
              <a:latin typeface="Inter Light"/>
              <a:ea typeface="Inter Light"/>
              <a:cs typeface="Inter Light"/>
              <a:sym typeface="Inter Light"/>
            </a:endParaRPr>
          </a:p>
          <a:p>
            <a:pPr indent="-342900" lvl="0" marL="457200" rtl="0" algn="l">
              <a:lnSpc>
                <a:spcPct val="150000"/>
              </a:lnSpc>
              <a:spcBef>
                <a:spcPts val="0"/>
              </a:spcBef>
              <a:spcAft>
                <a:spcPts val="0"/>
              </a:spcAft>
              <a:buSzPts val="1800"/>
              <a:buFont typeface="Inter Light"/>
              <a:buAutoNum type="arabicPeriod"/>
            </a:pPr>
            <a:r>
              <a:rPr lang="en" sz="1800">
                <a:latin typeface="Inter Light"/>
                <a:ea typeface="Inter Light"/>
                <a:cs typeface="Inter Light"/>
                <a:sym typeface="Inter Light"/>
              </a:rPr>
              <a:t>Enable Live-Reload to automatically reload configuration without manually restarting</a:t>
            </a:r>
            <a:endParaRPr sz="1800">
              <a:latin typeface="Inter Light"/>
              <a:ea typeface="Inter Light"/>
              <a:cs typeface="Inter Light"/>
              <a:sym typeface="Inter Light"/>
            </a:endParaRPr>
          </a:p>
          <a:p>
            <a:pPr indent="-342900" lvl="0" marL="457200" rtl="0" algn="l">
              <a:lnSpc>
                <a:spcPct val="150000"/>
              </a:lnSpc>
              <a:spcBef>
                <a:spcPts val="0"/>
              </a:spcBef>
              <a:spcAft>
                <a:spcPts val="0"/>
              </a:spcAft>
              <a:buSzPts val="1800"/>
              <a:buFont typeface="Inter Light"/>
              <a:buAutoNum type="arabicPeriod"/>
            </a:pPr>
            <a:r>
              <a:rPr lang="en" sz="1800">
                <a:latin typeface="Inter Light"/>
                <a:ea typeface="Inter Light"/>
                <a:cs typeface="Inter Light"/>
                <a:sym typeface="Inter Light"/>
              </a:rPr>
              <a:t>Run Suricata in test mode to validate configuration</a:t>
            </a:r>
            <a:endParaRPr sz="1800">
              <a:latin typeface="Inter Light"/>
              <a:ea typeface="Inter Light"/>
              <a:cs typeface="Inter Light"/>
              <a:sym typeface="Inter Light"/>
            </a:endParaRPr>
          </a:p>
        </p:txBody>
      </p:sp>
      <p:pic>
        <p:nvPicPr>
          <p:cNvPr id="130" name="Google Shape;130;p21"/>
          <p:cNvPicPr preferRelativeResize="0"/>
          <p:nvPr/>
        </p:nvPicPr>
        <p:blipFill>
          <a:blip r:embed="rId3">
            <a:alphaModFix/>
          </a:blip>
          <a:stretch>
            <a:fillRect/>
          </a:stretch>
        </p:blipFill>
        <p:spPr>
          <a:xfrm>
            <a:off x="5819200" y="2566925"/>
            <a:ext cx="2971975" cy="1162050"/>
          </a:xfrm>
          <a:prstGeom prst="rect">
            <a:avLst/>
          </a:prstGeom>
          <a:noFill/>
          <a:ln>
            <a:noFill/>
          </a:ln>
        </p:spPr>
      </p:pic>
      <p:sp>
        <p:nvSpPr>
          <p:cNvPr id="131" name="Google Shape;131;p21"/>
          <p:cNvSpPr txBox="1"/>
          <p:nvPr/>
        </p:nvSpPr>
        <p:spPr>
          <a:xfrm>
            <a:off x="1037875" y="4220100"/>
            <a:ext cx="3302400" cy="554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800">
                <a:solidFill>
                  <a:srgbClr val="434343"/>
                </a:solidFill>
                <a:latin typeface="Inter Light"/>
                <a:ea typeface="Inter Light"/>
                <a:cs typeface="Inter Light"/>
                <a:sym typeface="Inter Light"/>
              </a:rPr>
              <a:t>Sources:</a:t>
            </a:r>
            <a:endParaRPr sz="800">
              <a:solidFill>
                <a:srgbClr val="434343"/>
              </a:solidFill>
              <a:latin typeface="Inter Light"/>
              <a:ea typeface="Inter Light"/>
              <a:cs typeface="Inter Light"/>
              <a:sym typeface="Inter Light"/>
            </a:endParaRPr>
          </a:p>
          <a:p>
            <a:pPr indent="-279400" lvl="0" marL="457200" rtl="0" algn="l">
              <a:lnSpc>
                <a:spcPct val="150000"/>
              </a:lnSpc>
              <a:spcBef>
                <a:spcPts val="0"/>
              </a:spcBef>
              <a:spcAft>
                <a:spcPts val="0"/>
              </a:spcAft>
              <a:buClr>
                <a:srgbClr val="434343"/>
              </a:buClr>
              <a:buSzPts val="800"/>
              <a:buFont typeface="Inter Light"/>
              <a:buChar char="-"/>
            </a:pPr>
            <a:r>
              <a:rPr lang="en" sz="800" u="sng">
                <a:solidFill>
                  <a:schemeClr val="accent2"/>
                </a:solidFill>
                <a:latin typeface="Inter Light"/>
                <a:ea typeface="Inter Light"/>
                <a:cs typeface="Inter Light"/>
                <a:sym typeface="Inter Light"/>
                <a:hlinkClick r:id="rId4">
                  <a:extLst>
                    <a:ext uri="{A12FA001-AC4F-418D-AE19-62706E023703}">
                      <ahyp:hlinkClr val="tx"/>
                    </a:ext>
                  </a:extLst>
                </a:hlinkClick>
              </a:rPr>
              <a:t>https://suricata.readthedocs.io/en/suricata-6.0.4/</a:t>
            </a:r>
            <a:r>
              <a:rPr lang="en" sz="800">
                <a:latin typeface="Inter Light"/>
                <a:ea typeface="Inter Light"/>
                <a:cs typeface="Inter Light"/>
                <a:sym typeface="Inter Light"/>
              </a:rPr>
              <a:t> </a:t>
            </a:r>
            <a:endParaRPr sz="800">
              <a:latin typeface="Inter Light"/>
              <a:ea typeface="Inter Light"/>
              <a:cs typeface="Inter Light"/>
              <a:sym typeface="Inter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37875" y="836000"/>
            <a:ext cx="3302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Active Directory</a:t>
            </a:r>
            <a:endParaRPr/>
          </a:p>
        </p:txBody>
      </p:sp>
      <p:sp>
        <p:nvSpPr>
          <p:cNvPr id="137" name="Google Shape;137;p22"/>
          <p:cNvSpPr txBox="1"/>
          <p:nvPr>
            <p:ph idx="1" type="body"/>
          </p:nvPr>
        </p:nvSpPr>
        <p:spPr>
          <a:xfrm>
            <a:off x="1037825" y="1353950"/>
            <a:ext cx="3302400" cy="31554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solidFill>
                  <a:srgbClr val="FF0000"/>
                </a:solidFill>
              </a:rPr>
              <a:t>Restrict</a:t>
            </a:r>
            <a:r>
              <a:rPr lang="en">
                <a:solidFill>
                  <a:srgbClr val="000000"/>
                </a:solidFill>
              </a:rPr>
              <a:t> the use of Domain Admins &amp; Privileged Groups</a:t>
            </a:r>
            <a:endParaRPr>
              <a:solidFill>
                <a:srgbClr val="000000"/>
              </a:solidFill>
            </a:endParaRPr>
          </a:p>
          <a:p>
            <a:pPr indent="-355600" lvl="0" marL="457200" rtl="0" algn="l">
              <a:spcBef>
                <a:spcPts val="0"/>
              </a:spcBef>
              <a:spcAft>
                <a:spcPts val="0"/>
              </a:spcAft>
              <a:buSzPts val="2000"/>
              <a:buChar char="●"/>
            </a:pPr>
            <a:r>
              <a:rPr lang="en">
                <a:solidFill>
                  <a:srgbClr val="000000"/>
                </a:solidFill>
              </a:rPr>
              <a:t>Remove unused services</a:t>
            </a:r>
            <a:endParaRPr>
              <a:solidFill>
                <a:srgbClr val="000000"/>
              </a:solidFill>
            </a:endParaRPr>
          </a:p>
        </p:txBody>
      </p:sp>
      <p:sp>
        <p:nvSpPr>
          <p:cNvPr id="138" name="Google Shape;138;p22"/>
          <p:cNvSpPr txBox="1"/>
          <p:nvPr>
            <p:ph idx="2" type="body"/>
          </p:nvPr>
        </p:nvSpPr>
        <p:spPr>
          <a:xfrm>
            <a:off x="4803623" y="1353950"/>
            <a:ext cx="3302400" cy="31554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Regular backups via </a:t>
            </a:r>
            <a:r>
              <a:rPr lang="en">
                <a:solidFill>
                  <a:srgbClr val="FF0000"/>
                </a:solidFill>
              </a:rPr>
              <a:t>schedule runs</a:t>
            </a:r>
            <a:endParaRPr>
              <a:solidFill>
                <a:srgbClr val="FF0000"/>
              </a:solidFill>
            </a:endParaRPr>
          </a:p>
          <a:p>
            <a:pPr indent="-355600" lvl="0" marL="457200" rtl="0" algn="l">
              <a:spcBef>
                <a:spcPts val="0"/>
              </a:spcBef>
              <a:spcAft>
                <a:spcPts val="0"/>
              </a:spcAft>
              <a:buSzPts val="2000"/>
              <a:buChar char="●"/>
            </a:pPr>
            <a:r>
              <a:rPr lang="en"/>
              <a:t>Offsite storage (eg </a:t>
            </a:r>
            <a:r>
              <a:rPr lang="en">
                <a:solidFill>
                  <a:srgbClr val="FF0000"/>
                </a:solidFill>
              </a:rPr>
              <a:t>cloud</a:t>
            </a:r>
            <a:r>
              <a:rPr lang="en"/>
              <a:t>)</a:t>
            </a:r>
            <a:endParaRPr/>
          </a:p>
          <a:p>
            <a:pPr indent="-355600" lvl="0" marL="457200" rtl="0" algn="l">
              <a:spcBef>
                <a:spcPts val="0"/>
              </a:spcBef>
              <a:spcAft>
                <a:spcPts val="0"/>
              </a:spcAft>
              <a:buSzPts val="2000"/>
              <a:buChar char="●"/>
            </a:pPr>
            <a:r>
              <a:rPr lang="en"/>
              <a:t>Encrypt backup data by default</a:t>
            </a:r>
            <a:endParaRPr/>
          </a:p>
          <a:p>
            <a:pPr indent="-355600" lvl="0" marL="457200" rtl="0" algn="l">
              <a:spcBef>
                <a:spcPts val="0"/>
              </a:spcBef>
              <a:spcAft>
                <a:spcPts val="0"/>
              </a:spcAft>
              <a:buSzPts val="2000"/>
              <a:buChar char="●"/>
            </a:pPr>
            <a:r>
              <a:rPr lang="en"/>
              <a:t>Set a </a:t>
            </a:r>
            <a:r>
              <a:rPr lang="en">
                <a:solidFill>
                  <a:srgbClr val="FF0000"/>
                </a:solidFill>
              </a:rPr>
              <a:t>retention policy</a:t>
            </a:r>
            <a:endParaRPr>
              <a:solidFill>
                <a:srgbClr val="FF0000"/>
              </a:solidFill>
            </a:endParaRPr>
          </a:p>
        </p:txBody>
      </p:sp>
      <p:sp>
        <p:nvSpPr>
          <p:cNvPr id="139" name="Google Shape;139;p22"/>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2"/>
          <p:cNvSpPr txBox="1"/>
          <p:nvPr>
            <p:ph type="title"/>
          </p:nvPr>
        </p:nvSpPr>
        <p:spPr>
          <a:xfrm>
            <a:off x="4803625" y="836000"/>
            <a:ext cx="3302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Duplicati</a:t>
            </a:r>
            <a:endParaRPr/>
          </a:p>
        </p:txBody>
      </p:sp>
      <p:sp>
        <p:nvSpPr>
          <p:cNvPr id="141" name="Google Shape;141;p22"/>
          <p:cNvSpPr txBox="1"/>
          <p:nvPr/>
        </p:nvSpPr>
        <p:spPr>
          <a:xfrm>
            <a:off x="1037875" y="4220100"/>
            <a:ext cx="3302400" cy="923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800">
                <a:solidFill>
                  <a:srgbClr val="434343"/>
                </a:solidFill>
                <a:latin typeface="Inter Light"/>
                <a:ea typeface="Inter Light"/>
                <a:cs typeface="Inter Light"/>
                <a:sym typeface="Inter Light"/>
              </a:rPr>
              <a:t>Sources:</a:t>
            </a:r>
            <a:endParaRPr sz="800">
              <a:solidFill>
                <a:srgbClr val="434343"/>
              </a:solidFill>
              <a:latin typeface="Inter Light"/>
              <a:ea typeface="Inter Light"/>
              <a:cs typeface="Inter Light"/>
              <a:sym typeface="Inter Light"/>
            </a:endParaRPr>
          </a:p>
          <a:p>
            <a:pPr indent="-279400" lvl="0" marL="457200" rtl="0" algn="l">
              <a:lnSpc>
                <a:spcPct val="150000"/>
              </a:lnSpc>
              <a:spcBef>
                <a:spcPts val="0"/>
              </a:spcBef>
              <a:spcAft>
                <a:spcPts val="0"/>
              </a:spcAft>
              <a:buClr>
                <a:srgbClr val="434343"/>
              </a:buClr>
              <a:buSzPts val="800"/>
              <a:buFont typeface="Inter Light"/>
              <a:buChar char="-"/>
            </a:pPr>
            <a:r>
              <a:rPr lang="en" sz="800" u="sng">
                <a:solidFill>
                  <a:schemeClr val="hlink"/>
                </a:solidFill>
                <a:latin typeface="Inter Light"/>
                <a:ea typeface="Inter Light"/>
                <a:cs typeface="Inter Light"/>
                <a:sym typeface="Inter Light"/>
                <a:hlinkClick r:id="rId3"/>
              </a:rPr>
              <a:t>https://learn.microsoft.com/en-us/windows-server/identity/ad-ds/plan/security-best-practices/best-practices-for-securing-active-directory</a:t>
            </a:r>
            <a:r>
              <a:rPr lang="en" sz="800">
                <a:latin typeface="Inter Light"/>
                <a:ea typeface="Inter Light"/>
                <a:cs typeface="Inter Light"/>
                <a:sym typeface="Inter Light"/>
              </a:rPr>
              <a:t> </a:t>
            </a:r>
            <a:endParaRPr sz="800">
              <a:latin typeface="Inter Light"/>
              <a:ea typeface="Inter Light"/>
              <a:cs typeface="Inter Light"/>
              <a:sym typeface="Inter Light"/>
            </a:endParaRPr>
          </a:p>
        </p:txBody>
      </p:sp>
      <p:sp>
        <p:nvSpPr>
          <p:cNvPr id="142" name="Google Shape;142;p22"/>
          <p:cNvSpPr txBox="1"/>
          <p:nvPr/>
        </p:nvSpPr>
        <p:spPr>
          <a:xfrm>
            <a:off x="4803625" y="4220100"/>
            <a:ext cx="3302400" cy="554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800">
                <a:solidFill>
                  <a:srgbClr val="434343"/>
                </a:solidFill>
                <a:latin typeface="Inter Light"/>
                <a:ea typeface="Inter Light"/>
                <a:cs typeface="Inter Light"/>
                <a:sym typeface="Inter Light"/>
              </a:rPr>
              <a:t>Sources:</a:t>
            </a:r>
            <a:endParaRPr sz="800">
              <a:solidFill>
                <a:srgbClr val="434343"/>
              </a:solidFill>
              <a:latin typeface="Inter Light"/>
              <a:ea typeface="Inter Light"/>
              <a:cs typeface="Inter Light"/>
              <a:sym typeface="Inter Light"/>
            </a:endParaRPr>
          </a:p>
          <a:p>
            <a:pPr indent="-279400" lvl="0" marL="457200" rtl="0" algn="l">
              <a:lnSpc>
                <a:spcPct val="150000"/>
              </a:lnSpc>
              <a:spcBef>
                <a:spcPts val="0"/>
              </a:spcBef>
              <a:spcAft>
                <a:spcPts val="0"/>
              </a:spcAft>
              <a:buClr>
                <a:srgbClr val="434343"/>
              </a:buClr>
              <a:buSzPts val="800"/>
              <a:buFont typeface="Inter Light"/>
              <a:buChar char="-"/>
            </a:pPr>
            <a:r>
              <a:rPr lang="en" sz="800" u="sng">
                <a:solidFill>
                  <a:schemeClr val="hlink"/>
                </a:solidFill>
                <a:latin typeface="Inter Light"/>
                <a:ea typeface="Inter Light"/>
                <a:cs typeface="Inter Light"/>
                <a:sym typeface="Inter Light"/>
                <a:hlinkClick r:id="rId4"/>
              </a:rPr>
              <a:t>https://duplicati.readthedocs.io/en/latest/</a:t>
            </a:r>
            <a:r>
              <a:rPr lang="en" sz="800">
                <a:latin typeface="Inter Light"/>
                <a:ea typeface="Inter Light"/>
                <a:cs typeface="Inter Light"/>
                <a:sym typeface="Inter Light"/>
              </a:rPr>
              <a:t> </a:t>
            </a:r>
            <a:endParaRPr sz="800">
              <a:latin typeface="Inter Light"/>
              <a:ea typeface="Inter Light"/>
              <a:cs typeface="Inter Light"/>
              <a:sym typeface="Inter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64" name="Google Shape;64;p13"/>
          <p:cNvPicPr preferRelativeResize="0"/>
          <p:nvPr/>
        </p:nvPicPr>
        <p:blipFill>
          <a:blip r:embed="rId3">
            <a:alphaModFix/>
          </a:blip>
          <a:stretch>
            <a:fillRect/>
          </a:stretch>
        </p:blipFill>
        <p:spPr>
          <a:xfrm>
            <a:off x="1548925" y="152400"/>
            <a:ext cx="6046162"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3">
            <a:alphaModFix/>
          </a:blip>
          <a:stretch>
            <a:fillRect/>
          </a:stretch>
        </p:blipFill>
        <p:spPr>
          <a:xfrm>
            <a:off x="328888" y="321278"/>
            <a:ext cx="8486226" cy="46533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1037850" y="610075"/>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Best Practices for Wazuh</a:t>
            </a:r>
            <a:endParaRPr>
              <a:solidFill>
                <a:schemeClr val="accent2"/>
              </a:solidFill>
            </a:endParaRPr>
          </a:p>
        </p:txBody>
      </p:sp>
      <p:sp>
        <p:nvSpPr>
          <p:cNvPr id="76" name="Google Shape;76;p15"/>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5"/>
          <p:cNvSpPr txBox="1"/>
          <p:nvPr/>
        </p:nvSpPr>
        <p:spPr>
          <a:xfrm>
            <a:off x="1037850" y="1294200"/>
            <a:ext cx="78390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Inter Light"/>
              <a:buAutoNum type="arabicPeriod"/>
            </a:pPr>
            <a:r>
              <a:rPr lang="en" sz="1800">
                <a:latin typeface="Inter Light"/>
                <a:ea typeface="Inter Light"/>
                <a:cs typeface="Inter Light"/>
                <a:sym typeface="Inter Light"/>
              </a:rPr>
              <a:t>Dedicated server for Wazuh to prevent overloading</a:t>
            </a:r>
            <a:endParaRPr sz="1800">
              <a:latin typeface="Inter Light"/>
              <a:ea typeface="Inter Light"/>
              <a:cs typeface="Inter Light"/>
              <a:sym typeface="Inter Light"/>
            </a:endParaRPr>
          </a:p>
          <a:p>
            <a:pPr indent="-342900" lvl="0" marL="457200" rtl="0" algn="l">
              <a:lnSpc>
                <a:spcPct val="150000"/>
              </a:lnSpc>
              <a:spcBef>
                <a:spcPts val="0"/>
              </a:spcBef>
              <a:spcAft>
                <a:spcPts val="0"/>
              </a:spcAft>
              <a:buSzPts val="1800"/>
              <a:buFont typeface="Inter Light"/>
              <a:buAutoNum type="arabicPeriod"/>
            </a:pPr>
            <a:r>
              <a:rPr lang="en" sz="1800">
                <a:latin typeface="Inter Light"/>
                <a:ea typeface="Inter Light"/>
                <a:cs typeface="Inter Light"/>
                <a:sym typeface="Inter Light"/>
              </a:rPr>
              <a:t>Send alerts that are level 12 and over to email </a:t>
            </a:r>
            <a:endParaRPr sz="1800">
              <a:latin typeface="Inter Light"/>
              <a:ea typeface="Inter Light"/>
              <a:cs typeface="Inter Light"/>
              <a:sym typeface="Inter Light"/>
            </a:endParaRPr>
          </a:p>
          <a:p>
            <a:pPr indent="-342900" lvl="0" marL="457200" rtl="0" algn="l">
              <a:lnSpc>
                <a:spcPct val="150000"/>
              </a:lnSpc>
              <a:spcBef>
                <a:spcPts val="0"/>
              </a:spcBef>
              <a:spcAft>
                <a:spcPts val="0"/>
              </a:spcAft>
              <a:buSzPts val="1800"/>
              <a:buFont typeface="Inter Light"/>
              <a:buAutoNum type="arabicPeriod"/>
            </a:pPr>
            <a:r>
              <a:rPr lang="en" sz="1800">
                <a:latin typeface="Inter Light"/>
                <a:ea typeface="Inter Light"/>
                <a:cs typeface="Inter Light"/>
                <a:sym typeface="Inter Light"/>
              </a:rPr>
              <a:t>Create custom rules to generate alerts and decoders to read the logs generated from custom active response programs</a:t>
            </a:r>
            <a:endParaRPr sz="1800">
              <a:latin typeface="Inter Light"/>
              <a:ea typeface="Inter Light"/>
              <a:cs typeface="Inter Light"/>
              <a:sym typeface="Inter Light"/>
            </a:endParaRPr>
          </a:p>
          <a:p>
            <a:pPr indent="-342900" lvl="0" marL="457200" rtl="0" algn="l">
              <a:lnSpc>
                <a:spcPct val="150000"/>
              </a:lnSpc>
              <a:spcBef>
                <a:spcPts val="0"/>
              </a:spcBef>
              <a:spcAft>
                <a:spcPts val="0"/>
              </a:spcAft>
              <a:buSzPts val="1800"/>
              <a:buFont typeface="Inter Light"/>
              <a:buAutoNum type="arabicPeriod"/>
            </a:pPr>
            <a:r>
              <a:rPr lang="en" sz="1800">
                <a:latin typeface="Inter Light"/>
                <a:ea typeface="Inter Light"/>
                <a:cs typeface="Inter Light"/>
                <a:sym typeface="Inter Light"/>
              </a:rPr>
              <a:t>Make use of Wazuh’s Active Response to immediately respond to attacks</a:t>
            </a:r>
            <a:endParaRPr sz="1800">
              <a:latin typeface="Inter Light"/>
              <a:ea typeface="Inter Light"/>
              <a:cs typeface="Inter Light"/>
              <a:sym typeface="Inter Light"/>
            </a:endParaRPr>
          </a:p>
        </p:txBody>
      </p:sp>
      <p:pic>
        <p:nvPicPr>
          <p:cNvPr id="78" name="Google Shape;78;p15"/>
          <p:cNvPicPr preferRelativeResize="0"/>
          <p:nvPr/>
        </p:nvPicPr>
        <p:blipFill>
          <a:blip r:embed="rId3">
            <a:alphaModFix/>
          </a:blip>
          <a:stretch>
            <a:fillRect/>
          </a:stretch>
        </p:blipFill>
        <p:spPr>
          <a:xfrm>
            <a:off x="6274473" y="188300"/>
            <a:ext cx="2824325" cy="944725"/>
          </a:xfrm>
          <a:prstGeom prst="rect">
            <a:avLst/>
          </a:prstGeom>
          <a:noFill/>
          <a:ln>
            <a:noFill/>
          </a:ln>
        </p:spPr>
      </p:pic>
      <p:sp>
        <p:nvSpPr>
          <p:cNvPr id="79" name="Google Shape;79;p15"/>
          <p:cNvSpPr txBox="1"/>
          <p:nvPr/>
        </p:nvSpPr>
        <p:spPr>
          <a:xfrm>
            <a:off x="1037850" y="3680375"/>
            <a:ext cx="7641900" cy="1369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100">
                <a:solidFill>
                  <a:srgbClr val="434343"/>
                </a:solidFill>
                <a:latin typeface="Inter Light"/>
                <a:ea typeface="Inter Light"/>
                <a:cs typeface="Inter Light"/>
                <a:sym typeface="Inter Light"/>
              </a:rPr>
              <a:t>Sources:</a:t>
            </a:r>
            <a:endParaRPr sz="1100">
              <a:solidFill>
                <a:srgbClr val="434343"/>
              </a:solidFill>
              <a:latin typeface="Inter Light"/>
              <a:ea typeface="Inter Light"/>
              <a:cs typeface="Inter Light"/>
              <a:sym typeface="Inter Light"/>
            </a:endParaRPr>
          </a:p>
          <a:p>
            <a:pPr indent="-298450" lvl="0" marL="457200" rtl="0" algn="l">
              <a:lnSpc>
                <a:spcPct val="200000"/>
              </a:lnSpc>
              <a:spcBef>
                <a:spcPts val="0"/>
              </a:spcBef>
              <a:spcAft>
                <a:spcPts val="0"/>
              </a:spcAft>
              <a:buClr>
                <a:srgbClr val="434343"/>
              </a:buClr>
              <a:buSzPts val="1100"/>
              <a:buFont typeface="Inter Light"/>
              <a:buChar char="-"/>
            </a:pPr>
            <a:r>
              <a:rPr lang="en" sz="1100">
                <a:solidFill>
                  <a:srgbClr val="434343"/>
                </a:solidFill>
                <a:uFill>
                  <a:noFill/>
                </a:uFill>
                <a:latin typeface="Inter Light"/>
                <a:ea typeface="Inter Light"/>
                <a:cs typeface="Inter Light"/>
                <a:sym typeface="Inter Light"/>
                <a:hlinkClick r:id="rId4">
                  <a:extLst>
                    <a:ext uri="{A12FA001-AC4F-418D-AE19-62706E023703}">
                      <ahyp:hlinkClr val="tx"/>
                    </a:ext>
                  </a:extLst>
                </a:hlinkClick>
              </a:rPr>
              <a:t>https://varularora.medium.com/incident-response-and-its-best-practices-using-wazuh-6d77aecd9602</a:t>
            </a:r>
            <a:endParaRPr sz="1100">
              <a:solidFill>
                <a:srgbClr val="434343"/>
              </a:solidFill>
              <a:latin typeface="Inter Light"/>
              <a:ea typeface="Inter Light"/>
              <a:cs typeface="Inter Light"/>
              <a:sym typeface="Inter Light"/>
            </a:endParaRPr>
          </a:p>
          <a:p>
            <a:pPr indent="-298450" lvl="0" marL="457200" rtl="0" algn="l">
              <a:lnSpc>
                <a:spcPct val="200000"/>
              </a:lnSpc>
              <a:spcBef>
                <a:spcPts val="0"/>
              </a:spcBef>
              <a:spcAft>
                <a:spcPts val="0"/>
              </a:spcAft>
              <a:buClr>
                <a:srgbClr val="434343"/>
              </a:buClr>
              <a:buSzPts val="1100"/>
              <a:buFont typeface="Inter Light"/>
              <a:buChar char="-"/>
            </a:pPr>
            <a:r>
              <a:rPr lang="en" sz="1100">
                <a:solidFill>
                  <a:srgbClr val="434343"/>
                </a:solidFill>
                <a:uFill>
                  <a:noFill/>
                </a:uFill>
                <a:latin typeface="Inter Light"/>
                <a:ea typeface="Inter Light"/>
                <a:cs typeface="Inter Light"/>
                <a:sym typeface="Inter Light"/>
                <a:hlinkClick r:id="rId5">
                  <a:extLst>
                    <a:ext uri="{A12FA001-AC4F-418D-AE19-62706E023703}">
                      <ahyp:hlinkClr val="tx"/>
                    </a:ext>
                  </a:extLst>
                </a:hlinkClick>
              </a:rPr>
              <a:t>https://climbtheladder.com/10-wazuh-best-practices/</a:t>
            </a:r>
            <a:endParaRPr sz="1100">
              <a:solidFill>
                <a:srgbClr val="434343"/>
              </a:solidFill>
              <a:latin typeface="Inter Light"/>
              <a:ea typeface="Inter Light"/>
              <a:cs typeface="Inter Light"/>
              <a:sym typeface="Inter Light"/>
            </a:endParaRPr>
          </a:p>
          <a:p>
            <a:pPr indent="-298450" lvl="0" marL="457200" rtl="0" algn="l">
              <a:lnSpc>
                <a:spcPct val="200000"/>
              </a:lnSpc>
              <a:spcBef>
                <a:spcPts val="0"/>
              </a:spcBef>
              <a:spcAft>
                <a:spcPts val="0"/>
              </a:spcAft>
              <a:buClr>
                <a:srgbClr val="434343"/>
              </a:buClr>
              <a:buSzPts val="1100"/>
              <a:buFont typeface="Inter Light"/>
              <a:buChar char="-"/>
            </a:pPr>
            <a:r>
              <a:rPr lang="en" sz="1100">
                <a:solidFill>
                  <a:srgbClr val="434343"/>
                </a:solidFill>
                <a:uFill>
                  <a:noFill/>
                </a:uFill>
                <a:latin typeface="Inter Light"/>
                <a:ea typeface="Inter Light"/>
                <a:cs typeface="Inter Light"/>
                <a:sym typeface="Inter Light"/>
                <a:hlinkClick r:id="rId6">
                  <a:extLst>
                    <a:ext uri="{A12FA001-AC4F-418D-AE19-62706E023703}">
                      <ahyp:hlinkClr val="tx"/>
                    </a:ext>
                  </a:extLst>
                </a:hlinkClick>
              </a:rPr>
              <a:t>https://thehackernews.com/2022/01/how-wazuh-can-improve-digital-security.html</a:t>
            </a:r>
            <a:endParaRPr sz="1100">
              <a:latin typeface="Inter Light"/>
              <a:ea typeface="Inter Light"/>
              <a:cs typeface="Inter Light"/>
              <a:sym typeface="Inter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1037850" y="610075"/>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Best Practices for Wazuh</a:t>
            </a:r>
            <a:endParaRPr>
              <a:solidFill>
                <a:schemeClr val="accent2"/>
              </a:solidFill>
            </a:endParaRPr>
          </a:p>
        </p:txBody>
      </p:sp>
      <p:sp>
        <p:nvSpPr>
          <p:cNvPr id="85" name="Google Shape;85;p16"/>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6" name="Google Shape;86;p16"/>
          <p:cNvSpPr txBox="1"/>
          <p:nvPr/>
        </p:nvSpPr>
        <p:spPr>
          <a:xfrm>
            <a:off x="1037850" y="1294200"/>
            <a:ext cx="8006700" cy="170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latin typeface="Inter Light"/>
                <a:ea typeface="Inter Light"/>
                <a:cs typeface="Inter Light"/>
                <a:sym typeface="Inter Light"/>
              </a:rPr>
              <a:t>5.	</a:t>
            </a:r>
            <a:r>
              <a:rPr lang="en" sz="1800">
                <a:latin typeface="Inter Light"/>
                <a:ea typeface="Inter Light"/>
                <a:cs typeface="Inter Light"/>
                <a:sym typeface="Inter Light"/>
              </a:rPr>
              <a:t>Enable File Integrity Monitoring on users’ Desktop, Document and Downloads folders</a:t>
            </a:r>
            <a:endParaRPr sz="1800">
              <a:latin typeface="Inter Light"/>
              <a:ea typeface="Inter Light"/>
              <a:cs typeface="Inter Light"/>
              <a:sym typeface="Inter Light"/>
            </a:endParaRPr>
          </a:p>
          <a:p>
            <a:pPr indent="0" lvl="0" marL="0" rtl="0" algn="l">
              <a:lnSpc>
                <a:spcPct val="150000"/>
              </a:lnSpc>
              <a:spcBef>
                <a:spcPts val="0"/>
              </a:spcBef>
              <a:spcAft>
                <a:spcPts val="0"/>
              </a:spcAft>
              <a:buNone/>
            </a:pPr>
            <a:r>
              <a:rPr lang="en" sz="1800">
                <a:latin typeface="Inter Light"/>
                <a:ea typeface="Inter Light"/>
                <a:cs typeface="Inter Light"/>
                <a:sym typeface="Inter Light"/>
              </a:rPr>
              <a:t>6.	Integrate with VirusTotal to check if the files that are added to the system are malicious</a:t>
            </a:r>
            <a:endParaRPr sz="1800">
              <a:latin typeface="Inter Light"/>
              <a:ea typeface="Inter Light"/>
              <a:cs typeface="Inter Light"/>
              <a:sym typeface="Inter Light"/>
            </a:endParaRPr>
          </a:p>
        </p:txBody>
      </p:sp>
      <p:pic>
        <p:nvPicPr>
          <p:cNvPr id="87" name="Google Shape;87;p16"/>
          <p:cNvPicPr preferRelativeResize="0"/>
          <p:nvPr/>
        </p:nvPicPr>
        <p:blipFill>
          <a:blip r:embed="rId3">
            <a:alphaModFix/>
          </a:blip>
          <a:stretch>
            <a:fillRect/>
          </a:stretch>
        </p:blipFill>
        <p:spPr>
          <a:xfrm>
            <a:off x="6274473" y="188300"/>
            <a:ext cx="2824325" cy="944725"/>
          </a:xfrm>
          <a:prstGeom prst="rect">
            <a:avLst/>
          </a:prstGeom>
          <a:noFill/>
          <a:ln>
            <a:noFill/>
          </a:ln>
        </p:spPr>
      </p:pic>
      <p:sp>
        <p:nvSpPr>
          <p:cNvPr id="88" name="Google Shape;88;p16"/>
          <p:cNvSpPr txBox="1"/>
          <p:nvPr/>
        </p:nvSpPr>
        <p:spPr>
          <a:xfrm>
            <a:off x="1037850" y="3680375"/>
            <a:ext cx="7641900" cy="1369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100">
                <a:solidFill>
                  <a:srgbClr val="434343"/>
                </a:solidFill>
                <a:latin typeface="Inter Light"/>
                <a:ea typeface="Inter Light"/>
                <a:cs typeface="Inter Light"/>
                <a:sym typeface="Inter Light"/>
              </a:rPr>
              <a:t>Sources:</a:t>
            </a:r>
            <a:endParaRPr sz="1100">
              <a:solidFill>
                <a:srgbClr val="434343"/>
              </a:solidFill>
              <a:latin typeface="Inter Light"/>
              <a:ea typeface="Inter Light"/>
              <a:cs typeface="Inter Light"/>
              <a:sym typeface="Inter Light"/>
            </a:endParaRPr>
          </a:p>
          <a:p>
            <a:pPr indent="-298450" lvl="0" marL="457200" rtl="0" algn="l">
              <a:lnSpc>
                <a:spcPct val="200000"/>
              </a:lnSpc>
              <a:spcBef>
                <a:spcPts val="0"/>
              </a:spcBef>
              <a:spcAft>
                <a:spcPts val="0"/>
              </a:spcAft>
              <a:buClr>
                <a:srgbClr val="434343"/>
              </a:buClr>
              <a:buSzPts val="1100"/>
              <a:buFont typeface="Inter Light"/>
              <a:buChar char="-"/>
            </a:pPr>
            <a:r>
              <a:rPr lang="en" sz="1100">
                <a:solidFill>
                  <a:srgbClr val="434343"/>
                </a:solidFill>
                <a:uFill>
                  <a:noFill/>
                </a:uFill>
                <a:latin typeface="Inter Light"/>
                <a:ea typeface="Inter Light"/>
                <a:cs typeface="Inter Light"/>
                <a:sym typeface="Inter Light"/>
                <a:hlinkClick r:id="rId4">
                  <a:extLst>
                    <a:ext uri="{A12FA001-AC4F-418D-AE19-62706E023703}">
                      <ahyp:hlinkClr val="tx"/>
                    </a:ext>
                  </a:extLst>
                </a:hlinkClick>
              </a:rPr>
              <a:t>https://varularora.medium.com/incident-response-and-its-best-practices-using-wazuh-6d77aecd9602</a:t>
            </a:r>
            <a:endParaRPr sz="1100">
              <a:solidFill>
                <a:srgbClr val="434343"/>
              </a:solidFill>
              <a:latin typeface="Inter Light"/>
              <a:ea typeface="Inter Light"/>
              <a:cs typeface="Inter Light"/>
              <a:sym typeface="Inter Light"/>
            </a:endParaRPr>
          </a:p>
          <a:p>
            <a:pPr indent="-298450" lvl="0" marL="457200" rtl="0" algn="l">
              <a:lnSpc>
                <a:spcPct val="200000"/>
              </a:lnSpc>
              <a:spcBef>
                <a:spcPts val="0"/>
              </a:spcBef>
              <a:spcAft>
                <a:spcPts val="0"/>
              </a:spcAft>
              <a:buClr>
                <a:srgbClr val="434343"/>
              </a:buClr>
              <a:buSzPts val="1100"/>
              <a:buFont typeface="Inter Light"/>
              <a:buChar char="-"/>
            </a:pPr>
            <a:r>
              <a:rPr lang="en" sz="1100">
                <a:solidFill>
                  <a:srgbClr val="434343"/>
                </a:solidFill>
                <a:uFill>
                  <a:noFill/>
                </a:uFill>
                <a:latin typeface="Inter Light"/>
                <a:ea typeface="Inter Light"/>
                <a:cs typeface="Inter Light"/>
                <a:sym typeface="Inter Light"/>
                <a:hlinkClick r:id="rId5">
                  <a:extLst>
                    <a:ext uri="{A12FA001-AC4F-418D-AE19-62706E023703}">
                      <ahyp:hlinkClr val="tx"/>
                    </a:ext>
                  </a:extLst>
                </a:hlinkClick>
              </a:rPr>
              <a:t>https://climbtheladder.com/10-wazuh-best-practices/</a:t>
            </a:r>
            <a:endParaRPr sz="1100">
              <a:solidFill>
                <a:srgbClr val="434343"/>
              </a:solidFill>
              <a:latin typeface="Inter Light"/>
              <a:ea typeface="Inter Light"/>
              <a:cs typeface="Inter Light"/>
              <a:sym typeface="Inter Light"/>
            </a:endParaRPr>
          </a:p>
          <a:p>
            <a:pPr indent="-298450" lvl="0" marL="457200" rtl="0" algn="l">
              <a:lnSpc>
                <a:spcPct val="200000"/>
              </a:lnSpc>
              <a:spcBef>
                <a:spcPts val="0"/>
              </a:spcBef>
              <a:spcAft>
                <a:spcPts val="0"/>
              </a:spcAft>
              <a:buClr>
                <a:srgbClr val="434343"/>
              </a:buClr>
              <a:buSzPts val="1100"/>
              <a:buFont typeface="Inter Light"/>
              <a:buChar char="-"/>
            </a:pPr>
            <a:r>
              <a:rPr lang="en" sz="1100">
                <a:solidFill>
                  <a:srgbClr val="434343"/>
                </a:solidFill>
                <a:uFill>
                  <a:noFill/>
                </a:uFill>
                <a:latin typeface="Inter Light"/>
                <a:ea typeface="Inter Light"/>
                <a:cs typeface="Inter Light"/>
                <a:sym typeface="Inter Light"/>
                <a:hlinkClick r:id="rId6">
                  <a:extLst>
                    <a:ext uri="{A12FA001-AC4F-418D-AE19-62706E023703}">
                      <ahyp:hlinkClr val="tx"/>
                    </a:ext>
                  </a:extLst>
                </a:hlinkClick>
              </a:rPr>
              <a:t>https://thehackernews.com/2022/01/how-wazuh-can-improve-digital-security.html</a:t>
            </a:r>
            <a:endParaRPr sz="1100">
              <a:latin typeface="Inter Light"/>
              <a:ea typeface="Inter Light"/>
              <a:cs typeface="Inter Light"/>
              <a:sym typeface="Inter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1037850" y="610075"/>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Best Practices for PfSense</a:t>
            </a:r>
            <a:endParaRPr>
              <a:solidFill>
                <a:schemeClr val="accent2"/>
              </a:solidFill>
            </a:endParaRPr>
          </a:p>
        </p:txBody>
      </p:sp>
      <p:sp>
        <p:nvSpPr>
          <p:cNvPr id="94" name="Google Shape;94;p17"/>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7"/>
          <p:cNvSpPr txBox="1"/>
          <p:nvPr/>
        </p:nvSpPr>
        <p:spPr>
          <a:xfrm>
            <a:off x="1037850" y="1294200"/>
            <a:ext cx="7733400" cy="37866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Inter Light"/>
              <a:buAutoNum type="arabicPeriod"/>
            </a:pPr>
            <a:r>
              <a:rPr lang="en" sz="1800">
                <a:latin typeface="Inter Light"/>
                <a:ea typeface="Inter Light"/>
                <a:cs typeface="Inter Light"/>
                <a:sym typeface="Inter Light"/>
              </a:rPr>
              <a:t>All logs are sent to Splunk for monitoring</a:t>
            </a:r>
            <a:endParaRPr sz="1800">
              <a:latin typeface="Inter Light"/>
              <a:ea typeface="Inter Light"/>
              <a:cs typeface="Inter Light"/>
              <a:sym typeface="Inter Light"/>
            </a:endParaRPr>
          </a:p>
          <a:p>
            <a:pPr indent="-342900" lvl="1" marL="914400" rtl="0" algn="l">
              <a:lnSpc>
                <a:spcPct val="150000"/>
              </a:lnSpc>
              <a:spcBef>
                <a:spcPts val="0"/>
              </a:spcBef>
              <a:spcAft>
                <a:spcPts val="0"/>
              </a:spcAft>
              <a:buSzPts val="1800"/>
              <a:buFont typeface="Inter Light"/>
              <a:buAutoNum type="alphaLcPeriod"/>
            </a:pPr>
            <a:r>
              <a:rPr lang="en" sz="1800">
                <a:latin typeface="Inter Light"/>
                <a:ea typeface="Inter Light"/>
                <a:cs typeface="Inter Light"/>
                <a:sym typeface="Inter Light"/>
              </a:rPr>
              <a:t>PfSense + Snort </a:t>
            </a:r>
            <a:endParaRPr sz="1800">
              <a:latin typeface="Inter Light"/>
              <a:ea typeface="Inter Light"/>
              <a:cs typeface="Inter Light"/>
              <a:sym typeface="Inter Light"/>
            </a:endParaRPr>
          </a:p>
          <a:p>
            <a:pPr indent="-342900" lvl="1" marL="914400" rtl="0" algn="l">
              <a:lnSpc>
                <a:spcPct val="150000"/>
              </a:lnSpc>
              <a:spcBef>
                <a:spcPts val="0"/>
              </a:spcBef>
              <a:spcAft>
                <a:spcPts val="0"/>
              </a:spcAft>
              <a:buSzPts val="1800"/>
              <a:buFont typeface="Inter Light"/>
              <a:buAutoNum type="alphaLcPeriod"/>
            </a:pPr>
            <a:r>
              <a:rPr lang="en" sz="1800">
                <a:latin typeface="Inter Light"/>
                <a:ea typeface="Inter Light"/>
                <a:cs typeface="Inter Light"/>
                <a:sym typeface="Inter Light"/>
              </a:rPr>
              <a:t>Wazuh </a:t>
            </a:r>
            <a:endParaRPr sz="1800">
              <a:latin typeface="Inter Light"/>
              <a:ea typeface="Inter Light"/>
              <a:cs typeface="Inter Light"/>
              <a:sym typeface="Inter Light"/>
            </a:endParaRPr>
          </a:p>
          <a:p>
            <a:pPr indent="-342900" lvl="1" marL="914400" rtl="0" algn="l">
              <a:lnSpc>
                <a:spcPct val="150000"/>
              </a:lnSpc>
              <a:spcBef>
                <a:spcPts val="0"/>
              </a:spcBef>
              <a:spcAft>
                <a:spcPts val="0"/>
              </a:spcAft>
              <a:buSzPts val="1800"/>
              <a:buFont typeface="Inter Light"/>
              <a:buAutoNum type="alphaLcPeriod"/>
            </a:pPr>
            <a:r>
              <a:rPr lang="en" sz="1800">
                <a:latin typeface="Inter Light"/>
                <a:ea typeface="Inter Light"/>
                <a:cs typeface="Inter Light"/>
                <a:sym typeface="Inter Light"/>
              </a:rPr>
              <a:t>Suricata</a:t>
            </a:r>
            <a:endParaRPr sz="1800">
              <a:latin typeface="Inter Light"/>
              <a:ea typeface="Inter Light"/>
              <a:cs typeface="Inter Light"/>
              <a:sym typeface="Inter Light"/>
            </a:endParaRPr>
          </a:p>
          <a:p>
            <a:pPr indent="-342900" lvl="1" marL="914400" rtl="0" algn="l">
              <a:lnSpc>
                <a:spcPct val="150000"/>
              </a:lnSpc>
              <a:spcBef>
                <a:spcPts val="0"/>
              </a:spcBef>
              <a:spcAft>
                <a:spcPts val="0"/>
              </a:spcAft>
              <a:buSzPts val="1800"/>
              <a:buFont typeface="Inter Light"/>
              <a:buAutoNum type="alphaLcPeriod"/>
            </a:pPr>
            <a:r>
              <a:rPr lang="en" sz="1800">
                <a:latin typeface="Inter Light"/>
                <a:ea typeface="Inter Light"/>
                <a:cs typeface="Inter Light"/>
                <a:sym typeface="Inter Light"/>
              </a:rPr>
              <a:t>Windows 10 Machine </a:t>
            </a:r>
            <a:endParaRPr sz="1800">
              <a:latin typeface="Inter Light"/>
              <a:ea typeface="Inter Light"/>
              <a:cs typeface="Inter Light"/>
              <a:sym typeface="Inter Light"/>
            </a:endParaRPr>
          </a:p>
          <a:p>
            <a:pPr indent="-342900" lvl="1" marL="914400" rtl="0" algn="l">
              <a:lnSpc>
                <a:spcPct val="150000"/>
              </a:lnSpc>
              <a:spcBef>
                <a:spcPts val="0"/>
              </a:spcBef>
              <a:spcAft>
                <a:spcPts val="0"/>
              </a:spcAft>
              <a:buSzPts val="1800"/>
              <a:buFont typeface="Inter Light"/>
              <a:buAutoNum type="alphaLcPeriod"/>
            </a:pPr>
            <a:r>
              <a:rPr lang="en" sz="1800">
                <a:latin typeface="Inter Light"/>
                <a:ea typeface="Inter Light"/>
                <a:cs typeface="Inter Light"/>
                <a:sym typeface="Inter Light"/>
              </a:rPr>
              <a:t>Windows 7 Machine </a:t>
            </a:r>
            <a:endParaRPr sz="1800">
              <a:latin typeface="Inter Light"/>
              <a:ea typeface="Inter Light"/>
              <a:cs typeface="Inter Light"/>
              <a:sym typeface="Inter Light"/>
            </a:endParaRPr>
          </a:p>
          <a:p>
            <a:pPr indent="-342900" lvl="0" marL="457200" rtl="0" algn="l">
              <a:lnSpc>
                <a:spcPct val="150000"/>
              </a:lnSpc>
              <a:spcBef>
                <a:spcPts val="0"/>
              </a:spcBef>
              <a:spcAft>
                <a:spcPts val="0"/>
              </a:spcAft>
              <a:buSzPts val="1800"/>
              <a:buFont typeface="Inter Light"/>
              <a:buAutoNum type="arabicPeriod"/>
            </a:pPr>
            <a:r>
              <a:rPr lang="en" sz="1800">
                <a:latin typeface="Inter Light"/>
                <a:ea typeface="Inter Light"/>
                <a:cs typeface="Inter Light"/>
                <a:sym typeface="Inter Light"/>
              </a:rPr>
              <a:t>Change Default Admin User</a:t>
            </a:r>
            <a:endParaRPr sz="1800">
              <a:latin typeface="Inter Light"/>
              <a:ea typeface="Inter Light"/>
              <a:cs typeface="Inter Light"/>
              <a:sym typeface="Inter Light"/>
            </a:endParaRPr>
          </a:p>
          <a:p>
            <a:pPr indent="-342900" lvl="1" marL="914400" rtl="0" algn="l">
              <a:lnSpc>
                <a:spcPct val="150000"/>
              </a:lnSpc>
              <a:spcBef>
                <a:spcPts val="0"/>
              </a:spcBef>
              <a:spcAft>
                <a:spcPts val="0"/>
              </a:spcAft>
              <a:buSzPts val="1800"/>
              <a:buFont typeface="Inter Light"/>
              <a:buAutoNum type="alphaLcPeriod"/>
            </a:pPr>
            <a:r>
              <a:rPr lang="en" sz="1800">
                <a:latin typeface="Inter Light"/>
                <a:ea typeface="Inter Light"/>
                <a:cs typeface="Inter Light"/>
                <a:sym typeface="Inter Light"/>
              </a:rPr>
              <a:t>Create new admin user</a:t>
            </a:r>
            <a:endParaRPr sz="1800">
              <a:latin typeface="Inter Light"/>
              <a:ea typeface="Inter Light"/>
              <a:cs typeface="Inter Light"/>
              <a:sym typeface="Inter Light"/>
            </a:endParaRPr>
          </a:p>
          <a:p>
            <a:pPr indent="-342900" lvl="1" marL="914400" rtl="0" algn="l">
              <a:lnSpc>
                <a:spcPct val="150000"/>
              </a:lnSpc>
              <a:spcBef>
                <a:spcPts val="0"/>
              </a:spcBef>
              <a:spcAft>
                <a:spcPts val="0"/>
              </a:spcAft>
              <a:buSzPts val="1800"/>
              <a:buFont typeface="Inter Light"/>
              <a:buAutoNum type="alphaLcPeriod"/>
            </a:pPr>
            <a:r>
              <a:rPr lang="en" sz="1800">
                <a:latin typeface="Inter Light"/>
                <a:ea typeface="Inter Light"/>
                <a:cs typeface="Inter Light"/>
                <a:sym typeface="Inter Light"/>
              </a:rPr>
              <a:t>Disable login for default admin user</a:t>
            </a:r>
            <a:endParaRPr sz="1800">
              <a:latin typeface="Inter Light"/>
              <a:ea typeface="Inter Light"/>
              <a:cs typeface="Inter Light"/>
              <a:sym typeface="Inter Light"/>
            </a:endParaRPr>
          </a:p>
        </p:txBody>
      </p:sp>
      <p:pic>
        <p:nvPicPr>
          <p:cNvPr id="96" name="Google Shape;96;p17"/>
          <p:cNvPicPr preferRelativeResize="0"/>
          <p:nvPr/>
        </p:nvPicPr>
        <p:blipFill>
          <a:blip r:embed="rId3">
            <a:alphaModFix/>
          </a:blip>
          <a:stretch>
            <a:fillRect/>
          </a:stretch>
        </p:blipFill>
        <p:spPr>
          <a:xfrm>
            <a:off x="6569525" y="441463"/>
            <a:ext cx="2489150" cy="73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1037850" y="610075"/>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Best Practices for PfSense</a:t>
            </a:r>
            <a:endParaRPr>
              <a:solidFill>
                <a:schemeClr val="accent2"/>
              </a:solidFill>
            </a:endParaRPr>
          </a:p>
        </p:txBody>
      </p:sp>
      <p:sp>
        <p:nvSpPr>
          <p:cNvPr id="102" name="Google Shape;102;p18"/>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8"/>
          <p:cNvSpPr txBox="1"/>
          <p:nvPr/>
        </p:nvSpPr>
        <p:spPr>
          <a:xfrm>
            <a:off x="1037850" y="1294200"/>
            <a:ext cx="7733400" cy="4202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latin typeface="Inter Light"/>
                <a:ea typeface="Inter Light"/>
                <a:cs typeface="Inter Light"/>
                <a:sym typeface="Inter Light"/>
              </a:rPr>
              <a:t>3</a:t>
            </a:r>
            <a:r>
              <a:rPr lang="en" sz="1800">
                <a:latin typeface="Inter Light"/>
                <a:ea typeface="Inter Light"/>
                <a:cs typeface="Inter Light"/>
                <a:sym typeface="Inter Light"/>
              </a:rPr>
              <a:t>.	</a:t>
            </a:r>
            <a:r>
              <a:rPr lang="en" sz="1800">
                <a:latin typeface="Inter Light"/>
                <a:ea typeface="Inter Light"/>
                <a:cs typeface="Inter Light"/>
                <a:sym typeface="Inter Light"/>
              </a:rPr>
              <a:t>Restrict Access to PfSense GUI </a:t>
            </a:r>
            <a:endParaRPr sz="1800">
              <a:latin typeface="Inter Light"/>
              <a:ea typeface="Inter Light"/>
              <a:cs typeface="Inter Light"/>
              <a:sym typeface="Inter Light"/>
            </a:endParaRPr>
          </a:p>
          <a:p>
            <a:pPr indent="0" lvl="0" marL="0" rtl="0" algn="l">
              <a:lnSpc>
                <a:spcPct val="150000"/>
              </a:lnSpc>
              <a:spcBef>
                <a:spcPts val="0"/>
              </a:spcBef>
              <a:spcAft>
                <a:spcPts val="0"/>
              </a:spcAft>
              <a:buNone/>
            </a:pPr>
            <a:r>
              <a:rPr lang="en" sz="1800">
                <a:latin typeface="Inter Light"/>
                <a:ea typeface="Inter Light"/>
                <a:cs typeface="Inter Light"/>
                <a:sym typeface="Inter Light"/>
              </a:rPr>
              <a:t>	a. 	Disable ssh shell</a:t>
            </a:r>
            <a:endParaRPr sz="1800">
              <a:latin typeface="Inter Light"/>
              <a:ea typeface="Inter Light"/>
              <a:cs typeface="Inter Light"/>
              <a:sym typeface="Inter Light"/>
            </a:endParaRPr>
          </a:p>
          <a:p>
            <a:pPr indent="0" lvl="0" marL="0" rtl="0" algn="l">
              <a:lnSpc>
                <a:spcPct val="150000"/>
              </a:lnSpc>
              <a:spcBef>
                <a:spcPts val="0"/>
              </a:spcBef>
              <a:spcAft>
                <a:spcPts val="0"/>
              </a:spcAft>
              <a:buNone/>
            </a:pPr>
            <a:r>
              <a:rPr lang="en" sz="1800">
                <a:latin typeface="Inter Light"/>
                <a:ea typeface="Inter Light"/>
                <a:cs typeface="Inter Light"/>
                <a:sym typeface="Inter Light"/>
              </a:rPr>
              <a:t>	b. 	Setting number of web GUI to 1</a:t>
            </a:r>
            <a:endParaRPr sz="1800">
              <a:latin typeface="Inter Light"/>
              <a:ea typeface="Inter Light"/>
              <a:cs typeface="Inter Light"/>
              <a:sym typeface="Inter Light"/>
            </a:endParaRPr>
          </a:p>
          <a:p>
            <a:pPr indent="0" lvl="0" marL="0" rtl="0" algn="l">
              <a:lnSpc>
                <a:spcPct val="150000"/>
              </a:lnSpc>
              <a:spcBef>
                <a:spcPts val="0"/>
              </a:spcBef>
              <a:spcAft>
                <a:spcPts val="0"/>
              </a:spcAft>
              <a:buNone/>
            </a:pPr>
            <a:r>
              <a:rPr lang="en" sz="1800">
                <a:latin typeface="Inter Light"/>
                <a:ea typeface="Inter Light"/>
                <a:cs typeface="Inter Light"/>
                <a:sym typeface="Inter Light"/>
              </a:rPr>
              <a:t>	c.	Whitelisting IP range that is able to access this browser</a:t>
            </a:r>
            <a:endParaRPr sz="1800">
              <a:latin typeface="Inter Light"/>
              <a:ea typeface="Inter Light"/>
              <a:cs typeface="Inter Light"/>
              <a:sym typeface="Inter Light"/>
            </a:endParaRPr>
          </a:p>
          <a:p>
            <a:pPr indent="457200" lvl="0" marL="0" rtl="0" algn="l">
              <a:lnSpc>
                <a:spcPct val="150000"/>
              </a:lnSpc>
              <a:spcBef>
                <a:spcPts val="0"/>
              </a:spcBef>
              <a:spcAft>
                <a:spcPts val="0"/>
              </a:spcAft>
              <a:buNone/>
            </a:pPr>
            <a:r>
              <a:rPr lang="en" sz="1800">
                <a:latin typeface="Inter Light"/>
                <a:ea typeface="Inter Light"/>
                <a:cs typeface="Inter Light"/>
                <a:sym typeface="Inter Light"/>
              </a:rPr>
              <a:t>d.	Disable WebConfigurator anti-lockout rule </a:t>
            </a:r>
            <a:endParaRPr sz="1800">
              <a:latin typeface="Inter Light"/>
              <a:ea typeface="Inter Light"/>
              <a:cs typeface="Inter Light"/>
              <a:sym typeface="Inter Light"/>
            </a:endParaRPr>
          </a:p>
          <a:p>
            <a:pPr indent="0" lvl="0" marL="0" rtl="0" algn="l">
              <a:lnSpc>
                <a:spcPct val="150000"/>
              </a:lnSpc>
              <a:spcBef>
                <a:spcPts val="0"/>
              </a:spcBef>
              <a:spcAft>
                <a:spcPts val="0"/>
              </a:spcAft>
              <a:buNone/>
            </a:pPr>
            <a:r>
              <a:rPr lang="en" sz="1800">
                <a:latin typeface="Inter Light"/>
                <a:ea typeface="Inter Light"/>
                <a:cs typeface="Inter Light"/>
                <a:sym typeface="Inter Light"/>
              </a:rPr>
              <a:t>4.	</a:t>
            </a:r>
            <a:r>
              <a:rPr lang="en" sz="1800">
                <a:solidFill>
                  <a:schemeClr val="dk1"/>
                </a:solidFill>
                <a:latin typeface="Inter Light"/>
                <a:ea typeface="Inter Light"/>
                <a:cs typeface="Inter Light"/>
                <a:sym typeface="Inter Light"/>
              </a:rPr>
              <a:t>Implement Redundancy for High Availability</a:t>
            </a:r>
            <a:endParaRPr sz="1800">
              <a:solidFill>
                <a:schemeClr val="dk1"/>
              </a:solidFill>
              <a:latin typeface="Inter Light"/>
              <a:ea typeface="Inter Light"/>
              <a:cs typeface="Inter Light"/>
              <a:sym typeface="Inter Light"/>
            </a:endParaRPr>
          </a:p>
          <a:p>
            <a:pPr indent="0" lvl="0" marL="0" rtl="0" algn="l">
              <a:lnSpc>
                <a:spcPct val="150000"/>
              </a:lnSpc>
              <a:spcBef>
                <a:spcPts val="0"/>
              </a:spcBef>
              <a:spcAft>
                <a:spcPts val="0"/>
              </a:spcAft>
              <a:buNone/>
            </a:pPr>
            <a:r>
              <a:rPr lang="en" sz="1800">
                <a:solidFill>
                  <a:schemeClr val="dk1"/>
                </a:solidFill>
                <a:latin typeface="Inter Light"/>
                <a:ea typeface="Inter Light"/>
                <a:cs typeface="Inter Light"/>
                <a:sym typeface="Inter Light"/>
              </a:rPr>
              <a:t>	a.	Configure State Synchronization</a:t>
            </a:r>
            <a:endParaRPr sz="1800">
              <a:solidFill>
                <a:schemeClr val="dk1"/>
              </a:solidFill>
              <a:latin typeface="Inter Light"/>
              <a:ea typeface="Inter Light"/>
              <a:cs typeface="Inter Light"/>
              <a:sym typeface="Inter Light"/>
            </a:endParaRPr>
          </a:p>
          <a:p>
            <a:pPr indent="0" lvl="0" marL="0" rtl="0" algn="l">
              <a:lnSpc>
                <a:spcPct val="150000"/>
              </a:lnSpc>
              <a:spcBef>
                <a:spcPts val="0"/>
              </a:spcBef>
              <a:spcAft>
                <a:spcPts val="0"/>
              </a:spcAft>
              <a:buNone/>
            </a:pPr>
            <a:r>
              <a:rPr lang="en" sz="1800">
                <a:solidFill>
                  <a:schemeClr val="dk1"/>
                </a:solidFill>
                <a:latin typeface="Inter Light"/>
                <a:ea typeface="Inter Light"/>
                <a:cs typeface="Inter Light"/>
                <a:sym typeface="Inter Light"/>
              </a:rPr>
              <a:t>	b.	Configure Configuration Synchronization(XMLRPC)</a:t>
            </a:r>
            <a:endParaRPr sz="1800">
              <a:solidFill>
                <a:schemeClr val="dk1"/>
              </a:solidFill>
              <a:latin typeface="Inter Light"/>
              <a:ea typeface="Inter Light"/>
              <a:cs typeface="Inter Light"/>
              <a:sym typeface="Inter Light"/>
            </a:endParaRPr>
          </a:p>
          <a:p>
            <a:pPr indent="0" lvl="0" marL="0" rtl="0" algn="l">
              <a:lnSpc>
                <a:spcPct val="150000"/>
              </a:lnSpc>
              <a:spcBef>
                <a:spcPts val="0"/>
              </a:spcBef>
              <a:spcAft>
                <a:spcPts val="0"/>
              </a:spcAft>
              <a:buNone/>
            </a:pPr>
            <a:r>
              <a:rPr lang="en" sz="1800">
                <a:solidFill>
                  <a:schemeClr val="dk1"/>
                </a:solidFill>
                <a:latin typeface="Inter Light"/>
                <a:ea typeface="Inter Light"/>
                <a:cs typeface="Inter Light"/>
                <a:sym typeface="Inter Light"/>
              </a:rPr>
              <a:t>	c.	Use CARP</a:t>
            </a:r>
            <a:endParaRPr sz="1800">
              <a:solidFill>
                <a:schemeClr val="dk1"/>
              </a:solidFill>
              <a:latin typeface="Inter Light"/>
              <a:ea typeface="Inter Light"/>
              <a:cs typeface="Inter Light"/>
              <a:sym typeface="Inter Light"/>
            </a:endParaRPr>
          </a:p>
          <a:p>
            <a:pPr indent="0" lvl="0" marL="0" rtl="0" algn="l">
              <a:lnSpc>
                <a:spcPct val="150000"/>
              </a:lnSpc>
              <a:spcBef>
                <a:spcPts val="0"/>
              </a:spcBef>
              <a:spcAft>
                <a:spcPts val="0"/>
              </a:spcAft>
              <a:buNone/>
            </a:pPr>
            <a:r>
              <a:t/>
            </a:r>
            <a:endParaRPr sz="1800">
              <a:latin typeface="Inter Light"/>
              <a:ea typeface="Inter Light"/>
              <a:cs typeface="Inter Light"/>
              <a:sym typeface="Inter Light"/>
            </a:endParaRPr>
          </a:p>
        </p:txBody>
      </p:sp>
      <p:pic>
        <p:nvPicPr>
          <p:cNvPr id="104" name="Google Shape;104;p18"/>
          <p:cNvPicPr preferRelativeResize="0"/>
          <p:nvPr/>
        </p:nvPicPr>
        <p:blipFill>
          <a:blip r:embed="rId3">
            <a:alphaModFix/>
          </a:blip>
          <a:stretch>
            <a:fillRect/>
          </a:stretch>
        </p:blipFill>
        <p:spPr>
          <a:xfrm>
            <a:off x="6569525" y="441463"/>
            <a:ext cx="2489150" cy="73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1037850" y="610075"/>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Best Practices for PfSense</a:t>
            </a:r>
            <a:endParaRPr>
              <a:solidFill>
                <a:schemeClr val="accent2"/>
              </a:solidFill>
            </a:endParaRPr>
          </a:p>
        </p:txBody>
      </p:sp>
      <p:sp>
        <p:nvSpPr>
          <p:cNvPr id="110" name="Google Shape;110;p19"/>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19"/>
          <p:cNvSpPr txBox="1"/>
          <p:nvPr/>
        </p:nvSpPr>
        <p:spPr>
          <a:xfrm>
            <a:off x="1037850" y="1294200"/>
            <a:ext cx="7733400" cy="253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latin typeface="Inter Light"/>
                <a:ea typeface="Inter Light"/>
                <a:cs typeface="Inter Light"/>
                <a:sym typeface="Inter Light"/>
              </a:rPr>
              <a:t>5</a:t>
            </a:r>
            <a:r>
              <a:rPr lang="en" sz="1800">
                <a:latin typeface="Inter Light"/>
                <a:ea typeface="Inter Light"/>
                <a:cs typeface="Inter Light"/>
                <a:sym typeface="Inter Light"/>
              </a:rPr>
              <a:t>.	</a:t>
            </a:r>
            <a:r>
              <a:rPr lang="en" sz="1800">
                <a:latin typeface="Inter Light"/>
                <a:ea typeface="Inter Light"/>
                <a:cs typeface="Inter Light"/>
                <a:sym typeface="Inter Light"/>
              </a:rPr>
              <a:t>Rules Management</a:t>
            </a:r>
            <a:endParaRPr sz="1800">
              <a:latin typeface="Inter Light"/>
              <a:ea typeface="Inter Light"/>
              <a:cs typeface="Inter Light"/>
              <a:sym typeface="Inter Light"/>
            </a:endParaRPr>
          </a:p>
          <a:p>
            <a:pPr indent="-342900" lvl="1" marL="914400" rtl="0" algn="l">
              <a:lnSpc>
                <a:spcPct val="150000"/>
              </a:lnSpc>
              <a:spcBef>
                <a:spcPts val="0"/>
              </a:spcBef>
              <a:spcAft>
                <a:spcPts val="0"/>
              </a:spcAft>
              <a:buSzPts val="1800"/>
              <a:buFont typeface="Inter Light"/>
              <a:buAutoNum type="alphaLcPeriod"/>
            </a:pPr>
            <a:r>
              <a:rPr lang="en" sz="1800">
                <a:latin typeface="Inter Light"/>
                <a:ea typeface="Inter Light"/>
                <a:cs typeface="Inter Light"/>
                <a:sym typeface="Inter Light"/>
              </a:rPr>
              <a:t>Default Deny All traffic</a:t>
            </a:r>
            <a:endParaRPr sz="1800">
              <a:latin typeface="Inter Light"/>
              <a:ea typeface="Inter Light"/>
              <a:cs typeface="Inter Light"/>
              <a:sym typeface="Inter Light"/>
            </a:endParaRPr>
          </a:p>
          <a:p>
            <a:pPr indent="-342900" lvl="1" marL="914400" rtl="0" algn="l">
              <a:lnSpc>
                <a:spcPct val="150000"/>
              </a:lnSpc>
              <a:spcBef>
                <a:spcPts val="0"/>
              </a:spcBef>
              <a:spcAft>
                <a:spcPts val="0"/>
              </a:spcAft>
              <a:buSzPts val="1800"/>
              <a:buFont typeface="Inter Light"/>
              <a:buAutoNum type="alphaLcPeriod"/>
            </a:pPr>
            <a:r>
              <a:rPr lang="en" sz="1800">
                <a:latin typeface="Inter Light"/>
                <a:ea typeface="Inter Light"/>
                <a:cs typeface="Inter Light"/>
                <a:sym typeface="Inter Light"/>
              </a:rPr>
              <a:t>Put more specific rules before less specific ones</a:t>
            </a:r>
            <a:endParaRPr sz="1800">
              <a:latin typeface="Inter Light"/>
              <a:ea typeface="Inter Light"/>
              <a:cs typeface="Inter Light"/>
              <a:sym typeface="Inter Light"/>
            </a:endParaRPr>
          </a:p>
          <a:p>
            <a:pPr indent="-342900" lvl="1" marL="914400" rtl="0" algn="l">
              <a:lnSpc>
                <a:spcPct val="150000"/>
              </a:lnSpc>
              <a:spcBef>
                <a:spcPts val="0"/>
              </a:spcBef>
              <a:spcAft>
                <a:spcPts val="0"/>
              </a:spcAft>
              <a:buSzPts val="1800"/>
              <a:buFont typeface="Inter Light"/>
              <a:buAutoNum type="alphaLcPeriod"/>
            </a:pPr>
            <a:r>
              <a:rPr lang="en" sz="1800">
                <a:latin typeface="Inter Light"/>
                <a:ea typeface="Inter Light"/>
                <a:cs typeface="Inter Light"/>
                <a:sym typeface="Inter Light"/>
              </a:rPr>
              <a:t>Avoid using aliases in firewall rules</a:t>
            </a:r>
            <a:endParaRPr sz="1800">
              <a:latin typeface="Inter Light"/>
              <a:ea typeface="Inter Light"/>
              <a:cs typeface="Inter Light"/>
              <a:sym typeface="Inter Light"/>
            </a:endParaRPr>
          </a:p>
          <a:p>
            <a:pPr indent="0" lvl="0" marL="0" rtl="0" algn="l">
              <a:lnSpc>
                <a:spcPct val="150000"/>
              </a:lnSpc>
              <a:spcBef>
                <a:spcPts val="0"/>
              </a:spcBef>
              <a:spcAft>
                <a:spcPts val="0"/>
              </a:spcAft>
              <a:buNone/>
            </a:pPr>
            <a:r>
              <a:t/>
            </a:r>
            <a:endParaRPr sz="1800">
              <a:solidFill>
                <a:schemeClr val="dk1"/>
              </a:solidFill>
              <a:latin typeface="Inter Light"/>
              <a:ea typeface="Inter Light"/>
              <a:cs typeface="Inter Light"/>
              <a:sym typeface="Inter Light"/>
            </a:endParaRPr>
          </a:p>
          <a:p>
            <a:pPr indent="0" lvl="0" marL="0" rtl="0" algn="l">
              <a:lnSpc>
                <a:spcPct val="150000"/>
              </a:lnSpc>
              <a:spcBef>
                <a:spcPts val="0"/>
              </a:spcBef>
              <a:spcAft>
                <a:spcPts val="0"/>
              </a:spcAft>
              <a:buNone/>
            </a:pPr>
            <a:r>
              <a:t/>
            </a:r>
            <a:endParaRPr sz="1800">
              <a:latin typeface="Inter Light"/>
              <a:ea typeface="Inter Light"/>
              <a:cs typeface="Inter Light"/>
              <a:sym typeface="Inter Light"/>
            </a:endParaRPr>
          </a:p>
        </p:txBody>
      </p:sp>
      <p:sp>
        <p:nvSpPr>
          <p:cNvPr id="112" name="Google Shape;112;p19"/>
          <p:cNvSpPr txBox="1"/>
          <p:nvPr/>
        </p:nvSpPr>
        <p:spPr>
          <a:xfrm>
            <a:off x="1037850" y="3227650"/>
            <a:ext cx="7641900" cy="1708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100">
                <a:solidFill>
                  <a:srgbClr val="434343"/>
                </a:solidFill>
                <a:latin typeface="Inter Light"/>
                <a:ea typeface="Inter Light"/>
                <a:cs typeface="Inter Light"/>
                <a:sym typeface="Inter Light"/>
              </a:rPr>
              <a:t>Sources:</a:t>
            </a:r>
            <a:endParaRPr sz="1100">
              <a:solidFill>
                <a:srgbClr val="434343"/>
              </a:solidFill>
              <a:latin typeface="Inter Light"/>
              <a:ea typeface="Inter Light"/>
              <a:cs typeface="Inter Light"/>
              <a:sym typeface="Inter Light"/>
            </a:endParaRPr>
          </a:p>
          <a:p>
            <a:pPr indent="-298450" lvl="0" marL="457200" rtl="0" algn="l">
              <a:lnSpc>
                <a:spcPct val="200000"/>
              </a:lnSpc>
              <a:spcBef>
                <a:spcPts val="0"/>
              </a:spcBef>
              <a:spcAft>
                <a:spcPts val="0"/>
              </a:spcAft>
              <a:buClr>
                <a:srgbClr val="434343"/>
              </a:buClr>
              <a:buSzPts val="1100"/>
              <a:buFont typeface="Inter Light"/>
              <a:buChar char="-"/>
            </a:pPr>
            <a:r>
              <a:rPr lang="en" sz="1100">
                <a:solidFill>
                  <a:srgbClr val="434343"/>
                </a:solidFill>
                <a:latin typeface="Inter Light"/>
                <a:ea typeface="Inter Light"/>
                <a:cs typeface="Inter Light"/>
                <a:sym typeface="Inter Light"/>
              </a:rPr>
              <a:t>https://docs.netgate.com/pfsense/en/latest/firewall/best-practices.html</a:t>
            </a:r>
            <a:endParaRPr sz="1100">
              <a:solidFill>
                <a:srgbClr val="434343"/>
              </a:solidFill>
              <a:latin typeface="Inter Light"/>
              <a:ea typeface="Inter Light"/>
              <a:cs typeface="Inter Light"/>
              <a:sym typeface="Inter Light"/>
            </a:endParaRPr>
          </a:p>
          <a:p>
            <a:pPr indent="-298450" lvl="0" marL="457200" rtl="0" algn="l">
              <a:lnSpc>
                <a:spcPct val="200000"/>
              </a:lnSpc>
              <a:spcBef>
                <a:spcPts val="0"/>
              </a:spcBef>
              <a:spcAft>
                <a:spcPts val="0"/>
              </a:spcAft>
              <a:buClr>
                <a:srgbClr val="434343"/>
              </a:buClr>
              <a:buSzPts val="1100"/>
              <a:buFont typeface="Inter Light"/>
              <a:buChar char="-"/>
            </a:pPr>
            <a:r>
              <a:rPr lang="en" sz="1100">
                <a:solidFill>
                  <a:srgbClr val="434343"/>
                </a:solidFill>
                <a:latin typeface="Inter Light"/>
                <a:ea typeface="Inter Light"/>
                <a:cs typeface="Inter Light"/>
                <a:sym typeface="Inter Light"/>
              </a:rPr>
              <a:t>https://climbtheladder.com/10-pfsense-firewall-rules-best-practices/</a:t>
            </a:r>
            <a:endParaRPr sz="1100">
              <a:solidFill>
                <a:srgbClr val="434343"/>
              </a:solidFill>
              <a:latin typeface="Inter Light"/>
              <a:ea typeface="Inter Light"/>
              <a:cs typeface="Inter Light"/>
              <a:sym typeface="Inter Light"/>
            </a:endParaRPr>
          </a:p>
          <a:p>
            <a:pPr indent="-298450" lvl="0" marL="457200" rtl="0" algn="l">
              <a:lnSpc>
                <a:spcPct val="200000"/>
              </a:lnSpc>
              <a:spcBef>
                <a:spcPts val="0"/>
              </a:spcBef>
              <a:spcAft>
                <a:spcPts val="0"/>
              </a:spcAft>
              <a:buClr>
                <a:srgbClr val="434343"/>
              </a:buClr>
              <a:buSzPts val="1100"/>
              <a:buFont typeface="Inter Light"/>
              <a:buChar char="-"/>
            </a:pPr>
            <a:r>
              <a:rPr lang="en" sz="1100">
                <a:latin typeface="Inter Light"/>
                <a:ea typeface="Inter Light"/>
                <a:cs typeface="Inter Light"/>
                <a:sym typeface="Inter Light"/>
              </a:rPr>
              <a:t>https://vorkbaard.nl/how-to-set-up-pfsense-high-availability-hardware-redundancy/</a:t>
            </a:r>
            <a:endParaRPr sz="1100">
              <a:latin typeface="Inter Light"/>
              <a:ea typeface="Inter Light"/>
              <a:cs typeface="Inter Light"/>
              <a:sym typeface="Inter Light"/>
            </a:endParaRPr>
          </a:p>
          <a:p>
            <a:pPr indent="-298450" lvl="0" marL="457200" rtl="0" algn="l">
              <a:lnSpc>
                <a:spcPct val="200000"/>
              </a:lnSpc>
              <a:spcBef>
                <a:spcPts val="0"/>
              </a:spcBef>
              <a:spcAft>
                <a:spcPts val="0"/>
              </a:spcAft>
              <a:buSzPts val="1100"/>
              <a:buFont typeface="Inter Light"/>
              <a:buChar char="-"/>
            </a:pPr>
            <a:r>
              <a:rPr lang="en" sz="1100">
                <a:latin typeface="Inter Light"/>
                <a:ea typeface="Inter Light"/>
                <a:cs typeface="Inter Light"/>
                <a:sym typeface="Inter Light"/>
              </a:rPr>
              <a:t>https://docs.netgate.com/pfsense/en/latest/recipes/remote-firewall-administration.html</a:t>
            </a:r>
            <a:endParaRPr sz="1100">
              <a:latin typeface="Inter Light"/>
              <a:ea typeface="Inter Light"/>
              <a:cs typeface="Inter Light"/>
              <a:sym typeface="Inter Light"/>
            </a:endParaRPr>
          </a:p>
        </p:txBody>
      </p:sp>
      <p:pic>
        <p:nvPicPr>
          <p:cNvPr id="113" name="Google Shape;113;p19"/>
          <p:cNvPicPr preferRelativeResize="0"/>
          <p:nvPr/>
        </p:nvPicPr>
        <p:blipFill>
          <a:blip r:embed="rId3">
            <a:alphaModFix/>
          </a:blip>
          <a:stretch>
            <a:fillRect/>
          </a:stretch>
        </p:blipFill>
        <p:spPr>
          <a:xfrm>
            <a:off x="6569525" y="441463"/>
            <a:ext cx="2489150" cy="73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1037850" y="610075"/>
            <a:ext cx="7068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2"/>
                </a:solidFill>
              </a:rPr>
              <a:t>Best Practices for Splunk</a:t>
            </a:r>
            <a:endParaRPr>
              <a:solidFill>
                <a:schemeClr val="accent2"/>
              </a:solidFill>
            </a:endParaRPr>
          </a:p>
        </p:txBody>
      </p:sp>
      <p:sp>
        <p:nvSpPr>
          <p:cNvPr id="119" name="Google Shape;119;p20"/>
          <p:cNvSpPr txBox="1"/>
          <p:nvPr>
            <p:ph idx="12" type="sldNum"/>
          </p:nvPr>
        </p:nvSpPr>
        <p:spPr>
          <a:xfrm>
            <a:off x="8328184" y="45974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0"/>
          <p:cNvSpPr txBox="1"/>
          <p:nvPr/>
        </p:nvSpPr>
        <p:spPr>
          <a:xfrm>
            <a:off x="1037850" y="1294200"/>
            <a:ext cx="63228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Inter Light"/>
              <a:buAutoNum type="arabicPeriod"/>
            </a:pPr>
            <a:r>
              <a:rPr lang="en" sz="1800">
                <a:latin typeface="Inter Light"/>
                <a:ea typeface="Inter Light"/>
                <a:cs typeface="Inter Light"/>
                <a:sym typeface="Inter Light"/>
              </a:rPr>
              <a:t>Log in text format</a:t>
            </a:r>
            <a:endParaRPr sz="1800">
              <a:latin typeface="Inter Light"/>
              <a:ea typeface="Inter Light"/>
              <a:cs typeface="Inter Light"/>
              <a:sym typeface="Inter Light"/>
            </a:endParaRPr>
          </a:p>
          <a:p>
            <a:pPr indent="-342900" lvl="0" marL="457200" rtl="0" algn="l">
              <a:lnSpc>
                <a:spcPct val="150000"/>
              </a:lnSpc>
              <a:spcBef>
                <a:spcPts val="0"/>
              </a:spcBef>
              <a:spcAft>
                <a:spcPts val="0"/>
              </a:spcAft>
              <a:buSzPts val="1800"/>
              <a:buFont typeface="Inter Light"/>
              <a:buAutoNum type="arabicPeriod"/>
            </a:pPr>
            <a:r>
              <a:rPr lang="en" sz="1800">
                <a:latin typeface="Inter Light"/>
                <a:ea typeface="Inter Light"/>
                <a:cs typeface="Inter Light"/>
                <a:sym typeface="Inter Light"/>
              </a:rPr>
              <a:t>Log more than just debugging events</a:t>
            </a:r>
            <a:endParaRPr sz="1800">
              <a:latin typeface="Inter Light"/>
              <a:ea typeface="Inter Light"/>
              <a:cs typeface="Inter Light"/>
              <a:sym typeface="Inter Light"/>
            </a:endParaRPr>
          </a:p>
          <a:p>
            <a:pPr indent="-342900" lvl="0" marL="457200" rtl="0" algn="l">
              <a:lnSpc>
                <a:spcPct val="150000"/>
              </a:lnSpc>
              <a:spcBef>
                <a:spcPts val="0"/>
              </a:spcBef>
              <a:spcAft>
                <a:spcPts val="0"/>
              </a:spcAft>
              <a:buSzPts val="1800"/>
              <a:buFont typeface="Inter Light"/>
              <a:buAutoNum type="arabicPeriod"/>
            </a:pPr>
            <a:r>
              <a:rPr lang="en" sz="1800">
                <a:latin typeface="Inter Light"/>
                <a:ea typeface="Inter Light"/>
                <a:cs typeface="Inter Light"/>
                <a:sym typeface="Inter Light"/>
              </a:rPr>
              <a:t>Configure Real-Time Log Monitoring and Alerts</a:t>
            </a:r>
            <a:endParaRPr sz="1800">
              <a:latin typeface="Inter Light"/>
              <a:ea typeface="Inter Light"/>
              <a:cs typeface="Inter Light"/>
              <a:sym typeface="Inter Light"/>
            </a:endParaRPr>
          </a:p>
          <a:p>
            <a:pPr indent="-342900" lvl="0" marL="457200" rtl="0" algn="l">
              <a:lnSpc>
                <a:spcPct val="150000"/>
              </a:lnSpc>
              <a:spcBef>
                <a:spcPts val="0"/>
              </a:spcBef>
              <a:spcAft>
                <a:spcPts val="0"/>
              </a:spcAft>
              <a:buSzPts val="1800"/>
              <a:buFont typeface="Inter Light"/>
              <a:buAutoNum type="arabicPeriod"/>
            </a:pPr>
            <a:r>
              <a:rPr lang="en" sz="1800">
                <a:latin typeface="Inter Light"/>
                <a:ea typeface="Inter Light"/>
                <a:cs typeface="Inter Light"/>
                <a:sym typeface="Inter Light"/>
              </a:rPr>
              <a:t>Capture Logs from Diverse Sources</a:t>
            </a:r>
            <a:endParaRPr sz="1800">
              <a:latin typeface="Inter Light"/>
              <a:ea typeface="Inter Light"/>
              <a:cs typeface="Inter Light"/>
              <a:sym typeface="Inter Light"/>
            </a:endParaRPr>
          </a:p>
          <a:p>
            <a:pPr indent="0" lvl="0" marL="0" rtl="0" algn="l">
              <a:lnSpc>
                <a:spcPct val="150000"/>
              </a:lnSpc>
              <a:spcBef>
                <a:spcPts val="0"/>
              </a:spcBef>
              <a:spcAft>
                <a:spcPts val="0"/>
              </a:spcAft>
              <a:buNone/>
            </a:pPr>
            <a:r>
              <a:t/>
            </a:r>
            <a:endParaRPr sz="1800">
              <a:latin typeface="Inter Light"/>
              <a:ea typeface="Inter Light"/>
              <a:cs typeface="Inter Light"/>
              <a:sym typeface="Inter Light"/>
            </a:endParaRPr>
          </a:p>
        </p:txBody>
      </p:sp>
      <p:sp>
        <p:nvSpPr>
          <p:cNvPr id="121" name="Google Shape;121;p20"/>
          <p:cNvSpPr txBox="1"/>
          <p:nvPr/>
        </p:nvSpPr>
        <p:spPr>
          <a:xfrm>
            <a:off x="751050" y="3773650"/>
            <a:ext cx="7641900" cy="1031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100">
                <a:solidFill>
                  <a:srgbClr val="434343"/>
                </a:solidFill>
                <a:latin typeface="Inter Light"/>
                <a:ea typeface="Inter Light"/>
                <a:cs typeface="Inter Light"/>
                <a:sym typeface="Inter Light"/>
              </a:rPr>
              <a:t>Sources:</a:t>
            </a:r>
            <a:endParaRPr sz="1100">
              <a:solidFill>
                <a:srgbClr val="434343"/>
              </a:solidFill>
              <a:latin typeface="Inter Light"/>
              <a:ea typeface="Inter Light"/>
              <a:cs typeface="Inter Light"/>
              <a:sym typeface="Inter Light"/>
            </a:endParaRPr>
          </a:p>
          <a:p>
            <a:pPr indent="-298450" lvl="0" marL="457200" rtl="0" algn="l">
              <a:lnSpc>
                <a:spcPct val="200000"/>
              </a:lnSpc>
              <a:spcBef>
                <a:spcPts val="0"/>
              </a:spcBef>
              <a:spcAft>
                <a:spcPts val="0"/>
              </a:spcAft>
              <a:buClr>
                <a:srgbClr val="434343"/>
              </a:buClr>
              <a:buSzPts val="1100"/>
              <a:buFont typeface="Inter Light"/>
              <a:buChar char="-"/>
            </a:pPr>
            <a:r>
              <a:rPr lang="en" sz="1100">
                <a:latin typeface="Inter Light"/>
                <a:ea typeface="Inter Light"/>
                <a:cs typeface="Inter Light"/>
                <a:sym typeface="Inter Light"/>
              </a:rPr>
              <a:t>https://docs.splunk.com/Documentation/MSApp/2.0.4/MSInfra/Bestpracticesguide</a:t>
            </a:r>
            <a:endParaRPr sz="1100">
              <a:latin typeface="Inter Light"/>
              <a:ea typeface="Inter Light"/>
              <a:cs typeface="Inter Light"/>
              <a:sym typeface="Inter Light"/>
            </a:endParaRPr>
          </a:p>
          <a:p>
            <a:pPr indent="-298450" lvl="0" marL="457200" rtl="0" algn="l">
              <a:lnSpc>
                <a:spcPct val="200000"/>
              </a:lnSpc>
              <a:spcBef>
                <a:spcPts val="0"/>
              </a:spcBef>
              <a:spcAft>
                <a:spcPts val="0"/>
              </a:spcAft>
              <a:buSzPts val="1100"/>
              <a:buFont typeface="Inter Light"/>
              <a:buChar char="-"/>
            </a:pPr>
            <a:r>
              <a:rPr lang="en" sz="1100">
                <a:latin typeface="Inter Light"/>
                <a:ea typeface="Inter Light"/>
                <a:cs typeface="Inter Light"/>
                <a:sym typeface="Inter Light"/>
              </a:rPr>
              <a:t>https://dev.splunk.com/enterprise/docs/developapps/addsupport/logging/loggingbestpractices/</a:t>
            </a:r>
            <a:endParaRPr sz="1100">
              <a:latin typeface="Inter Light"/>
              <a:ea typeface="Inter Light"/>
              <a:cs typeface="Inter Light"/>
              <a:sym typeface="Inter Light"/>
            </a:endParaRPr>
          </a:p>
        </p:txBody>
      </p:sp>
      <p:pic>
        <p:nvPicPr>
          <p:cNvPr id="122" name="Google Shape;122;p20"/>
          <p:cNvPicPr preferRelativeResize="0"/>
          <p:nvPr/>
        </p:nvPicPr>
        <p:blipFill>
          <a:blip r:embed="rId3">
            <a:alphaModFix/>
          </a:blip>
          <a:stretch>
            <a:fillRect/>
          </a:stretch>
        </p:blipFill>
        <p:spPr>
          <a:xfrm>
            <a:off x="6557351" y="292525"/>
            <a:ext cx="2082125" cy="103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