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6"/>
  </p:notesMasterIdLst>
  <p:sldIdLst>
    <p:sldId id="256" r:id="rId4"/>
    <p:sldId id="285" r:id="rId5"/>
    <p:sldId id="284" r:id="rId6"/>
    <p:sldId id="288" r:id="rId7"/>
    <p:sldId id="289" r:id="rId8"/>
    <p:sldId id="290" r:id="rId9"/>
    <p:sldId id="291" r:id="rId10"/>
    <p:sldId id="292" r:id="rId11"/>
    <p:sldId id="296" r:id="rId12"/>
    <p:sldId id="293" r:id="rId13"/>
    <p:sldId id="295" r:id="rId14"/>
    <p:sldId id="262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40" y="200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3D79-F044-3643-9653-2C8A2362B16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2FB0-F950-8845-86C0-38E7C9A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intro/" TargetMode="External"/><Relationship Id="rId4" Type="http://schemas.openxmlformats.org/officeDocument/2006/relationships/hyperlink" Target="https://docs.docker.com/compose/overview/" TargetMode="External"/><Relationship Id="rId5" Type="http://schemas.openxmlformats.org/officeDocument/2006/relationships/hyperlink" Target="https://docs.docker.com/machine/overview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docker-for-ma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en.wikipedia.org/wiki/Docker_(software)" TargetMode="External"/><Relationship Id="rId3" Type="http://schemas.openxmlformats.org/officeDocument/2006/relationships/hyperlink" Target="https://www.docker.com/what-docker#/V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machine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en.wikipedia.org/wiki/Linux_kern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www.docker.com/what-docker#/VM" TargetMode="External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access.redhat.com/documentation/en-US/Red_Hat_Enterprise_Linux/7/html/7.0_Release_Notes/sect-Red_Hat_Enterprise_Linux-7.0_Release_Notes-Linux_Containers_with_Docker_Format-Advantages_of_Using_Dock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getstarted/step_two/" TargetMode="External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hub" TargetMode="External"/><Relationship Id="rId4" Type="http://schemas.openxmlformats.org/officeDocument/2006/relationships/hyperlink" Target="https://store.docker.com/" TargetMode="External"/><Relationship Id="rId5" Type="http://schemas.openxmlformats.org/officeDocument/2006/relationships/hyperlink" Target="https://docs.docker.com/docker-store/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hub.docker.com/explor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#1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https://docs.docker.com/docker-for-windows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://docs.docker.com/docker-for-mac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installation provides</a:t>
            </a:r>
          </a:p>
          <a:p>
            <a:r>
              <a:rPr lang="en-US" dirty="0" smtClean="0">
                <a:hlinkClick r:id="rId3"/>
              </a:rPr>
              <a:t>Docker Engine</a:t>
            </a:r>
            <a:endParaRPr lang="en-US" dirty="0"/>
          </a:p>
          <a:p>
            <a:r>
              <a:rPr lang="en-US" dirty="0" smtClean="0"/>
              <a:t>Docker </a:t>
            </a:r>
            <a:r>
              <a:rPr lang="en-US" dirty="0"/>
              <a:t>CLI </a:t>
            </a:r>
            <a:r>
              <a:rPr lang="en-US" dirty="0" smtClean="0"/>
              <a:t>client</a:t>
            </a:r>
          </a:p>
          <a:p>
            <a:r>
              <a:rPr lang="en-US" dirty="0" smtClean="0">
                <a:hlinkClick r:id="rId4"/>
              </a:rPr>
              <a:t>Docker Compose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Docker Machine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Docker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3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Docker on your machine</a:t>
            </a:r>
          </a:p>
          <a:p>
            <a:r>
              <a:rPr lang="en-US" dirty="0" smtClean="0"/>
              <a:t>Create Docker Hub account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b="1" i="1" u="sng" dirty="0"/>
              <a:t>hello-world</a:t>
            </a:r>
            <a:r>
              <a:rPr lang="en-US" dirty="0" smtClean="0"/>
              <a:t> and </a:t>
            </a:r>
            <a:r>
              <a:rPr lang="en-US" b="1" i="1" u="sng" dirty="0" err="1"/>
              <a:t>docker</a:t>
            </a:r>
            <a:r>
              <a:rPr lang="en-US" b="1" i="1" u="sng" dirty="0"/>
              <a:t>/</a:t>
            </a:r>
            <a:r>
              <a:rPr lang="en-US" b="1" i="1" u="sng" dirty="0" err="1"/>
              <a:t>whalesay</a:t>
            </a:r>
            <a:r>
              <a:rPr lang="en-US" dirty="0" smtClean="0"/>
              <a:t> images using learned commands</a:t>
            </a:r>
          </a:p>
          <a:p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 </a:t>
            </a:r>
            <a:r>
              <a:rPr lang="en-US" smtClean="0"/>
              <a:t>work #1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Have a nice day!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 is an open-source project that automates the deployment of applications inside software </a:t>
            </a:r>
            <a:r>
              <a:rPr lang="en-US" dirty="0" smtClean="0"/>
              <a:t>containers.</a:t>
            </a:r>
            <a:r>
              <a:rPr lang="en-US" b="1" baseline="30000" dirty="0" smtClean="0"/>
              <a:t>1</a:t>
            </a:r>
          </a:p>
          <a:p>
            <a:r>
              <a:rPr lang="en-US" b="1" dirty="0"/>
              <a:t>Docker</a:t>
            </a:r>
            <a:r>
              <a:rPr lang="en-US" dirty="0"/>
              <a:t> containers wrap a piece of software in a complete filesystem that contains everything needed to run: code, runtime, system tools, system libraries – anything that can be installed on a server. This guarantees that the software will always run the same, regardless of its </a:t>
            </a:r>
            <a:r>
              <a:rPr lang="en-US" dirty="0" smtClean="0"/>
              <a:t>environment.</a:t>
            </a:r>
            <a:r>
              <a:rPr lang="en-US" b="1" baseline="30000" dirty="0" smtClean="0"/>
              <a:t>2</a:t>
            </a: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1 - </a:t>
            </a:r>
            <a:r>
              <a:rPr lang="en-US" dirty="0">
                <a:hlinkClick r:id="rId2"/>
              </a:rPr>
              <a:t>https://en.wikipedia.org/wiki/Docker_(software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https://www.docker.com/what-docker#/</a:t>
            </a:r>
            <a:r>
              <a:rPr lang="en-US" dirty="0" smtClean="0">
                <a:hlinkClick r:id="rId3"/>
              </a:rPr>
              <a:t>VM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549" y="1070043"/>
            <a:ext cx="5258340" cy="470689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Linux containers </a:t>
            </a:r>
            <a:r>
              <a:rPr lang="en-US" sz="2000" dirty="0" smtClean="0"/>
              <a:t>(LXC) </a:t>
            </a:r>
            <a:r>
              <a:rPr lang="en-US" dirty="0" smtClean="0"/>
              <a:t>uses </a:t>
            </a:r>
            <a:r>
              <a:rPr lang="en-US" dirty="0"/>
              <a:t>the resource isolation features of the </a:t>
            </a:r>
            <a:r>
              <a:rPr lang="en-US" dirty="0">
                <a:hlinkClick r:id="rId2" tooltip="Linux kernel"/>
              </a:rPr>
              <a:t>Linux kernel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allow independent "containers" to run within a single Linux instance, </a:t>
            </a:r>
            <a:r>
              <a:rPr lang="en-US" dirty="0" smtClean="0"/>
              <a:t>avoiding </a:t>
            </a:r>
            <a:r>
              <a:rPr lang="en-US" dirty="0"/>
              <a:t>the overhead of starting and maintaining </a:t>
            </a:r>
            <a:r>
              <a:rPr lang="en-US" dirty="0">
                <a:hlinkClick r:id="rId3" tooltip="Virtual machine"/>
              </a:rPr>
              <a:t>virtual machines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Docker is basically built on top of LXC and offers some high level LXC features with useful interface.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Docker work?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83" y="869748"/>
            <a:ext cx="6638222" cy="47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Virtual machines</a:t>
            </a:r>
            <a:endParaRPr lang="uk-UA" dirty="0"/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4" y="2020913"/>
            <a:ext cx="4964565" cy="3801694"/>
          </a:xfrm>
          <a:prstGeom prst="rect">
            <a:avLst/>
          </a:prstGeom>
        </p:spPr>
      </p:pic>
      <p:pic>
        <p:nvPicPr>
          <p:cNvPr id="8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2020913"/>
            <a:ext cx="4964565" cy="3801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3117" y="131330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VM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04431" y="1293534"/>
            <a:ext cx="971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Docker</a:t>
            </a:r>
            <a:endParaRPr lang="en-US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4"/>
              </a:rPr>
              <a:t>https://www.docker.com/what-docker#/</a:t>
            </a:r>
            <a:r>
              <a:rPr lang="en-US" dirty="0" smtClean="0">
                <a:hlinkClick r:id="rId4"/>
              </a:rPr>
              <a:t>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6017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US" b="1" i="1" dirty="0"/>
              <a:t>Rapid application deployment</a:t>
            </a:r>
            <a:r>
              <a:rPr lang="en-US" dirty="0"/>
              <a:t> – containers include the minimal runtime requirements of the application, reducing their size and allowing them to be deployed quickly.</a:t>
            </a:r>
          </a:p>
          <a:p>
            <a:pPr fontAlgn="base">
              <a:lnSpc>
                <a:spcPct val="120000"/>
              </a:lnSpc>
            </a:pPr>
            <a:r>
              <a:rPr lang="en-US" b="1" dirty="0"/>
              <a:t>Portability across machines</a:t>
            </a:r>
            <a:r>
              <a:rPr lang="en-US" dirty="0"/>
              <a:t> – an application and all its dependencies can be bundled into a single container that is independent from the host version of Linux kernel, platform distribution, or deployment model. </a:t>
            </a:r>
            <a:endParaRPr lang="en-US" dirty="0" smtClean="0"/>
          </a:p>
          <a:p>
            <a:pPr fontAlgn="base">
              <a:lnSpc>
                <a:spcPct val="120000"/>
              </a:lnSpc>
            </a:pPr>
            <a:r>
              <a:rPr lang="en-US" b="1" dirty="0" smtClean="0"/>
              <a:t>Increased productivity </a:t>
            </a:r>
            <a:r>
              <a:rPr lang="mr-IN" b="1" dirty="0" smtClean="0"/>
              <a:t>–</a:t>
            </a:r>
            <a:r>
              <a:rPr lang="en-US" b="1" dirty="0"/>
              <a:t> </a:t>
            </a:r>
            <a:r>
              <a:rPr lang="en-US" dirty="0" smtClean="0"/>
              <a:t>Docker </a:t>
            </a:r>
            <a:r>
              <a:rPr lang="en-US" dirty="0"/>
              <a:t>reduces time to develop and test applications because it works the same every time whenever it runs</a:t>
            </a:r>
            <a:r>
              <a:rPr lang="en-US" dirty="0" smtClean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b="1" dirty="0"/>
              <a:t>Lightweight </a:t>
            </a:r>
            <a:r>
              <a:rPr lang="en-US" b="1" dirty="0" smtClean="0"/>
              <a:t>footprint</a:t>
            </a:r>
            <a:r>
              <a:rPr lang="en-US" dirty="0"/>
              <a:t> – Docker images are typically very small, which facilitates rapid </a:t>
            </a:r>
            <a:r>
              <a:rPr lang="en-US" dirty="0" smtClean="0"/>
              <a:t>delivery, reduces hardware costs and the </a:t>
            </a:r>
            <a:r>
              <a:rPr lang="en-US" dirty="0"/>
              <a:t>time to deploy new application containers.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advantages of Docker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hlinkClick r:id="rId2"/>
              </a:rPr>
              <a:t>Advantages_of_Using_Docker.html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i="1" dirty="0"/>
              <a:t>image</a:t>
            </a:r>
            <a:r>
              <a:rPr lang="en-US" dirty="0"/>
              <a:t> is a filesystem and parameters to use at runtime. It doesn’t have state and never changes.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i="1" dirty="0"/>
              <a:t>container</a:t>
            </a:r>
            <a:r>
              <a:rPr lang="en-US" dirty="0"/>
              <a:t> is a running instance of an image.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containers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https://docs.docker.com/engine/getstarted/step_two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22" y="2834894"/>
            <a:ext cx="3873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://hub.docker.com/explore/</a:t>
            </a:r>
            <a:r>
              <a:rPr lang="en-US" dirty="0" smtClean="0"/>
              <a:t> - public Docker register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docs.docker.com/docker-hub</a:t>
            </a:r>
            <a:r>
              <a:rPr lang="en-US" dirty="0" smtClean="0"/>
              <a:t> - overview of Docker Hub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store.docker.com</a:t>
            </a:r>
            <a:r>
              <a:rPr lang="en-US" dirty="0" smtClean="0"/>
              <a:t> - register, specifically </a:t>
            </a:r>
            <a:r>
              <a:rPr lang="en-US" dirty="0"/>
              <a:t>geared toward the needs of enterprises.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https://docs.docker.com/docker-store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overview of Docker store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Docker register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6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docker</a:t>
            </a:r>
            <a:r>
              <a:rPr lang="en-US" b="1" i="1" dirty="0" smtClean="0"/>
              <a:t> images </a:t>
            </a:r>
            <a:endParaRPr lang="en-US" b="1" i="1" dirty="0"/>
          </a:p>
          <a:p>
            <a:r>
              <a:rPr lang="en-US" b="1" i="1" dirty="0" smtClean="0"/>
              <a:t>	</a:t>
            </a:r>
            <a:r>
              <a:rPr lang="en-US" dirty="0" smtClean="0"/>
              <a:t>show a list of Docker’s images on a computer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/>
              <a:t> </a:t>
            </a:r>
            <a:r>
              <a:rPr lang="mr-IN" b="1" i="1" dirty="0"/>
              <a:t>--</a:t>
            </a:r>
            <a:r>
              <a:rPr lang="mr-IN" b="1" i="1" dirty="0" err="1" smtClean="0"/>
              <a:t>all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dirty="0" smtClean="0"/>
              <a:t>show a list of Docker’s containers on a computer</a:t>
            </a:r>
            <a:endParaRPr lang="en-US" b="1" dirty="0" smtClean="0"/>
          </a:p>
          <a:p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/>
              <a:t>search</a:t>
            </a:r>
            <a:r>
              <a:rPr lang="en-US" i="1" dirty="0"/>
              <a:t> </a:t>
            </a:r>
            <a:r>
              <a:rPr lang="en-US" b="1" i="1" u="sng" dirty="0" smtClean="0"/>
              <a:t>hello</a:t>
            </a:r>
            <a:r>
              <a:rPr lang="en-US" b="1" i="1" dirty="0" smtClean="0"/>
              <a:t> </a:t>
            </a:r>
          </a:p>
          <a:p>
            <a:r>
              <a:rPr lang="en-US" b="1" i="1" dirty="0"/>
              <a:t>	</a:t>
            </a:r>
            <a:r>
              <a:rPr lang="en-US" dirty="0" smtClean="0"/>
              <a:t>give </a:t>
            </a:r>
            <a:r>
              <a:rPr lang="en-US" dirty="0"/>
              <a:t>us a list of base images that contains </a:t>
            </a:r>
            <a:r>
              <a:rPr lang="en-US" b="1" i="1" u="sng" dirty="0"/>
              <a:t>hello</a:t>
            </a: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their </a:t>
            </a:r>
            <a:r>
              <a:rPr lang="en-US" dirty="0" smtClean="0"/>
              <a:t>names</a:t>
            </a:r>
          </a:p>
          <a:p>
            <a:r>
              <a:rPr lang="en-US" b="1" i="1" dirty="0" err="1" smtClean="0"/>
              <a:t>docker</a:t>
            </a:r>
            <a:r>
              <a:rPr lang="en-US" b="1" i="1" dirty="0" smtClean="0"/>
              <a:t> pull </a:t>
            </a:r>
            <a:r>
              <a:rPr lang="en-US" b="1" i="1" u="sng" dirty="0" smtClean="0"/>
              <a:t>hello-world</a:t>
            </a:r>
            <a:r>
              <a:rPr lang="en-US" b="1" i="1" dirty="0" smtClean="0"/>
              <a:t> </a:t>
            </a:r>
          </a:p>
          <a:p>
            <a:r>
              <a:rPr lang="en-US" b="1" i="1" dirty="0"/>
              <a:t>	</a:t>
            </a:r>
            <a:r>
              <a:rPr lang="en-US" dirty="0" smtClean="0"/>
              <a:t>download </a:t>
            </a:r>
            <a:r>
              <a:rPr lang="en-US" b="1" i="1" u="sng" dirty="0"/>
              <a:t>hello-world</a:t>
            </a:r>
            <a:r>
              <a:rPr lang="en-US" dirty="0" smtClean="0"/>
              <a:t> image on our computer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run</a:t>
            </a:r>
            <a:r>
              <a:rPr lang="en-US" dirty="0"/>
              <a:t> </a:t>
            </a:r>
            <a:r>
              <a:rPr lang="en-US" b="1" i="1" u="sng" dirty="0"/>
              <a:t>hello-world</a:t>
            </a:r>
            <a:r>
              <a:rPr lang="en-US" b="1" i="1" dirty="0" smtClean="0"/>
              <a:t> </a:t>
            </a:r>
            <a:endParaRPr lang="en-US" b="1" i="1" dirty="0"/>
          </a:p>
          <a:p>
            <a:r>
              <a:rPr lang="en-US" b="1" i="1" dirty="0" smtClean="0"/>
              <a:t>	</a:t>
            </a:r>
            <a:r>
              <a:rPr lang="en-US" dirty="0" smtClean="0"/>
              <a:t>run application stored within</a:t>
            </a:r>
            <a:r>
              <a:rPr lang="en-US" b="1" dirty="0" smtClean="0"/>
              <a:t> </a:t>
            </a:r>
            <a:r>
              <a:rPr lang="en-US" b="1" u="sng" dirty="0"/>
              <a:t>hello-world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image</a:t>
            </a:r>
          </a:p>
          <a:p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6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u="sng" dirty="0" err="1"/>
              <a:t>docker</a:t>
            </a:r>
            <a:r>
              <a:rPr lang="en-US" b="1" i="1" u="sng" dirty="0"/>
              <a:t>/</a:t>
            </a:r>
            <a:r>
              <a:rPr lang="en-US" b="1" i="1" u="sng" dirty="0" err="1"/>
              <a:t>whalesay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cowsay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'Hello </a:t>
            </a:r>
            <a:r>
              <a:rPr lang="en-US" b="1" dirty="0">
                <a:solidFill>
                  <a:srgbClr val="0070C0"/>
                </a:solidFill>
              </a:rPr>
              <a:t>dear </a:t>
            </a:r>
            <a:r>
              <a:rPr lang="en-US" b="1" dirty="0" smtClean="0">
                <a:solidFill>
                  <a:srgbClr val="0070C0"/>
                </a:solidFill>
              </a:rPr>
              <a:t>student! </a:t>
            </a:r>
            <a:r>
              <a:rPr lang="en-US" b="1" dirty="0">
                <a:solidFill>
                  <a:srgbClr val="0070C0"/>
                </a:solidFill>
              </a:rPr>
              <a:t>:)'</a:t>
            </a:r>
          </a:p>
          <a:p>
            <a:endParaRPr lang="en-US" b="1" i="1" dirty="0"/>
          </a:p>
          <a:p>
            <a:pPr marL="342900" indent="-342900">
              <a:buFont typeface="Arial" charset="0"/>
              <a:buChar char="•"/>
            </a:pPr>
            <a:r>
              <a:rPr lang="en-US" b="1" i="1" dirty="0" smtClean="0"/>
              <a:t>run </a:t>
            </a:r>
            <a:r>
              <a:rPr lang="mr-IN" b="1" i="1" dirty="0" smtClean="0"/>
              <a:t>–</a:t>
            </a: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dirty="0" smtClean="0"/>
              <a:t>load image, if absent, and run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i="1" u="sng" dirty="0" err="1" smtClean="0"/>
              <a:t>docker</a:t>
            </a:r>
            <a:r>
              <a:rPr lang="en-US" b="1" i="1" u="sng" dirty="0" smtClean="0"/>
              <a:t>/</a:t>
            </a:r>
            <a:r>
              <a:rPr lang="en-US" b="1" i="1" u="sng" dirty="0" err="1" smtClean="0"/>
              <a:t>whalesay</a:t>
            </a:r>
            <a:r>
              <a:rPr lang="en-US" b="1" i="1" u="sng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name of the image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err="1" smtClean="0">
                <a:solidFill>
                  <a:srgbClr val="92D050"/>
                </a:solidFill>
              </a:rPr>
              <a:t>cowsay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a command to run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'Hello dear student! :)' </a:t>
            </a:r>
            <a:r>
              <a:rPr lang="en-US" dirty="0" smtClean="0"/>
              <a:t>- argument to pass in the command </a:t>
            </a:r>
            <a:endParaRPr lang="en-US" b="1" i="1" dirty="0"/>
          </a:p>
          <a:p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 with arguments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213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Tahoma</vt:lpstr>
      <vt:lpstr>Arial</vt:lpstr>
      <vt:lpstr>Title Slides Brand Panel</vt:lpstr>
      <vt:lpstr>Blank Slides with Logo</vt:lpstr>
      <vt:lpstr>Chapter Slides</vt:lpstr>
      <vt:lpstr>What is Docker</vt:lpstr>
      <vt:lpstr>What is Docker</vt:lpstr>
      <vt:lpstr>How does Docker work?</vt:lpstr>
      <vt:lpstr>Docker vs Virtual machines</vt:lpstr>
      <vt:lpstr>The advantages of Docker</vt:lpstr>
      <vt:lpstr>Images and containers</vt:lpstr>
      <vt:lpstr>Public Docker register</vt:lpstr>
      <vt:lpstr>Run image</vt:lpstr>
      <vt:lpstr>Run image with arguments</vt:lpstr>
      <vt:lpstr>Get Docker</vt:lpstr>
      <vt:lpstr>Home work #1</vt:lpstr>
      <vt:lpstr>Have a nice day!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Microsoft Office User</cp:lastModifiedBy>
  <cp:revision>108</cp:revision>
  <cp:lastPrinted>2017-04-10T08:30:06Z</cp:lastPrinted>
  <dcterms:created xsi:type="dcterms:W3CDTF">2015-09-10T13:48:25Z</dcterms:created>
  <dcterms:modified xsi:type="dcterms:W3CDTF">2017-04-10T08:30:09Z</dcterms:modified>
</cp:coreProperties>
</file>