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86" r:id="rId3"/>
  </p:sldMasterIdLst>
  <p:notesMasterIdLst>
    <p:notesMasterId r:id="rId17"/>
  </p:notesMasterIdLst>
  <p:sldIdLst>
    <p:sldId id="256" r:id="rId4"/>
    <p:sldId id="285" r:id="rId5"/>
    <p:sldId id="297" r:id="rId6"/>
    <p:sldId id="298" r:id="rId7"/>
    <p:sldId id="299" r:id="rId8"/>
    <p:sldId id="296" r:id="rId9"/>
    <p:sldId id="300" r:id="rId10"/>
    <p:sldId id="303" r:id="rId11"/>
    <p:sldId id="304" r:id="rId12"/>
    <p:sldId id="305" r:id="rId13"/>
    <p:sldId id="295" r:id="rId14"/>
    <p:sldId id="306" r:id="rId15"/>
    <p:sldId id="262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6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6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568" y="144"/>
      </p:cViewPr>
      <p:guideLst>
        <p:guide pos="3840"/>
        <p:guide orient="horz" pos="2160"/>
        <p:guide orient="horz" pos="26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3D79-F044-3643-9653-2C8A2362B168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82FB0-F950-8845-86C0-38E7C9AC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1963226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3461" y="5302608"/>
            <a:ext cx="2923244" cy="12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01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5539337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1233488"/>
            <a:ext cx="5688019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9165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/>
            </a:lvl1pPr>
          </a:lstStyle>
          <a:p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6853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263531" y="4834657"/>
            <a:ext cx="11664951" cy="1763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534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88"/>
            <a:ext cx="11513504" cy="3425825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585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88"/>
            <a:ext cx="11513504" cy="3425825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6560" y="1233488"/>
            <a:ext cx="11513503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451" y="1464898"/>
            <a:ext cx="4786022" cy="415961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5999" cy="68580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5435" y="343778"/>
            <a:ext cx="4772878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4145" y="1233488"/>
            <a:ext cx="4728944" cy="439102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260350"/>
            <a:ext cx="5688019" cy="5364163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4146" y="345774"/>
            <a:ext cx="472894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6118" y="5848096"/>
            <a:ext cx="105156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1963226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9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0"/>
          </p:nvPr>
        </p:nvSpPr>
        <p:spPr>
          <a:xfrm>
            <a:off x="263530" y="1233488"/>
            <a:ext cx="11664391" cy="5364162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4741589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5434552"/>
            <a:ext cx="10741340" cy="9247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 65 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943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3525" y="1233488"/>
            <a:ext cx="11686056" cy="5380037"/>
          </a:xfrm>
        </p:spPr>
        <p:txBody>
          <a:bodyPr/>
          <a:lstStyle/>
          <a:p>
            <a:endParaRPr lang="uk-UA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6" y="1972753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171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263531" y="1233498"/>
            <a:ext cx="11664951" cy="4364007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63532" y="5851565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500">
                <a:solidFill>
                  <a:srgbClr val="171B65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35pt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7236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12201" y="203465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8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2202" y="2033697"/>
            <a:ext cx="11517861" cy="456395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746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46033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2202" y="2031338"/>
            <a:ext cx="11517861" cy="454501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404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3" y="1231207"/>
            <a:ext cx="5536880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240463" y="1233488"/>
            <a:ext cx="5688013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204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7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12202" y="1268760"/>
            <a:ext cx="11352277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12201" y="216833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9" r:id="rId2"/>
    <p:sldLayoutId id="2147483650" r:id="rId3"/>
    <p:sldLayoutId id="2147483672" r:id="rId4"/>
    <p:sldLayoutId id="2147483651" r:id="rId5"/>
    <p:sldLayoutId id="2147483654" r:id="rId6"/>
    <p:sldLayoutId id="2147483675" r:id="rId7"/>
    <p:sldLayoutId id="2147483655" r:id="rId8"/>
    <p:sldLayoutId id="2147483656" r:id="rId9"/>
    <p:sldLayoutId id="2147483674" r:id="rId10"/>
    <p:sldLayoutId id="2147483658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6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560" y="131308"/>
            <a:ext cx="113307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6560" y="1160923"/>
            <a:ext cx="113307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</a:t>
            </a:r>
            <a:r>
              <a:rPr lang="ru-RU" dirty="0" smtClean="0"/>
              <a:t> </a:t>
            </a:r>
            <a:r>
              <a:rPr lang="en-US" dirty="0" smtClean="0"/>
              <a:t>level</a:t>
            </a:r>
            <a:endParaRPr lang="uk-U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63550" y="6031830"/>
            <a:ext cx="287855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2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0" orient="horz" pos="3725" userDrawn="1">
          <p15:clr>
            <a:srgbClr val="F26B43"/>
          </p15:clr>
        </p15:guide>
        <p15:guide id="8" orient="horz" pos="3543" userDrawn="1">
          <p15:clr>
            <a:srgbClr val="F26B43"/>
          </p15:clr>
        </p15:guide>
        <p15:guide id="9" pos="3749" userDrawn="1">
          <p15:clr>
            <a:srgbClr val="F26B43"/>
          </p15:clr>
        </p15:guide>
        <p15:guide id="10" pos="393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265113" y="5624513"/>
            <a:ext cx="11664950" cy="99045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hub.docker.com/" TargetMode="Externa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#from" TargetMode="External"/><Relationship Id="rId4" Type="http://schemas.openxmlformats.org/officeDocument/2006/relationships/hyperlink" Target="https://docs.docker.com/engine/reference/builder/#run" TargetMode="External"/><Relationship Id="rId5" Type="http://schemas.openxmlformats.org/officeDocument/2006/relationships/hyperlink" Target="https://docs.docker.com/engine/reference/builder/#cmd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docker.com/engine/reference/glossary/#base-im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docker.com/engine/reference/commandline/buil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docker.com/engine/getstarted/step_fou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docker.com/engine/reference/builder/#copy" TargetMode="External"/><Relationship Id="rId3" Type="http://schemas.openxmlformats.org/officeDocument/2006/relationships/hyperlink" Target="https://docs.docker.com/engine/reference/builder/#ad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docs.docker.com/engine/reference/builder/#env" TargetMode="External"/><Relationship Id="rId3" Type="http://schemas.openxmlformats.org/officeDocument/2006/relationships/hyperlink" Target="https://docs.docker.com/engine/reference/builder/#ar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docs.docker.com/engine/reference/builder/#user" TargetMode="External"/><Relationship Id="rId3" Type="http://schemas.openxmlformats.org/officeDocument/2006/relationships/hyperlink" Target="https://docs.docker.com/engine/reference/builder/#workdi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#entrypoint" TargetMode="External"/><Relationship Id="rId4" Type="http://schemas.openxmlformats.org/officeDocument/2006/relationships/hyperlink" Target="https://docs.docker.com/engine/reference/builder/#volume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docs.docker.com/engine/reference/builder/#expos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docs.docker.com/engine/reference/builder/#onbuild" TargetMode="External"/><Relationship Id="rId3" Type="http://schemas.openxmlformats.org/officeDocument/2006/relationships/hyperlink" Target="https://docs.docker.com/engine/reference/builder/#lab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your own image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#2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51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b="1" i="1" u="sng" dirty="0" smtClean="0">
                <a:solidFill>
                  <a:schemeClr val="accent6">
                    <a:lumMod val="75000"/>
                  </a:schemeClr>
                </a:solidFill>
              </a:rPr>
              <a:t>docker-whale</a:t>
            </a:r>
            <a:r>
              <a:rPr lang="en-US" dirty="0" smtClean="0"/>
              <a:t> repo on </a:t>
            </a:r>
            <a:r>
              <a:rPr lang="en-US" dirty="0" smtClean="0">
                <a:hlinkClick r:id="rId2"/>
              </a:rPr>
              <a:t>https://hub.docker.com</a:t>
            </a:r>
            <a:endParaRPr lang="en-US" dirty="0" smtClean="0"/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Log in to Docker registry:</a:t>
            </a:r>
          </a:p>
          <a:p>
            <a:pPr marL="457164" lvl="2" indent="0">
              <a:spcBef>
                <a:spcPts val="1000"/>
              </a:spcBef>
              <a:buNone/>
            </a:pPr>
            <a:r>
              <a:rPr lang="en-US" b="1" i="1" dirty="0" smtClean="0"/>
              <a:t>docker login</a:t>
            </a:r>
          </a:p>
          <a:p>
            <a:r>
              <a:rPr lang="en-US" dirty="0" smtClean="0"/>
              <a:t>Update image tag</a:t>
            </a:r>
          </a:p>
          <a:p>
            <a:pPr marL="457166" lvl="1" indent="0">
              <a:buNone/>
            </a:pPr>
            <a:r>
              <a:rPr lang="en-US" b="1" i="1" dirty="0" smtClean="0"/>
              <a:t>docker </a:t>
            </a:r>
            <a:r>
              <a:rPr lang="en-US" b="1" i="1" dirty="0"/>
              <a:t>tag </a:t>
            </a:r>
            <a:r>
              <a:rPr lang="en-US" b="1" i="1" u="sng" dirty="0">
                <a:solidFill>
                  <a:srgbClr val="0070C0"/>
                </a:solidFill>
              </a:rPr>
              <a:t>docker-whale</a:t>
            </a:r>
            <a:r>
              <a:rPr lang="en-US" b="1" i="1" dirty="0"/>
              <a:t> </a:t>
            </a:r>
            <a:r>
              <a:rPr lang="en-US" b="1" i="1" u="sng" dirty="0" err="1" smtClean="0">
                <a:solidFill>
                  <a:schemeClr val="accent6">
                    <a:lumMod val="75000"/>
                  </a:schemeClr>
                </a:solidFill>
              </a:rPr>
              <a:t>extsoft</a:t>
            </a:r>
            <a:r>
              <a:rPr lang="en-US" b="1" i="1" u="sng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b="1" i="1" u="sng" dirty="0" err="1" smtClean="0">
                <a:solidFill>
                  <a:schemeClr val="accent6">
                    <a:lumMod val="75000"/>
                  </a:schemeClr>
                </a:solidFill>
              </a:rPr>
              <a:t>docker-whale:latest</a:t>
            </a:r>
            <a:endParaRPr lang="en-US" b="1" i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Push image</a:t>
            </a:r>
          </a:p>
          <a:p>
            <a:pPr marL="457166" lvl="1" indent="0">
              <a:buNone/>
            </a:pPr>
            <a:r>
              <a:rPr lang="en-US" b="1" i="1" dirty="0" smtClean="0"/>
              <a:t>docker push </a:t>
            </a:r>
            <a:r>
              <a:rPr lang="en-US" b="1" i="1" u="sng" dirty="0" err="1" smtClean="0">
                <a:solidFill>
                  <a:schemeClr val="accent6">
                    <a:lumMod val="75000"/>
                  </a:schemeClr>
                </a:solidFill>
              </a:rPr>
              <a:t>extsoft</a:t>
            </a:r>
            <a:r>
              <a:rPr lang="en-US" b="1" i="1" u="sng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b="1" i="1" u="sng" dirty="0" err="1" smtClean="0">
                <a:solidFill>
                  <a:schemeClr val="accent6">
                    <a:lumMod val="75000"/>
                  </a:schemeClr>
                </a:solidFill>
              </a:rPr>
              <a:t>docker-whale:latest</a:t>
            </a:r>
            <a:endParaRPr lang="en-US" b="1" i="1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457166" lvl="1" indent="0">
              <a:buNone/>
            </a:pPr>
            <a:endParaRPr lang="en-US" b="1" i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image</a:t>
            </a:r>
            <a:endParaRPr lang="uk-UA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5" y="3693894"/>
            <a:ext cx="5234335" cy="265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Please improve </a:t>
            </a:r>
            <a:r>
              <a:rPr lang="en-US" b="1" i="1" u="sng" dirty="0" err="1"/>
              <a:t>whalesay</a:t>
            </a:r>
            <a:r>
              <a:rPr lang="en-US" dirty="0"/>
              <a:t> </a:t>
            </a:r>
            <a:r>
              <a:rPr lang="en-US" dirty="0" smtClean="0"/>
              <a:t>image again. In previous example, we pass some message from </a:t>
            </a:r>
            <a:r>
              <a:rPr lang="en-US" b="1" i="1" dirty="0" smtClean="0"/>
              <a:t>fortune </a:t>
            </a:r>
            <a:r>
              <a:rPr lang="en-US" dirty="0" smtClean="0"/>
              <a:t>to</a:t>
            </a:r>
            <a:r>
              <a:rPr lang="en-US" b="1" i="1" dirty="0" smtClean="0"/>
              <a:t> </a:t>
            </a:r>
            <a:r>
              <a:rPr lang="en-US" b="1" i="1" dirty="0" err="1" smtClean="0"/>
              <a:t>cowsay</a:t>
            </a:r>
            <a:r>
              <a:rPr lang="en-US" dirty="0" smtClean="0"/>
              <a:t>. Now you goal is to pass message from a file. To do this you have to: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Create a file with some text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Copy this file to the Docker image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Pass a text from the file to </a:t>
            </a:r>
            <a:r>
              <a:rPr lang="en-US" b="1" i="1" dirty="0" err="1" smtClean="0"/>
              <a:t>cowsay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 #2.1</a:t>
            </a:r>
            <a:endParaRPr lang="uk-UA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89" y="3430970"/>
            <a:ext cx="3189286" cy="3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Unzip </a:t>
            </a:r>
            <a:r>
              <a:rPr lang="en-US" b="1" i="1" dirty="0" smtClean="0"/>
              <a:t>home-work-2.zip</a:t>
            </a:r>
            <a:r>
              <a:rPr lang="en-US" dirty="0" smtClean="0"/>
              <a:t>. Inside you will find </a:t>
            </a:r>
            <a:r>
              <a:rPr lang="en-US" dirty="0" err="1" smtClean="0">
                <a:solidFill>
                  <a:srgbClr val="0070C0"/>
                </a:solidFill>
              </a:rPr>
              <a:t>instructions.txt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file with instructions how to run an application. Based on them you have to: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Prepare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Build image and run it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Push your image to your repository called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flask-example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‘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h2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’ </a:t>
            </a:r>
            <a:r>
              <a:rPr lang="en-US" dirty="0" smtClean="0"/>
              <a:t>tag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 #2.2</a:t>
            </a:r>
            <a:endParaRPr lang="uk-UA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89" y="3430970"/>
            <a:ext cx="3189286" cy="3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Have a nice day!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78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81537"/>
          </a:xfrm>
        </p:spPr>
        <p:txBody>
          <a:bodyPr/>
          <a:lstStyle/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Dockerfile </a:t>
            </a:r>
            <a:r>
              <a:rPr lang="en-US" dirty="0"/>
              <a:t>is a file with instructions how Docker should </a:t>
            </a:r>
            <a:r>
              <a:rPr lang="en-US" dirty="0" smtClean="0"/>
              <a:t>build an </a:t>
            </a:r>
            <a:r>
              <a:rPr lang="en-US" dirty="0"/>
              <a:t>image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Base instructions :</a:t>
            </a:r>
          </a:p>
          <a:p>
            <a:r>
              <a:rPr lang="en-US" sz="2000" dirty="0"/>
              <a:t>The</a:t>
            </a:r>
            <a:r>
              <a:rPr lang="en-US" sz="2000" b="1" dirty="0"/>
              <a:t> FROM </a:t>
            </a:r>
            <a:r>
              <a:rPr lang="en-US" sz="2000" dirty="0"/>
              <a:t>instruction sets the </a:t>
            </a:r>
            <a:r>
              <a:rPr lang="en-US" sz="2000" i="1" dirty="0">
                <a:hlinkClick r:id="rId2"/>
              </a:rPr>
              <a:t>Base Image</a:t>
            </a:r>
            <a:r>
              <a:rPr lang="en-US" sz="2000" dirty="0"/>
              <a:t> for subsequent instructions. Must be the first non-comment instruction in the Dockerfile.</a:t>
            </a:r>
            <a:endParaRPr lang="en-US" sz="2000" b="1" dirty="0"/>
          </a:p>
          <a:p>
            <a:r>
              <a:rPr lang="en-US" sz="2000" dirty="0"/>
              <a:t>The </a:t>
            </a:r>
            <a:r>
              <a:rPr lang="en-US" sz="2000" b="1" dirty="0"/>
              <a:t>RUN</a:t>
            </a:r>
            <a:r>
              <a:rPr lang="en-US" sz="2000" dirty="0"/>
              <a:t> instruction will execute any commands in a new layer on top of the current image and commit the results. The resulting committed image will be used for the next step in the Dockerfile.</a:t>
            </a:r>
            <a:endParaRPr lang="en-US" sz="2000" b="1" dirty="0"/>
          </a:p>
          <a:p>
            <a:r>
              <a:rPr lang="en-US" sz="2000" dirty="0"/>
              <a:t>The</a:t>
            </a:r>
            <a:r>
              <a:rPr lang="en-US" sz="2000" b="1" dirty="0"/>
              <a:t> CMD </a:t>
            </a:r>
            <a:r>
              <a:rPr lang="en-US" dirty="0"/>
              <a:t>provides defaults for an executing container.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Dockerfile and base instructions</a:t>
            </a:r>
            <a:endParaRPr lang="uk-UA" b="1" i="1" u="sng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938016" y="6083808"/>
            <a:ext cx="7990459" cy="536448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550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3"/>
              </a:rPr>
              <a:t>https://docs.docker.com/engine/reference/builder/#</a:t>
            </a:r>
            <a:r>
              <a:rPr lang="en-US" dirty="0" smtClean="0">
                <a:hlinkClick r:id="rId3"/>
              </a:rPr>
              <a:t>from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https://docs.docker.com/engine/reference/builder</a:t>
            </a:r>
            <a:r>
              <a:rPr lang="en-US" dirty="0" smtClean="0">
                <a:hlinkClick r:id="rId4"/>
              </a:rPr>
              <a:t>/#run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https://docs.docker.com/engine/reference/builder</a:t>
            </a:r>
            <a:r>
              <a:rPr lang="en-US" dirty="0" smtClean="0">
                <a:hlinkClick r:id="rId5"/>
              </a:rPr>
              <a:t>/#cmd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docker </a:t>
            </a:r>
            <a:r>
              <a:rPr lang="en-US" b="1" i="1" dirty="0"/>
              <a:t>build </a:t>
            </a:r>
            <a:r>
              <a:rPr lang="en-US" b="1" i="1" u="sng" dirty="0"/>
              <a:t>-t &lt;</a:t>
            </a:r>
            <a:r>
              <a:rPr lang="en-US" b="1" i="1" u="sng" dirty="0" err="1"/>
              <a:t>name:tag</a:t>
            </a:r>
            <a:r>
              <a:rPr lang="en-US" b="1" i="1" u="sng" dirty="0"/>
              <a:t>&gt;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002060"/>
                </a:solidFill>
              </a:rPr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Options:</a:t>
            </a:r>
          </a:p>
          <a:p>
            <a:pPr marL="0" indent="0">
              <a:buNone/>
            </a:pPr>
            <a:r>
              <a:rPr lang="mr-IN" b="1" i="1" dirty="0"/>
              <a:t>--</a:t>
            </a:r>
            <a:r>
              <a:rPr lang="mr-IN" b="1" i="1" dirty="0" err="1"/>
              <a:t>tag</a:t>
            </a:r>
            <a:r>
              <a:rPr lang="mr-IN" b="1" i="1" dirty="0"/>
              <a:t>, -</a:t>
            </a:r>
            <a:r>
              <a:rPr lang="mr-IN" b="1" i="1" dirty="0" err="1"/>
              <a:t>t</a:t>
            </a:r>
            <a:r>
              <a:rPr lang="en-US" dirty="0"/>
              <a:t>  - a name and, optionally, a tag in the ‘</a:t>
            </a:r>
            <a:r>
              <a:rPr lang="en-US" dirty="0" err="1"/>
              <a:t>name:tag</a:t>
            </a:r>
            <a:r>
              <a:rPr lang="en-US" dirty="0"/>
              <a:t>’ format. Possible to build with several tags at the same time. </a:t>
            </a:r>
          </a:p>
          <a:p>
            <a:pPr marL="0" indent="0">
              <a:buNone/>
            </a:pPr>
            <a:r>
              <a:rPr lang="en-US" b="1" i="1" dirty="0"/>
              <a:t>.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mr-IN" dirty="0">
                <a:solidFill>
                  <a:srgbClr val="002060"/>
                </a:solidFill>
              </a:rPr>
              <a:t>–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tells the </a:t>
            </a:r>
            <a:r>
              <a:rPr lang="en-US" b="1" i="1" dirty="0"/>
              <a:t>docker build</a:t>
            </a:r>
            <a:r>
              <a:rPr lang="en-US" dirty="0"/>
              <a:t> command to look in the current directory for a file called </a:t>
            </a:r>
            <a:r>
              <a:rPr lang="en-US" b="1" dirty="0"/>
              <a:t>Dockerfile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mr-IN" b="1" i="1" dirty="0"/>
              <a:t>--</a:t>
            </a:r>
            <a:r>
              <a:rPr lang="mr-IN" b="1" i="1" dirty="0" err="1"/>
              <a:t>file</a:t>
            </a:r>
            <a:r>
              <a:rPr lang="mr-IN" dirty="0"/>
              <a:t>, </a:t>
            </a:r>
            <a:r>
              <a:rPr lang="mr-IN" b="1" i="1" dirty="0"/>
              <a:t>-</a:t>
            </a:r>
            <a:r>
              <a:rPr lang="mr-IN" b="1" i="1" dirty="0" err="1"/>
              <a:t>f</a:t>
            </a:r>
            <a:r>
              <a:rPr lang="en-US" dirty="0"/>
              <a:t>  - a name of the Dockerfile (Default is ‘PATH/Dockerfile’)</a:t>
            </a:r>
          </a:p>
          <a:p>
            <a:pPr marL="0" indent="0">
              <a:buNone/>
            </a:pPr>
            <a:r>
              <a:rPr lang="en-US" b="1" i="1" dirty="0"/>
              <a:t>--no-cache=true </a:t>
            </a:r>
            <a:r>
              <a:rPr lang="en-US" dirty="0"/>
              <a:t> - do not use cache when building an image.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image</a:t>
            </a:r>
            <a:endParaRPr lang="uk-UA" b="1" i="1" u="sng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https://docs.docker.com/engine/reference/commandline/build/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063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b="1" i="1" dirty="0"/>
              <a:t>Dockerfile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in </a:t>
            </a:r>
            <a:r>
              <a:rPr lang="en-US" b="1" i="1" dirty="0"/>
              <a:t>Dockerfile</a:t>
            </a:r>
            <a:r>
              <a:rPr lang="en-US" dirty="0"/>
              <a:t> with</a:t>
            </a:r>
          </a:p>
          <a:p>
            <a:pPr marL="914330" lvl="2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FROM</a:t>
            </a:r>
            <a:r>
              <a:rPr lang="en-US" sz="1800" dirty="0">
                <a:solidFill>
                  <a:srgbClr val="0070C0"/>
                </a:solidFill>
              </a:rPr>
              <a:t> docker/</a:t>
            </a:r>
            <a:r>
              <a:rPr lang="en-US" sz="1800" dirty="0" err="1">
                <a:solidFill>
                  <a:srgbClr val="0070C0"/>
                </a:solidFill>
              </a:rPr>
              <a:t>whalesay:latest</a:t>
            </a:r>
            <a:endParaRPr lang="en-US" sz="1800" dirty="0">
              <a:solidFill>
                <a:srgbClr val="0070C0"/>
              </a:solidFill>
            </a:endParaRPr>
          </a:p>
          <a:p>
            <a:pPr marL="914330" lvl="2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RUN</a:t>
            </a:r>
            <a:r>
              <a:rPr lang="en-US" sz="1800" dirty="0">
                <a:solidFill>
                  <a:srgbClr val="0070C0"/>
                </a:solidFill>
              </a:rPr>
              <a:t> apt-get -y update &amp;&amp; apt-get install -y fortunes </a:t>
            </a:r>
          </a:p>
          <a:p>
            <a:pPr marL="914330" lvl="2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CMD</a:t>
            </a:r>
            <a:r>
              <a:rPr lang="en-US" sz="1800" dirty="0">
                <a:solidFill>
                  <a:srgbClr val="0070C0"/>
                </a:solidFill>
              </a:rPr>
              <a:t> /</a:t>
            </a:r>
            <a:r>
              <a:rPr lang="en-US" sz="1800" dirty="0" err="1">
                <a:solidFill>
                  <a:srgbClr val="0070C0"/>
                </a:solidFill>
              </a:rPr>
              <a:t>usr</a:t>
            </a:r>
            <a:r>
              <a:rPr lang="en-US" sz="1800" dirty="0">
                <a:solidFill>
                  <a:srgbClr val="0070C0"/>
                </a:solidFill>
              </a:rPr>
              <a:t>/games/fortune -a | </a:t>
            </a:r>
            <a:r>
              <a:rPr lang="en-US" sz="1800" dirty="0" err="1">
                <a:solidFill>
                  <a:srgbClr val="0070C0"/>
                </a:solidFill>
              </a:rPr>
              <a:t>cowsay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b="1" i="1" dirty="0"/>
              <a:t>docker build -t docker-whale 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new image several times: </a:t>
            </a:r>
            <a:r>
              <a:rPr lang="en-US" b="1" i="1" dirty="0"/>
              <a:t>docker run docker-whale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</a:t>
            </a:r>
            <a:r>
              <a:rPr lang="en-US" b="1" i="1" u="sng" dirty="0" err="1"/>
              <a:t>whalesay</a:t>
            </a:r>
            <a:r>
              <a:rPr lang="en-US" dirty="0"/>
              <a:t> image</a:t>
            </a:r>
            <a:endParaRPr lang="uk-UA" b="1" i="1" u="sng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https://docs.docker.com/engine/getstarted/step_four/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90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Dockerfile instructions</a:t>
            </a:r>
            <a:endParaRPr lang="uk-UA" b="1" i="1" u="sng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7963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COPY</a:t>
            </a:r>
            <a:r>
              <a:rPr lang="en-US" dirty="0"/>
              <a:t> instruction copies new files or directories from &lt;</a:t>
            </a:r>
            <a:r>
              <a:rPr lang="en-US" dirty="0" err="1"/>
              <a:t>src</a:t>
            </a:r>
            <a:r>
              <a:rPr lang="en-US" dirty="0"/>
              <a:t>&gt; and adds them to the filesystem of the container at the path &lt;</a:t>
            </a:r>
            <a:r>
              <a:rPr lang="en-US" dirty="0" err="1"/>
              <a:t>dest</a:t>
            </a:r>
            <a:r>
              <a:rPr lang="en-US" dirty="0" smtClean="0"/>
              <a:t>&gt;.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COPY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test /</a:t>
            </a:r>
            <a:r>
              <a:rPr lang="en-US" sz="2000" dirty="0" smtClean="0">
                <a:solidFill>
                  <a:srgbClr val="0070C0"/>
                </a:solidFill>
              </a:rPr>
              <a:t>my-app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ADD</a:t>
            </a:r>
            <a:r>
              <a:rPr lang="en-US" dirty="0"/>
              <a:t> instruction copies new files, directories or remote file URLs from &lt;</a:t>
            </a:r>
            <a:r>
              <a:rPr lang="en-US" dirty="0" err="1"/>
              <a:t>src</a:t>
            </a:r>
            <a:r>
              <a:rPr lang="en-US" dirty="0"/>
              <a:t>&gt; and adds them to the filesystem of the image at the path &lt;</a:t>
            </a:r>
            <a:r>
              <a:rPr lang="en-US" dirty="0" err="1"/>
              <a:t>dest</a:t>
            </a:r>
            <a:r>
              <a:rPr lang="en-US" dirty="0"/>
              <a:t>&gt;.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000" b="1" dirty="0">
                <a:solidFill>
                  <a:srgbClr val="0070C0"/>
                </a:solidFill>
              </a:rPr>
              <a:t>ADD</a:t>
            </a:r>
            <a:r>
              <a:rPr lang="en-US" sz="2000" dirty="0">
                <a:solidFill>
                  <a:srgbClr val="0070C0"/>
                </a:solidFill>
              </a:rPr>
              <a:t> test </a:t>
            </a:r>
            <a:r>
              <a:rPr lang="en-US" sz="2000" dirty="0" smtClean="0">
                <a:solidFill>
                  <a:srgbClr val="0070C0"/>
                </a:solidFill>
              </a:rPr>
              <a:t>/my-app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ADD</a:t>
            </a:r>
            <a:r>
              <a:rPr lang="en-US" dirty="0"/>
              <a:t> allows &lt;</a:t>
            </a:r>
            <a:r>
              <a:rPr lang="en-US" dirty="0" err="1"/>
              <a:t>src</a:t>
            </a:r>
            <a:r>
              <a:rPr lang="en-US" dirty="0"/>
              <a:t>&gt; to be an </a:t>
            </a:r>
            <a:r>
              <a:rPr lang="en-US" dirty="0" smtClean="0"/>
              <a:t>URL or if </a:t>
            </a:r>
            <a:r>
              <a:rPr lang="en-US" dirty="0"/>
              <a:t>the &lt;</a:t>
            </a:r>
            <a:r>
              <a:rPr lang="en-US" dirty="0" err="1"/>
              <a:t>src</a:t>
            </a:r>
            <a:r>
              <a:rPr lang="en-US" dirty="0"/>
              <a:t>&gt; parameter of ADD is an archive in a </a:t>
            </a:r>
            <a:r>
              <a:rPr lang="en-US" dirty="0" smtClean="0"/>
              <a:t>recognized </a:t>
            </a:r>
            <a:r>
              <a:rPr lang="en-US" dirty="0"/>
              <a:t>compression format, it will be </a:t>
            </a:r>
            <a:r>
              <a:rPr lang="en-US" dirty="0" smtClean="0"/>
              <a:t>unpacked.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https://docs.docker.com/engine/reference/builder</a:t>
            </a:r>
            <a:r>
              <a:rPr lang="en-US" dirty="0" smtClean="0">
                <a:hlinkClick r:id="rId2"/>
              </a:rPr>
              <a:t>/#copy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https://docs.docker.com/engine/reference/builder</a:t>
            </a:r>
            <a:r>
              <a:rPr lang="en-US" dirty="0" smtClean="0">
                <a:hlinkClick r:id="rId3"/>
              </a:rPr>
              <a:t>/#add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59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Dockerfile instructions</a:t>
            </a:r>
            <a:endParaRPr lang="uk-UA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7963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ENV</a:t>
            </a:r>
            <a:r>
              <a:rPr lang="en-US" dirty="0"/>
              <a:t> instruction sets the environment variable &lt;key&gt; to the value &lt;value</a:t>
            </a:r>
            <a:r>
              <a:rPr lang="en-US" dirty="0" smtClean="0"/>
              <a:t>&gt;. </a:t>
            </a:r>
          </a:p>
          <a:p>
            <a:r>
              <a:rPr lang="en-US" b="1" dirty="0"/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ENV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myCat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fluffy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dirty="0"/>
              <a:t>The </a:t>
            </a:r>
            <a:r>
              <a:rPr lang="en-US" b="1" dirty="0"/>
              <a:t>ARG</a:t>
            </a:r>
            <a:r>
              <a:rPr lang="en-US" dirty="0"/>
              <a:t> instruction defines a variable that users can pass at build-time to the builder with the docker build command using the </a:t>
            </a:r>
            <a:r>
              <a:rPr lang="en-US" b="1" i="1" dirty="0"/>
              <a:t>--build-</a:t>
            </a:r>
            <a:r>
              <a:rPr lang="en-US" b="1" i="1" dirty="0" err="1"/>
              <a:t>arg</a:t>
            </a:r>
            <a:r>
              <a:rPr lang="en-US" b="1" i="1" dirty="0"/>
              <a:t> &lt;</a:t>
            </a:r>
            <a:r>
              <a:rPr lang="en-US" b="1" i="1" dirty="0" err="1"/>
              <a:t>varname</a:t>
            </a:r>
            <a:r>
              <a:rPr lang="en-US" b="1" i="1" dirty="0"/>
              <a:t>&gt;=&lt;value&gt;</a:t>
            </a:r>
            <a:r>
              <a:rPr lang="en-US" dirty="0"/>
              <a:t> flag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ARG </a:t>
            </a:r>
            <a:r>
              <a:rPr lang="en-US" sz="2000" dirty="0" smtClean="0">
                <a:solidFill>
                  <a:srgbClr val="0070C0"/>
                </a:solidFill>
              </a:rPr>
              <a:t>type default-type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ARG </a:t>
            </a:r>
            <a:r>
              <a:rPr lang="en-US" sz="2000" dirty="0" smtClean="0">
                <a:solidFill>
                  <a:srgbClr val="0070C0"/>
                </a:solidFill>
              </a:rPr>
              <a:t>type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https://docs.docker.com/engine/reference/builder</a:t>
            </a:r>
            <a:r>
              <a:rPr lang="en-US" dirty="0" smtClean="0">
                <a:hlinkClick r:id="rId2"/>
              </a:rPr>
              <a:t>/#env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https://docs.docker.com/engine/reference/builder</a:t>
            </a:r>
            <a:r>
              <a:rPr lang="en-US" dirty="0" smtClean="0">
                <a:hlinkClick r:id="rId3"/>
              </a:rPr>
              <a:t>/#arg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7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Dockerfile instructions</a:t>
            </a:r>
            <a:endParaRPr lang="uk-UA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7963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USER</a:t>
            </a:r>
            <a:r>
              <a:rPr lang="en-US" dirty="0"/>
              <a:t> instruction sets the user name or UID to use when running the image and for any RUN, CMD and ENTRYPOINT instructions that follow it in the Dockerfile.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USER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daemon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WORKDIR</a:t>
            </a:r>
            <a:r>
              <a:rPr lang="en-US" dirty="0"/>
              <a:t> instruction sets the working directory for any RUN, CMD, ENTRYPOINT, COPY and ADD instructions that follow it in the Dockerfile. </a:t>
            </a:r>
            <a:r>
              <a:rPr lang="en-US" dirty="0" smtClean="0"/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WORKDIR</a:t>
            </a:r>
            <a:r>
              <a:rPr lang="en-US" sz="2000" dirty="0" smtClean="0">
                <a:solidFill>
                  <a:srgbClr val="0070C0"/>
                </a:solidFill>
              </a:rPr>
              <a:t> /path/to/</a:t>
            </a:r>
            <a:r>
              <a:rPr lang="en-US" sz="2000" dirty="0" err="1" smtClean="0">
                <a:solidFill>
                  <a:srgbClr val="0070C0"/>
                </a:solidFill>
              </a:rPr>
              <a:t>workdir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https://docs.docker.com/engine/reference/builder</a:t>
            </a:r>
            <a:r>
              <a:rPr lang="en-US" dirty="0" smtClean="0">
                <a:hlinkClick r:id="rId2"/>
              </a:rPr>
              <a:t>/#user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https://docs.docker.com/engine/reference/builder</a:t>
            </a:r>
            <a:r>
              <a:rPr lang="en-US" dirty="0" smtClean="0">
                <a:hlinkClick r:id="rId3"/>
              </a:rPr>
              <a:t>/#workdir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34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Dockerfile instructions</a:t>
            </a:r>
            <a:endParaRPr lang="uk-UA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7963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EXPOSE</a:t>
            </a:r>
            <a:r>
              <a:rPr lang="en-US" dirty="0"/>
              <a:t> instruction informs Docker that the container listens on the specified network ports at runtime. EXPOSE does not make the ports of the container accessible to the </a:t>
            </a:r>
            <a:r>
              <a:rPr lang="en-US" dirty="0" smtClean="0"/>
              <a:t>host: Use </a:t>
            </a:r>
            <a:r>
              <a:rPr lang="mr-IN" dirty="0" smtClean="0"/>
              <a:t>–</a:t>
            </a:r>
            <a:r>
              <a:rPr lang="en-US" dirty="0" smtClean="0"/>
              <a:t>p option in docker run command.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ENTRYPOINT</a:t>
            </a:r>
            <a:r>
              <a:rPr lang="en-US" dirty="0"/>
              <a:t> </a:t>
            </a:r>
            <a:r>
              <a:rPr lang="en-US" dirty="0" smtClean="0"/>
              <a:t>allows </a:t>
            </a:r>
            <a:r>
              <a:rPr lang="en-US" dirty="0"/>
              <a:t>you to configure a container that will run as an executable</a:t>
            </a:r>
            <a:r>
              <a:rPr lang="en-US" dirty="0" smtClean="0"/>
              <a:t>. The ENTRYPOINT can not be changed during image run (the </a:t>
            </a:r>
            <a:r>
              <a:rPr lang="en-US" smtClean="0"/>
              <a:t>CMD can be).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VOLUME</a:t>
            </a:r>
            <a:r>
              <a:rPr lang="en-US" dirty="0"/>
              <a:t> instruction creates a mount point with the specified name and marks it as holding externally mounted volumes from native host or other containers</a:t>
            </a:r>
            <a:r>
              <a:rPr lang="en-US" dirty="0" smtClean="0"/>
              <a:t>.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462528" y="6059424"/>
            <a:ext cx="8729472" cy="56083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550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https://docs.docker.com/engine/reference/builder</a:t>
            </a:r>
            <a:r>
              <a:rPr lang="en-US" dirty="0" smtClean="0">
                <a:hlinkClick r:id="rId2"/>
              </a:rPr>
              <a:t>/#expose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https://docs.docker.com/engine/reference/builder</a:t>
            </a:r>
            <a:r>
              <a:rPr lang="en-US" dirty="0" smtClean="0">
                <a:hlinkClick r:id="rId3"/>
              </a:rPr>
              <a:t>/#entrypoint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https://docs.docker.com/engine/reference/builder</a:t>
            </a:r>
            <a:r>
              <a:rPr lang="en-US" dirty="0" smtClean="0">
                <a:hlinkClick r:id="rId4"/>
              </a:rPr>
              <a:t>/#volume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974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Dockerfile instructions</a:t>
            </a:r>
            <a:endParaRPr lang="uk-UA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7963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ONBUILD</a:t>
            </a:r>
            <a:r>
              <a:rPr lang="en-US" dirty="0"/>
              <a:t> instruction adds to the image a </a:t>
            </a:r>
            <a:r>
              <a:rPr lang="en-US" i="1" dirty="0"/>
              <a:t>trigger</a:t>
            </a:r>
            <a:r>
              <a:rPr lang="en-US" dirty="0"/>
              <a:t> instruction to be executed at a later time, when the image is used as the base for another build. 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2100" b="1" dirty="0">
                <a:solidFill>
                  <a:srgbClr val="0070C0"/>
                </a:solidFill>
              </a:rPr>
              <a:t>ONBUILD</a:t>
            </a:r>
            <a:r>
              <a:rPr lang="en-US" sz="2100" dirty="0">
                <a:solidFill>
                  <a:srgbClr val="0070C0"/>
                </a:solidFill>
              </a:rPr>
              <a:t> </a:t>
            </a:r>
            <a:r>
              <a:rPr lang="en-US" sz="2100" b="1" dirty="0">
                <a:solidFill>
                  <a:srgbClr val="0070C0"/>
                </a:solidFill>
              </a:rPr>
              <a:t>ADD</a:t>
            </a:r>
            <a:r>
              <a:rPr lang="en-US" sz="2100" dirty="0">
                <a:solidFill>
                  <a:srgbClr val="0070C0"/>
                </a:solidFill>
              </a:rPr>
              <a:t> . /app/</a:t>
            </a:r>
            <a:r>
              <a:rPr lang="en-US" sz="2100" dirty="0" err="1">
                <a:solidFill>
                  <a:srgbClr val="0070C0"/>
                </a:solidFill>
              </a:rPr>
              <a:t>src</a:t>
            </a:r>
            <a:r>
              <a:rPr lang="en-US" sz="2100" dirty="0">
                <a:solidFill>
                  <a:srgbClr val="0070C0"/>
                </a:solidFill>
              </a:rPr>
              <a:t> </a:t>
            </a:r>
            <a:endParaRPr lang="en-US" sz="2100" dirty="0" smtClean="0">
              <a:solidFill>
                <a:srgbClr val="0070C0"/>
              </a:solidFill>
            </a:endParaRPr>
          </a:p>
          <a:p>
            <a:r>
              <a:rPr lang="en-US" sz="2100" b="1" dirty="0">
                <a:solidFill>
                  <a:srgbClr val="0070C0"/>
                </a:solidFill>
              </a:rPr>
              <a:t>	</a:t>
            </a:r>
            <a:r>
              <a:rPr lang="en-US" sz="2100" b="1" dirty="0" smtClean="0">
                <a:solidFill>
                  <a:srgbClr val="0070C0"/>
                </a:solidFill>
              </a:rPr>
              <a:t>ONBUILD</a:t>
            </a:r>
            <a:r>
              <a:rPr lang="en-US" sz="2100" dirty="0" smtClean="0">
                <a:solidFill>
                  <a:srgbClr val="0070C0"/>
                </a:solidFill>
              </a:rPr>
              <a:t> </a:t>
            </a:r>
            <a:r>
              <a:rPr lang="en-US" sz="2100" b="1" dirty="0">
                <a:solidFill>
                  <a:srgbClr val="0070C0"/>
                </a:solidFill>
              </a:rPr>
              <a:t>RUN</a:t>
            </a:r>
            <a:r>
              <a:rPr lang="en-US" sz="2100" dirty="0">
                <a:solidFill>
                  <a:srgbClr val="0070C0"/>
                </a:solidFill>
              </a:rPr>
              <a:t> /</a:t>
            </a:r>
            <a:r>
              <a:rPr lang="en-US" sz="2100" dirty="0" err="1">
                <a:solidFill>
                  <a:srgbClr val="0070C0"/>
                </a:solidFill>
              </a:rPr>
              <a:t>usr</a:t>
            </a:r>
            <a:r>
              <a:rPr lang="en-US" sz="2100" dirty="0">
                <a:solidFill>
                  <a:srgbClr val="0070C0"/>
                </a:solidFill>
              </a:rPr>
              <a:t>/local/bin/python-build --</a:t>
            </a:r>
            <a:r>
              <a:rPr lang="en-US" sz="2100" dirty="0" err="1">
                <a:solidFill>
                  <a:srgbClr val="0070C0"/>
                </a:solidFill>
              </a:rPr>
              <a:t>dir</a:t>
            </a:r>
            <a:r>
              <a:rPr lang="en-US" sz="2100" dirty="0">
                <a:solidFill>
                  <a:srgbClr val="0070C0"/>
                </a:solidFill>
              </a:rPr>
              <a:t> /app/</a:t>
            </a:r>
            <a:r>
              <a:rPr lang="en-US" sz="2100" dirty="0" err="1">
                <a:solidFill>
                  <a:srgbClr val="0070C0"/>
                </a:solidFill>
              </a:rPr>
              <a:t>src</a:t>
            </a:r>
            <a:endParaRPr lang="en-US" sz="2100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LABEL</a:t>
            </a:r>
            <a:r>
              <a:rPr lang="en-US" dirty="0"/>
              <a:t> instruction adds metadata to an image.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sz="1900" b="1" dirty="0" smtClean="0">
                <a:solidFill>
                  <a:srgbClr val="0070C0"/>
                </a:solidFill>
              </a:rPr>
              <a:t>LABEL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>
                <a:solidFill>
                  <a:srgbClr val="0070C0"/>
                </a:solidFill>
              </a:rPr>
              <a:t>"</a:t>
            </a:r>
            <a:r>
              <a:rPr lang="en-US" sz="1900" dirty="0" err="1">
                <a:solidFill>
                  <a:srgbClr val="0070C0"/>
                </a:solidFill>
              </a:rPr>
              <a:t>com.example.vendor</a:t>
            </a:r>
            <a:r>
              <a:rPr lang="en-US" sz="1900" dirty="0">
                <a:solidFill>
                  <a:srgbClr val="0070C0"/>
                </a:solidFill>
              </a:rPr>
              <a:t>"="ACME Incorporated</a:t>
            </a:r>
            <a:r>
              <a:rPr lang="en-US" sz="1900" dirty="0" smtClean="0">
                <a:solidFill>
                  <a:srgbClr val="0070C0"/>
                </a:solidFill>
              </a:rPr>
              <a:t>”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en-US" sz="1900" b="1" dirty="0">
                <a:solidFill>
                  <a:srgbClr val="0070C0"/>
                </a:solidFill>
              </a:rPr>
              <a:t>LABEL </a:t>
            </a:r>
            <a:r>
              <a:rPr lang="en-US" sz="1900" dirty="0" smtClean="0">
                <a:solidFill>
                  <a:srgbClr val="0070C0"/>
                </a:solidFill>
              </a:rPr>
              <a:t>maintainer=”</a:t>
            </a:r>
            <a:r>
              <a:rPr lang="en-US" sz="1900" dirty="0" err="1" smtClean="0">
                <a:solidFill>
                  <a:srgbClr val="0070C0"/>
                </a:solidFill>
              </a:rPr>
              <a:t>my@email.com</a:t>
            </a:r>
            <a:r>
              <a:rPr lang="en-US" sz="1900" dirty="0" smtClean="0">
                <a:solidFill>
                  <a:srgbClr val="0070C0"/>
                </a:solidFill>
              </a:rPr>
              <a:t>"</a:t>
            </a:r>
            <a:endParaRPr lang="en-US" dirty="0" smtClean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https://docs.docker.com/engine/reference/builder</a:t>
            </a:r>
            <a:r>
              <a:rPr lang="en-US" dirty="0" smtClean="0">
                <a:hlinkClick r:id="rId2"/>
              </a:rPr>
              <a:t>/#onbuild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https://docs.docker.com/engine/reference/builder</a:t>
            </a:r>
            <a:r>
              <a:rPr lang="en-US" dirty="0" smtClean="0">
                <a:hlinkClick r:id="rId3"/>
              </a:rPr>
              <a:t>/#label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84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BED62F"/>
      </a:accent1>
      <a:accent2>
        <a:srgbClr val="D66522"/>
      </a:accent2>
      <a:accent3>
        <a:srgbClr val="171B65"/>
      </a:accent3>
      <a:accent4>
        <a:srgbClr val="00B4D5"/>
      </a:accent4>
      <a:accent5>
        <a:srgbClr val="515D65"/>
      </a:accent5>
      <a:accent6>
        <a:srgbClr val="CBCECE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1643</TotalTime>
  <Words>362</Words>
  <Application>Microsoft Macintosh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Tahoma</vt:lpstr>
      <vt:lpstr>Arial</vt:lpstr>
      <vt:lpstr>Title Slides Brand Panel</vt:lpstr>
      <vt:lpstr>Blank Slides with Logo</vt:lpstr>
      <vt:lpstr>Chapter Slides</vt:lpstr>
      <vt:lpstr>Build your own image</vt:lpstr>
      <vt:lpstr>Dockerfile and base instructions</vt:lpstr>
      <vt:lpstr>How to create an image</vt:lpstr>
      <vt:lpstr>Improve whalesay image</vt:lpstr>
      <vt:lpstr>Dockerfile instructions</vt:lpstr>
      <vt:lpstr>Dockerfile instructions</vt:lpstr>
      <vt:lpstr>Dockerfile instructions</vt:lpstr>
      <vt:lpstr>Dockerfile instructions</vt:lpstr>
      <vt:lpstr>Dockerfile instructions</vt:lpstr>
      <vt:lpstr>Push image</vt:lpstr>
      <vt:lpstr>Home work #2.1</vt:lpstr>
      <vt:lpstr>Home work #2.2</vt:lpstr>
      <vt:lpstr>Have a nice day!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Microsoft Office User</cp:lastModifiedBy>
  <cp:revision>116</cp:revision>
  <dcterms:created xsi:type="dcterms:W3CDTF">2015-09-10T13:48:25Z</dcterms:created>
  <dcterms:modified xsi:type="dcterms:W3CDTF">2017-04-06T08:57:29Z</dcterms:modified>
</cp:coreProperties>
</file>