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86" r:id="rId3"/>
  </p:sldMasterIdLst>
  <p:notesMasterIdLst>
    <p:notesMasterId r:id="rId18"/>
  </p:notesMasterIdLst>
  <p:sldIdLst>
    <p:sldId id="256" r:id="rId4"/>
    <p:sldId id="303" r:id="rId5"/>
    <p:sldId id="285" r:id="rId6"/>
    <p:sldId id="310" r:id="rId7"/>
    <p:sldId id="297" r:id="rId8"/>
    <p:sldId id="296" r:id="rId9"/>
    <p:sldId id="314" r:id="rId10"/>
    <p:sldId id="313" r:id="rId11"/>
    <p:sldId id="298" r:id="rId12"/>
    <p:sldId id="311" r:id="rId13"/>
    <p:sldId id="312" r:id="rId14"/>
    <p:sldId id="315" r:id="rId15"/>
    <p:sldId id="295" r:id="rId16"/>
    <p:sldId id="262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6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8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272" y="0"/>
      </p:cViewPr>
      <p:guideLst>
        <p:guide pos="3840"/>
        <p:guide orient="horz" pos="2160"/>
        <p:guide orient="horz" pos="26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3D79-F044-3643-9653-2C8A2362B168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2FB0-F950-8845-86C0-38E7C9AC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3461" y="5302608"/>
            <a:ext cx="2923244" cy="12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5539337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1233488"/>
            <a:ext cx="5688019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16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/>
            </a:lvl1pPr>
          </a:lstStyle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853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263531" y="4834657"/>
            <a:ext cx="11664951" cy="176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53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585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6560" y="1233488"/>
            <a:ext cx="11513503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451" y="1464898"/>
            <a:ext cx="4786022" cy="415961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435" y="343778"/>
            <a:ext cx="4772878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4145" y="1233488"/>
            <a:ext cx="4728944" cy="439102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260350"/>
            <a:ext cx="5688019" cy="5364163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4146" y="345774"/>
            <a:ext cx="472894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6118" y="5848096"/>
            <a:ext cx="105156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263530" y="1233488"/>
            <a:ext cx="11664391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4741589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5434552"/>
            <a:ext cx="10741340" cy="9247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 65 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43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3525" y="1233488"/>
            <a:ext cx="11686056" cy="5380037"/>
          </a:xfrm>
        </p:spPr>
        <p:txBody>
          <a:bodyPr/>
          <a:lstStyle/>
          <a:p>
            <a:endParaRPr lang="uk-UA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6" y="1972753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171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263531" y="1233498"/>
            <a:ext cx="11664951" cy="4364007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63532" y="5851565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500">
                <a:solidFill>
                  <a:srgbClr val="171B65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35pt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723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12201" y="203465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8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2202" y="2033697"/>
            <a:ext cx="11517861" cy="456395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4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46033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2202" y="2031338"/>
            <a:ext cx="11517861" cy="454501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04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3" y="1231207"/>
            <a:ext cx="5536880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240463" y="1233488"/>
            <a:ext cx="5688013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04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7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12202" y="1268760"/>
            <a:ext cx="11352277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12201" y="216833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0" r:id="rId3"/>
    <p:sldLayoutId id="2147483672" r:id="rId4"/>
    <p:sldLayoutId id="2147483651" r:id="rId5"/>
    <p:sldLayoutId id="2147483654" r:id="rId6"/>
    <p:sldLayoutId id="2147483675" r:id="rId7"/>
    <p:sldLayoutId id="2147483655" r:id="rId8"/>
    <p:sldLayoutId id="2147483656" r:id="rId9"/>
    <p:sldLayoutId id="2147483674" r:id="rId10"/>
    <p:sldLayoutId id="2147483658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6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560" y="131308"/>
            <a:ext cx="113307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6560" y="1160923"/>
            <a:ext cx="113307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</a:t>
            </a:r>
            <a:r>
              <a:rPr lang="ru-RU" dirty="0" smtClean="0"/>
              <a:t> </a:t>
            </a:r>
            <a:r>
              <a:rPr lang="en-US" dirty="0" smtClean="0"/>
              <a:t>level</a:t>
            </a:r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3550" y="6031830"/>
            <a:ext cx="287855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2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0" orient="horz" pos="3725" userDrawn="1">
          <p15:clr>
            <a:srgbClr val="F26B43"/>
          </p15:clr>
        </p15:guide>
        <p15:guide id="8" orient="horz" pos="3543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265113" y="5624513"/>
            <a:ext cx="11664950" cy="99045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docker.com/compose/compose-file/#/network-configuration-reference" TargetMode="External"/><Relationship Id="rId3" Type="http://schemas.openxmlformats.org/officeDocument/2006/relationships/hyperlink" Target="https://docs.docker.com/compose/network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docker.com/compose/reference/scal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compose/overview/" TargetMode="External"/><Relationship Id="rId3" Type="http://schemas.openxmlformats.org/officeDocument/2006/relationships/hyperlink" Target="https://docs.docker.com/compose/overview/#/featur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docker.com/engine/swarm/" TargetMode="External"/><Relationship Id="rId3" Type="http://schemas.openxmlformats.org/officeDocument/2006/relationships/hyperlink" Target="https://docs.docker.com/compose/compose-file/#/version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compose/compose-file/#/service-configuration-referen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compose/compose-file/#/service-configuration-referenc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docker.com/compose/compose-file/#/volume-configuration-refer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Multi-container application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#4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51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Allow proxy for “Hits” application</a:t>
            </a:r>
            <a:endParaRPr lang="uk-UA" b="1" i="1" u="sng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hlinkClick r:id="rId2"/>
              </a:rPr>
              <a:t>https://docs.docker.com/compose/compose-file/#/</a:t>
            </a:r>
            <a:r>
              <a:rPr lang="en-US" smtClean="0">
                <a:hlinkClick r:id="rId2"/>
              </a:rPr>
              <a:t>network-configuration-reference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https://docs.docker.com/compose/networking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8727216" y="2044267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urier" charset="0"/>
              </a:rPr>
              <a:t>docker network ls</a:t>
            </a:r>
            <a:endParaRPr lang="en-US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560" y="873864"/>
            <a:ext cx="7546848" cy="504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b="1" u="sng" dirty="0">
                <a:solidFill>
                  <a:srgbClr val="C00000"/>
                </a:solidFill>
              </a:rPr>
              <a:t>docker-</a:t>
            </a:r>
            <a:r>
              <a:rPr lang="en-US" sz="1400" b="1" u="sng" dirty="0" err="1">
                <a:solidFill>
                  <a:srgbClr val="C00000"/>
                </a:solidFill>
              </a:rPr>
              <a:t>compose.yml</a:t>
            </a:r>
            <a:endParaRPr lang="en-US" sz="1400" b="1" u="sng" dirty="0">
              <a:solidFill>
                <a:srgbClr val="C00000"/>
              </a:solidFill>
            </a:endParaRPr>
          </a:p>
          <a:p>
            <a:endParaRPr lang="en-US" sz="1400" b="1" dirty="0" smtClean="0">
              <a:solidFill>
                <a:srgbClr val="000080"/>
              </a:solidFill>
            </a:endParaRPr>
          </a:p>
          <a:p>
            <a:r>
              <a:rPr lang="en-US" sz="1400" b="1" dirty="0" smtClean="0">
                <a:solidFill>
                  <a:srgbClr val="000080"/>
                </a:solidFill>
              </a:rPr>
              <a:t>version</a:t>
            </a:r>
            <a:r>
              <a:rPr lang="en-US" sz="1400" b="1" dirty="0">
                <a:solidFill>
                  <a:srgbClr val="000080"/>
                </a:solidFill>
              </a:rPr>
              <a:t>: </a:t>
            </a:r>
            <a:r>
              <a:rPr lang="en-US" sz="1400" b="1" dirty="0">
                <a:solidFill>
                  <a:srgbClr val="008000"/>
                </a:solidFill>
              </a:rPr>
              <a:t>'3'</a:t>
            </a:r>
            <a:br>
              <a:rPr lang="en-US" sz="1400" b="1" dirty="0">
                <a:solidFill>
                  <a:srgbClr val="008000"/>
                </a:solidFill>
              </a:rPr>
            </a:br>
            <a:r>
              <a:rPr lang="en-US" sz="1400" b="1" dirty="0">
                <a:solidFill>
                  <a:srgbClr val="000080"/>
                </a:solidFill>
              </a:rPr>
              <a:t>services:</a:t>
            </a:r>
            <a:br>
              <a:rPr lang="en-US" sz="1400" b="1" dirty="0">
                <a:solidFill>
                  <a:srgbClr val="000080"/>
                </a:solidFill>
              </a:rPr>
            </a:br>
            <a:r>
              <a:rPr lang="en-US" sz="1400" b="1" dirty="0">
                <a:solidFill>
                  <a:srgbClr val="000080"/>
                </a:solidFill>
              </a:rPr>
              <a:t>  hits:</a:t>
            </a:r>
            <a:br>
              <a:rPr lang="en-US" sz="1400" b="1" dirty="0">
                <a:solidFill>
                  <a:srgbClr val="000080"/>
                </a:solidFill>
              </a:rPr>
            </a:br>
            <a:r>
              <a:rPr lang="en-US" sz="1400" b="1" dirty="0">
                <a:solidFill>
                  <a:srgbClr val="000080"/>
                </a:solidFill>
              </a:rPr>
              <a:t>    build: 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image: </a:t>
            </a:r>
            <a:r>
              <a:rPr lang="en-US" sz="1400" dirty="0"/>
              <a:t>hits:c1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ports:</a:t>
            </a:r>
            <a:br>
              <a:rPr lang="en-US" sz="1400" b="1" dirty="0">
                <a:solidFill>
                  <a:srgbClr val="000080"/>
                </a:solidFill>
              </a:rPr>
            </a:b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1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5000"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rgbClr val="008000"/>
                </a:solidFill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</a:rPr>
              <a:t>depends_on</a:t>
            </a:r>
            <a:r>
              <a:rPr lang="en-US" sz="1400" b="1" dirty="0">
                <a:solidFill>
                  <a:srgbClr val="000080"/>
                </a:solidFill>
              </a:rPr>
              <a:t>:</a:t>
            </a:r>
            <a:br>
              <a:rPr lang="en-US" sz="1400" b="1" dirty="0">
                <a:solidFill>
                  <a:srgbClr val="000080"/>
                </a:solidFill>
              </a:rPr>
            </a:br>
            <a:r>
              <a:rPr lang="en-US" sz="1400" b="1" dirty="0">
                <a:solidFill>
                  <a:srgbClr val="000080"/>
                </a:solidFill>
              </a:rPr>
              <a:t>      </a:t>
            </a:r>
            <a:r>
              <a:rPr lang="en-US" sz="1400" dirty="0"/>
              <a:t>- redis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B0F0"/>
                </a:solidFill>
              </a:rPr>
              <a:t>networks:</a:t>
            </a:r>
            <a:br>
              <a:rPr lang="en-US" sz="1400" b="1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B0F0"/>
                </a:solidFill>
              </a:rPr>
              <a:t>      </a:t>
            </a:r>
            <a:r>
              <a:rPr lang="en-US" sz="1400" dirty="0">
                <a:solidFill>
                  <a:srgbClr val="00B0F0"/>
                </a:solidFill>
              </a:rPr>
              <a:t>- front-tier</a:t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dirty="0">
                <a:solidFill>
                  <a:srgbClr val="00B0F0"/>
                </a:solidFill>
              </a:rPr>
              <a:t>      - back-tier</a:t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dirty="0"/>
              <a:t>  </a:t>
            </a:r>
            <a:r>
              <a:rPr lang="en-US" sz="1400" b="1" dirty="0">
                <a:solidFill>
                  <a:srgbClr val="000080"/>
                </a:solidFill>
              </a:rPr>
              <a:t>redis:</a:t>
            </a:r>
            <a:br>
              <a:rPr lang="en-US" sz="1400" b="1" dirty="0">
                <a:solidFill>
                  <a:srgbClr val="000080"/>
                </a:solidFill>
              </a:rPr>
            </a:br>
            <a:r>
              <a:rPr lang="en-US" sz="1400" b="1" dirty="0">
                <a:solidFill>
                  <a:srgbClr val="000080"/>
                </a:solidFill>
              </a:rPr>
              <a:t>    image: 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redis:alpine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br>
              <a:rPr lang="en-US" sz="1400" b="1" dirty="0">
                <a:solidFill>
                  <a:srgbClr val="008000"/>
                </a:solidFill>
              </a:rPr>
            </a:br>
            <a:r>
              <a:rPr lang="en-US" sz="1400" b="1" dirty="0">
                <a:solidFill>
                  <a:srgbClr val="008000"/>
                </a:solidFill>
              </a:rPr>
              <a:t>    </a:t>
            </a:r>
            <a:r>
              <a:rPr lang="en-US" sz="1400" b="1" dirty="0">
                <a:solidFill>
                  <a:srgbClr val="000080"/>
                </a:solidFill>
              </a:rPr>
              <a:t>volumes:</a:t>
            </a:r>
            <a:br>
              <a:rPr lang="en-US" sz="1400" b="1" dirty="0">
                <a:solidFill>
                  <a:srgbClr val="000080"/>
                </a:solidFill>
              </a:rPr>
            </a:br>
            <a:r>
              <a:rPr lang="en-US" sz="1400" b="1" dirty="0">
                <a:solidFill>
                  <a:srgbClr val="000080"/>
                </a:solidFill>
              </a:rPr>
              <a:t>     </a:t>
            </a:r>
            <a:r>
              <a:rPr lang="en-US" sz="1400" dirty="0"/>
              <a:t>- redis-data:/data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B0F0"/>
                </a:solidFill>
              </a:rPr>
              <a:t>networks:</a:t>
            </a:r>
            <a:br>
              <a:rPr lang="en-US" sz="1400" b="1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B0F0"/>
                </a:solidFill>
              </a:rPr>
              <a:t>     </a:t>
            </a:r>
            <a:r>
              <a:rPr lang="en-US" sz="1400" dirty="0">
                <a:solidFill>
                  <a:srgbClr val="00B0F0"/>
                </a:solidFill>
              </a:rPr>
              <a:t>- back-tier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</a:t>
            </a:r>
            <a:endParaRPr lang="en-US" sz="1400" dirty="0" smtClean="0"/>
          </a:p>
          <a:p>
            <a:endParaRPr lang="en-US" sz="1400" b="1" dirty="0">
              <a:solidFill>
                <a:srgbClr val="000080"/>
              </a:solidFill>
            </a:endParaRPr>
          </a:p>
          <a:p>
            <a:endParaRPr lang="en-US" sz="1400" b="1" dirty="0" smtClean="0">
              <a:solidFill>
                <a:srgbClr val="000080"/>
              </a:solidFill>
            </a:endParaRPr>
          </a:p>
          <a:p>
            <a:endParaRPr lang="en-US" sz="1400" b="1" dirty="0">
              <a:solidFill>
                <a:srgbClr val="000080"/>
              </a:solidFill>
            </a:endParaRPr>
          </a:p>
          <a:p>
            <a:endParaRPr lang="en-US" sz="1400" b="1" dirty="0">
              <a:solidFill>
                <a:srgbClr val="000080"/>
              </a:solidFill>
            </a:endParaRPr>
          </a:p>
          <a:p>
            <a:r>
              <a:rPr lang="en-US" sz="1400" b="1" dirty="0" err="1" smtClean="0">
                <a:solidFill>
                  <a:srgbClr val="00B0F0"/>
                </a:solidFill>
              </a:rPr>
              <a:t>loadbalancer</a:t>
            </a:r>
            <a:r>
              <a:rPr lang="en-US" sz="1400" b="1" dirty="0">
                <a:solidFill>
                  <a:srgbClr val="00B0F0"/>
                </a:solidFill>
              </a:rPr>
              <a:t>:</a:t>
            </a:r>
            <a:br>
              <a:rPr lang="en-US" sz="1400" b="1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B0F0"/>
                </a:solidFill>
              </a:rPr>
              <a:t>    image: '</a:t>
            </a:r>
            <a:r>
              <a:rPr lang="en-US" sz="1400" b="1" dirty="0" err="1">
                <a:solidFill>
                  <a:srgbClr val="00B0F0"/>
                </a:solidFill>
              </a:rPr>
              <a:t>dockercloud</a:t>
            </a:r>
            <a:r>
              <a:rPr lang="en-US" sz="1400" b="1" dirty="0">
                <a:solidFill>
                  <a:srgbClr val="00B0F0"/>
                </a:solidFill>
              </a:rPr>
              <a:t>/</a:t>
            </a:r>
            <a:r>
              <a:rPr lang="en-US" sz="1400" b="1" dirty="0" err="1">
                <a:solidFill>
                  <a:srgbClr val="00B0F0"/>
                </a:solidFill>
              </a:rPr>
              <a:t>haproxy:latest</a:t>
            </a:r>
            <a:r>
              <a:rPr lang="en-US" sz="1400" b="1" dirty="0">
                <a:solidFill>
                  <a:srgbClr val="00B0F0"/>
                </a:solidFill>
              </a:rPr>
              <a:t>'</a:t>
            </a:r>
            <a:br>
              <a:rPr lang="en-US" sz="1400" b="1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B0F0"/>
                </a:solidFill>
              </a:rPr>
              <a:t>    links:</a:t>
            </a:r>
            <a:br>
              <a:rPr lang="en-US" sz="1400" b="1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B0F0"/>
                </a:solidFill>
              </a:rPr>
              <a:t>      </a:t>
            </a:r>
            <a:r>
              <a:rPr lang="en-US" sz="1400" dirty="0">
                <a:solidFill>
                  <a:srgbClr val="00B0F0"/>
                </a:solidFill>
              </a:rPr>
              <a:t>- hits</a:t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dirty="0">
                <a:solidFill>
                  <a:srgbClr val="00B0F0"/>
                </a:solidFill>
              </a:rPr>
              <a:t>    </a:t>
            </a:r>
            <a:r>
              <a:rPr lang="en-US" sz="1400" b="1" dirty="0">
                <a:solidFill>
                  <a:srgbClr val="00B0F0"/>
                </a:solidFill>
              </a:rPr>
              <a:t>volumes:</a:t>
            </a:r>
            <a:br>
              <a:rPr lang="en-US" sz="1400" b="1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B0F0"/>
                </a:solidFill>
              </a:rPr>
              <a:t>      </a:t>
            </a:r>
            <a:r>
              <a:rPr lang="en-US" sz="1400" dirty="0">
                <a:solidFill>
                  <a:srgbClr val="00B0F0"/>
                </a:solidFill>
              </a:rPr>
              <a:t>- /</a:t>
            </a:r>
            <a:r>
              <a:rPr lang="en-US" sz="1400" dirty="0" err="1">
                <a:solidFill>
                  <a:srgbClr val="00B0F0"/>
                </a:solidFill>
              </a:rPr>
              <a:t>var</a:t>
            </a:r>
            <a:r>
              <a:rPr lang="en-US" sz="1400" dirty="0">
                <a:solidFill>
                  <a:srgbClr val="00B0F0"/>
                </a:solidFill>
              </a:rPr>
              <a:t>/run/</a:t>
            </a:r>
            <a:r>
              <a:rPr lang="en-US" sz="1400" dirty="0" err="1">
                <a:solidFill>
                  <a:srgbClr val="00B0F0"/>
                </a:solidFill>
              </a:rPr>
              <a:t>docker.sock</a:t>
            </a:r>
            <a:r>
              <a:rPr lang="en-US" sz="1400" dirty="0">
                <a:solidFill>
                  <a:srgbClr val="00B0F0"/>
                </a:solidFill>
              </a:rPr>
              <a:t>:/</a:t>
            </a:r>
            <a:r>
              <a:rPr lang="en-US" sz="1400" dirty="0" err="1">
                <a:solidFill>
                  <a:srgbClr val="00B0F0"/>
                </a:solidFill>
              </a:rPr>
              <a:t>var</a:t>
            </a:r>
            <a:r>
              <a:rPr lang="en-US" sz="1400" dirty="0">
                <a:solidFill>
                  <a:srgbClr val="00B0F0"/>
                </a:solidFill>
              </a:rPr>
              <a:t>/run/</a:t>
            </a:r>
            <a:r>
              <a:rPr lang="en-US" sz="1400" dirty="0" err="1">
                <a:solidFill>
                  <a:srgbClr val="00B0F0"/>
                </a:solidFill>
              </a:rPr>
              <a:t>docker.sock</a:t>
            </a:r>
            <a:r>
              <a:rPr lang="en-US" sz="1400" dirty="0">
                <a:solidFill>
                  <a:srgbClr val="00B0F0"/>
                </a:solidFill>
              </a:rPr>
              <a:t/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dirty="0">
                <a:solidFill>
                  <a:srgbClr val="00B0F0"/>
                </a:solidFill>
              </a:rPr>
              <a:t>    </a:t>
            </a:r>
            <a:r>
              <a:rPr lang="en-US" sz="1400" b="1" dirty="0">
                <a:solidFill>
                  <a:srgbClr val="00B0F0"/>
                </a:solidFill>
              </a:rPr>
              <a:t>ports:</a:t>
            </a:r>
            <a:br>
              <a:rPr lang="en-US" sz="1400" b="1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B0F0"/>
                </a:solidFill>
              </a:rPr>
              <a:t>      </a:t>
            </a:r>
            <a:r>
              <a:rPr lang="en-US" sz="1400" dirty="0">
                <a:solidFill>
                  <a:srgbClr val="00B0F0"/>
                </a:solidFill>
              </a:rPr>
              <a:t>- 8080:80</a:t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dirty="0">
                <a:solidFill>
                  <a:srgbClr val="00B0F0"/>
                </a:solidFill>
              </a:rPr>
              <a:t>    </a:t>
            </a:r>
            <a:r>
              <a:rPr lang="en-US" sz="1400" b="1" dirty="0">
                <a:solidFill>
                  <a:srgbClr val="00B0F0"/>
                </a:solidFill>
              </a:rPr>
              <a:t>networks:</a:t>
            </a:r>
            <a:br>
              <a:rPr lang="en-US" sz="1400" b="1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B0F0"/>
                </a:solidFill>
              </a:rPr>
              <a:t>      </a:t>
            </a:r>
            <a:r>
              <a:rPr lang="en-US" sz="1400" dirty="0">
                <a:solidFill>
                  <a:srgbClr val="00B0F0"/>
                </a:solidFill>
              </a:rPr>
              <a:t>- front-tier</a:t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0080"/>
                </a:solidFill>
              </a:rPr>
              <a:t>volumes:</a:t>
            </a:r>
            <a:br>
              <a:rPr lang="en-US" sz="1400" b="1" dirty="0">
                <a:solidFill>
                  <a:srgbClr val="000080"/>
                </a:solidFill>
              </a:rPr>
            </a:br>
            <a:r>
              <a:rPr lang="en-US" sz="1400" b="1" dirty="0">
                <a:solidFill>
                  <a:srgbClr val="000080"/>
                </a:solidFill>
              </a:rPr>
              <a:t>  redis-data:</a:t>
            </a:r>
            <a:br>
              <a:rPr lang="en-US" sz="1400" b="1" dirty="0">
                <a:solidFill>
                  <a:srgbClr val="000080"/>
                </a:solidFill>
              </a:rPr>
            </a:br>
            <a:r>
              <a:rPr lang="en-US" sz="1400" b="1" dirty="0">
                <a:solidFill>
                  <a:srgbClr val="000080"/>
                </a:solidFill>
              </a:rPr>
              <a:t>    driver: </a:t>
            </a:r>
            <a:r>
              <a:rPr lang="en-US" sz="1400" dirty="0"/>
              <a:t>local</a:t>
            </a:r>
            <a:br>
              <a:rPr lang="en-US" sz="1400" dirty="0"/>
            </a:br>
            <a:r>
              <a:rPr lang="en-US" sz="1400" b="1" dirty="0">
                <a:solidFill>
                  <a:srgbClr val="00B0F0"/>
                </a:solidFill>
              </a:rPr>
              <a:t>networks:</a:t>
            </a:r>
            <a:br>
              <a:rPr lang="en-US" sz="1400" b="1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B0F0"/>
                </a:solidFill>
              </a:rPr>
              <a:t>  front-tier:</a:t>
            </a:r>
            <a:br>
              <a:rPr lang="en-US" sz="1400" b="1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B0F0"/>
                </a:solidFill>
              </a:rPr>
              <a:t>    driver: </a:t>
            </a:r>
            <a:r>
              <a:rPr lang="en-US" sz="1400" dirty="0">
                <a:solidFill>
                  <a:srgbClr val="00B0F0"/>
                </a:solidFill>
              </a:rPr>
              <a:t>bridge</a:t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dirty="0">
                <a:solidFill>
                  <a:srgbClr val="00B0F0"/>
                </a:solidFill>
              </a:rPr>
              <a:t>  </a:t>
            </a:r>
            <a:r>
              <a:rPr lang="en-US" sz="1400" b="1" dirty="0">
                <a:solidFill>
                  <a:srgbClr val="00B0F0"/>
                </a:solidFill>
              </a:rPr>
              <a:t>back-tier:</a:t>
            </a:r>
            <a:br>
              <a:rPr lang="en-US" sz="1400" b="1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B0F0"/>
                </a:solidFill>
              </a:rPr>
              <a:t>    driver: </a:t>
            </a:r>
            <a:r>
              <a:rPr lang="en-US" sz="1400" dirty="0">
                <a:solidFill>
                  <a:srgbClr val="00B0F0"/>
                </a:solidFill>
              </a:rPr>
              <a:t>bridge</a:t>
            </a:r>
          </a:p>
        </p:txBody>
      </p:sp>
      <p:sp>
        <p:nvSpPr>
          <p:cNvPr id="6" name="Rectangle 5"/>
          <p:cNvSpPr/>
          <p:nvPr/>
        </p:nvSpPr>
        <p:spPr>
          <a:xfrm>
            <a:off x="8727216" y="2399023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urier" charset="0"/>
              </a:rPr>
              <a:t>docker-compose up -d</a:t>
            </a:r>
            <a:endParaRPr lang="en-US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27217" y="281267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urier" charset="0"/>
              </a:rPr>
              <a:t>curl localhost:8080</a:t>
            </a:r>
            <a:endParaRPr lang="en-US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27217" y="3226318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urier" charset="0"/>
              </a:rPr>
              <a:t>docker-compose stop</a:t>
            </a:r>
            <a:endParaRPr lang="en-US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27216" y="359565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urier" charset="0"/>
              </a:rPr>
              <a:t>docker-compose </a:t>
            </a:r>
            <a:r>
              <a:rPr lang="en-US" err="1">
                <a:solidFill>
                  <a:srgbClr val="C00000"/>
                </a:solidFill>
                <a:latin typeface="Courier" charset="0"/>
              </a:rPr>
              <a:t>rm</a:t>
            </a:r>
            <a:endParaRPr lang="en-US">
              <a:solidFill>
                <a:srgbClr val="C00000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Scale “Hits” application</a:t>
            </a:r>
            <a:endParaRPr lang="uk-UA" b="1" i="1" u="sng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108192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mtClean="0"/>
          </a:p>
        </p:txBody>
      </p:sp>
      <p:sp>
        <p:nvSpPr>
          <p:cNvPr id="2" name="Rectangle 1"/>
          <p:cNvSpPr/>
          <p:nvPr/>
        </p:nvSpPr>
        <p:spPr>
          <a:xfrm>
            <a:off x="416560" y="956778"/>
            <a:ext cx="6096000" cy="5040000"/>
          </a:xfrm>
          <a:prstGeom prst="rect">
            <a:avLst/>
          </a:prstGeom>
        </p:spPr>
        <p:txBody>
          <a:bodyPr numCol="2">
            <a:spAutoFit/>
          </a:bodyPr>
          <a:lstStyle/>
          <a:p>
            <a:r>
              <a:rPr lang="en-US" sz="1400" b="1" u="sng" dirty="0">
                <a:solidFill>
                  <a:srgbClr val="C00000"/>
                </a:solidFill>
              </a:rPr>
              <a:t>docker-</a:t>
            </a:r>
            <a:r>
              <a:rPr lang="en-US" sz="1400" b="1" u="sng" dirty="0" err="1">
                <a:solidFill>
                  <a:srgbClr val="C00000"/>
                </a:solidFill>
              </a:rPr>
              <a:t>compose.yml</a:t>
            </a:r>
            <a:endParaRPr lang="en-US" sz="1400" b="1" u="sng" dirty="0">
              <a:solidFill>
                <a:srgbClr val="C00000"/>
              </a:solidFill>
            </a:endParaRPr>
          </a:p>
          <a:p>
            <a:endParaRPr lang="en-US" sz="1400" b="1" dirty="0" smtClean="0">
              <a:solidFill>
                <a:srgbClr val="000080"/>
              </a:solidFill>
            </a:endParaRPr>
          </a:p>
          <a:p>
            <a:r>
              <a:rPr lang="en-US" sz="1400" b="1" dirty="0" smtClean="0">
                <a:solidFill>
                  <a:srgbClr val="000080"/>
                </a:solidFill>
              </a:rPr>
              <a:t>version: </a:t>
            </a:r>
            <a:r>
              <a:rPr lang="en-US" sz="1400" b="1" dirty="0" smtClean="0">
                <a:solidFill>
                  <a:srgbClr val="008000"/>
                </a:solidFill>
              </a:rPr>
              <a:t>'3'</a:t>
            </a:r>
            <a:br>
              <a:rPr lang="en-US" sz="1400" b="1" dirty="0" smtClean="0">
                <a:solidFill>
                  <a:srgbClr val="00800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services: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hits: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build: 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b="1" dirty="0" smtClean="0">
                <a:solidFill>
                  <a:srgbClr val="000080"/>
                </a:solidFill>
              </a:rPr>
              <a:t>image: </a:t>
            </a:r>
            <a:r>
              <a:rPr lang="en-US" sz="1400" dirty="0" smtClean="0"/>
              <a:t>hits:c1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b="1" dirty="0" smtClean="0">
                <a:solidFill>
                  <a:srgbClr val="000080"/>
                </a:solidFill>
              </a:rPr>
              <a:t>ports: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    </a:t>
            </a:r>
            <a:r>
              <a:rPr lang="en-US" sz="1400" dirty="0" smtClean="0"/>
              <a:t>- 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smtClean="0">
                <a:solidFill>
                  <a:srgbClr val="008000"/>
                </a:solidFill>
              </a:rPr>
              <a:t>5000" </a:t>
            </a:r>
            <a:r>
              <a:rPr lang="en-US" sz="1400" b="1" dirty="0" smtClean="0">
                <a:solidFill>
                  <a:srgbClr val="00B0F0"/>
                </a:solidFill>
              </a:rPr>
              <a:t/>
            </a:r>
            <a:br>
              <a:rPr lang="en-US" sz="1400" b="1" dirty="0" smtClean="0">
                <a:solidFill>
                  <a:srgbClr val="00B0F0"/>
                </a:solidFill>
              </a:rPr>
            </a:br>
            <a:r>
              <a:rPr lang="en-US" sz="1400" b="1" dirty="0" smtClean="0">
                <a:solidFill>
                  <a:srgbClr val="008000"/>
                </a:solidFill>
              </a:rPr>
              <a:t>    </a:t>
            </a:r>
            <a:r>
              <a:rPr lang="en-US" sz="1400" b="1" dirty="0" err="1" smtClean="0">
                <a:solidFill>
                  <a:srgbClr val="000080"/>
                </a:solidFill>
              </a:rPr>
              <a:t>depends_on</a:t>
            </a:r>
            <a:r>
              <a:rPr lang="en-US" sz="1400" b="1" dirty="0" smtClean="0">
                <a:solidFill>
                  <a:srgbClr val="000080"/>
                </a:solidFill>
              </a:rPr>
              <a:t>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  </a:t>
            </a:r>
            <a:r>
              <a:rPr lang="en-US" sz="1400" dirty="0" smtClean="0"/>
              <a:t>- redis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b="1" dirty="0" smtClean="0">
                <a:solidFill>
                  <a:srgbClr val="000080"/>
                </a:solidFill>
              </a:rPr>
              <a:t>networks: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  </a:t>
            </a:r>
            <a:r>
              <a:rPr lang="en-US" sz="1400" dirty="0" smtClean="0"/>
              <a:t>- front-tier</a:t>
            </a:r>
            <a:br>
              <a:rPr lang="en-US" sz="1400" dirty="0" smtClean="0"/>
            </a:br>
            <a:r>
              <a:rPr lang="en-US" sz="1400" dirty="0" smtClean="0"/>
              <a:t>      - back-tier</a:t>
            </a:r>
            <a:br>
              <a:rPr lang="en-US" sz="1400" dirty="0" smtClean="0"/>
            </a:br>
            <a:r>
              <a:rPr lang="en-US" sz="1400" dirty="0" smtClean="0"/>
              <a:t>  </a:t>
            </a:r>
            <a:r>
              <a:rPr lang="en-US" sz="1400" b="1" dirty="0" smtClean="0">
                <a:solidFill>
                  <a:srgbClr val="000080"/>
                </a:solidFill>
              </a:rPr>
              <a:t>redis: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image: </a:t>
            </a:r>
            <a:r>
              <a:rPr lang="en-US" sz="1400" b="1" dirty="0" smtClean="0">
                <a:solidFill>
                  <a:srgbClr val="008000"/>
                </a:solidFill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</a:rPr>
              <a:t>redis:alpine</a:t>
            </a:r>
            <a:r>
              <a:rPr lang="en-US" sz="1400" b="1" dirty="0" smtClean="0">
                <a:solidFill>
                  <a:srgbClr val="008000"/>
                </a:solidFill>
              </a:rPr>
              <a:t>"</a:t>
            </a:r>
            <a:br>
              <a:rPr lang="en-US" sz="1400" b="1" dirty="0" smtClean="0">
                <a:solidFill>
                  <a:srgbClr val="008000"/>
                </a:solidFill>
              </a:rPr>
            </a:br>
            <a:r>
              <a:rPr lang="en-US" sz="1400" b="1" dirty="0" smtClean="0">
                <a:solidFill>
                  <a:srgbClr val="008000"/>
                </a:solidFill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</a:rPr>
              <a:t>volumes: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 </a:t>
            </a:r>
            <a:r>
              <a:rPr lang="en-US" sz="1400" dirty="0" smtClean="0"/>
              <a:t>- redis-data:/data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b="1" dirty="0" smtClean="0">
                <a:solidFill>
                  <a:srgbClr val="000080"/>
                </a:solidFill>
              </a:rPr>
              <a:t>networks: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 </a:t>
            </a:r>
            <a:r>
              <a:rPr lang="en-US" sz="1400" dirty="0" smtClean="0"/>
              <a:t>- back-tier</a:t>
            </a:r>
            <a:br>
              <a:rPr lang="en-US" sz="1400" dirty="0" smtClean="0"/>
            </a:br>
            <a:r>
              <a:rPr lang="en-US" sz="1400" dirty="0" smtClean="0"/>
              <a:t>  </a:t>
            </a:r>
          </a:p>
          <a:p>
            <a:endParaRPr lang="en-US" sz="1400" b="1" dirty="0">
              <a:solidFill>
                <a:srgbClr val="000080"/>
              </a:solidFill>
            </a:endParaRPr>
          </a:p>
          <a:p>
            <a:endParaRPr lang="en-US" sz="1400" b="1" dirty="0" smtClean="0">
              <a:solidFill>
                <a:srgbClr val="000080"/>
              </a:solidFill>
            </a:endParaRPr>
          </a:p>
          <a:p>
            <a:endParaRPr lang="en-US" sz="1400" b="1" dirty="0">
              <a:solidFill>
                <a:srgbClr val="000080"/>
              </a:solidFill>
            </a:endParaRPr>
          </a:p>
          <a:p>
            <a:endParaRPr lang="en-US" sz="1400" b="1" dirty="0">
              <a:solidFill>
                <a:srgbClr val="000080"/>
              </a:solidFill>
            </a:endParaRPr>
          </a:p>
          <a:p>
            <a:r>
              <a:rPr lang="en-US" sz="1400" b="1" dirty="0" err="1" smtClean="0">
                <a:solidFill>
                  <a:srgbClr val="000080"/>
                </a:solidFill>
              </a:rPr>
              <a:t>loadbalancer</a:t>
            </a:r>
            <a:r>
              <a:rPr lang="en-US" sz="1400" b="1" dirty="0" smtClean="0">
                <a:solidFill>
                  <a:srgbClr val="000080"/>
                </a:solidFill>
              </a:rPr>
              <a:t>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image: </a:t>
            </a:r>
            <a:r>
              <a:rPr lang="en-US" sz="1400" b="1" dirty="0" smtClean="0">
                <a:solidFill>
                  <a:srgbClr val="008000"/>
                </a:solidFill>
              </a:rPr>
              <a:t>'</a:t>
            </a:r>
            <a:r>
              <a:rPr lang="en-US" sz="1400" b="1" dirty="0" err="1" smtClean="0">
                <a:solidFill>
                  <a:srgbClr val="008000"/>
                </a:solidFill>
              </a:rPr>
              <a:t>dockercloud</a:t>
            </a:r>
            <a:r>
              <a:rPr lang="en-US" sz="1400" b="1" dirty="0" smtClean="0">
                <a:solidFill>
                  <a:srgbClr val="008000"/>
                </a:solidFill>
              </a:rPr>
              <a:t>/</a:t>
            </a:r>
            <a:r>
              <a:rPr lang="en-US" sz="1400" b="1" dirty="0" err="1" smtClean="0">
                <a:solidFill>
                  <a:srgbClr val="008000"/>
                </a:solidFill>
              </a:rPr>
              <a:t>haproxy:latest</a:t>
            </a:r>
            <a:r>
              <a:rPr lang="en-US" sz="1400" b="1" dirty="0" smtClean="0">
                <a:solidFill>
                  <a:srgbClr val="008000"/>
                </a:solidFill>
              </a:rPr>
              <a:t>'</a:t>
            </a:r>
            <a:br>
              <a:rPr lang="en-US" sz="1400" b="1" dirty="0" smtClean="0">
                <a:solidFill>
                  <a:srgbClr val="008000"/>
                </a:solidFill>
              </a:rPr>
            </a:br>
            <a:r>
              <a:rPr lang="en-US" sz="1400" b="1" dirty="0" smtClean="0">
                <a:solidFill>
                  <a:srgbClr val="008000"/>
                </a:solidFill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</a:rPr>
              <a:t>links: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  </a:t>
            </a:r>
            <a:r>
              <a:rPr lang="en-US" sz="1400" dirty="0" smtClean="0"/>
              <a:t>- hits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b="1" dirty="0" smtClean="0">
                <a:solidFill>
                  <a:srgbClr val="000080"/>
                </a:solidFill>
              </a:rPr>
              <a:t>volumes: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  </a:t>
            </a:r>
            <a:r>
              <a:rPr lang="en-US" sz="1400" dirty="0" smtClean="0"/>
              <a:t>- /</a:t>
            </a:r>
            <a:r>
              <a:rPr lang="en-US" sz="1400" dirty="0" err="1" smtClean="0"/>
              <a:t>var</a:t>
            </a:r>
            <a:r>
              <a:rPr lang="en-US" sz="1400" dirty="0" smtClean="0"/>
              <a:t>/run/</a:t>
            </a:r>
            <a:r>
              <a:rPr lang="en-US" sz="1400" dirty="0" err="1" smtClean="0"/>
              <a:t>docker.sock</a:t>
            </a:r>
            <a:r>
              <a:rPr lang="en-US" sz="1400" dirty="0" smtClean="0"/>
              <a:t>:/</a:t>
            </a:r>
            <a:r>
              <a:rPr lang="en-US" sz="1400" dirty="0" err="1" smtClean="0"/>
              <a:t>var</a:t>
            </a:r>
            <a:r>
              <a:rPr lang="en-US" sz="1400" dirty="0" smtClean="0"/>
              <a:t>/run/</a:t>
            </a:r>
            <a:r>
              <a:rPr lang="en-US" sz="1400" dirty="0" err="1" smtClean="0"/>
              <a:t>docker.sock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b="1" dirty="0" smtClean="0">
                <a:solidFill>
                  <a:srgbClr val="000080"/>
                </a:solidFill>
              </a:rPr>
              <a:t>ports: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  </a:t>
            </a:r>
            <a:r>
              <a:rPr lang="en-US" sz="1400" dirty="0" smtClean="0"/>
              <a:t>- 8080:80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b="1" dirty="0" smtClean="0">
                <a:solidFill>
                  <a:srgbClr val="000080"/>
                </a:solidFill>
              </a:rPr>
              <a:t>networks: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  </a:t>
            </a:r>
            <a:r>
              <a:rPr lang="en-US" sz="1400" dirty="0" smtClean="0"/>
              <a:t>- front-tier</a:t>
            </a:r>
            <a:br>
              <a:rPr lang="en-US" sz="1400" dirty="0" smtClean="0"/>
            </a:br>
            <a:r>
              <a:rPr lang="en-US" sz="1400" b="1" dirty="0" smtClean="0">
                <a:solidFill>
                  <a:srgbClr val="000080"/>
                </a:solidFill>
              </a:rPr>
              <a:t>volumes: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redis-data: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driver: </a:t>
            </a:r>
            <a:r>
              <a:rPr lang="en-US" sz="1400" dirty="0" smtClean="0"/>
              <a:t>local</a:t>
            </a:r>
            <a:br>
              <a:rPr lang="en-US" sz="1400" dirty="0" smtClean="0"/>
            </a:br>
            <a:r>
              <a:rPr lang="en-US" sz="1400" b="1" dirty="0" smtClean="0">
                <a:solidFill>
                  <a:srgbClr val="000080"/>
                </a:solidFill>
              </a:rPr>
              <a:t>networks: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front-tier: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driver: </a:t>
            </a:r>
            <a:r>
              <a:rPr lang="en-US" sz="1400" dirty="0" smtClean="0"/>
              <a:t>bridge</a:t>
            </a:r>
            <a:br>
              <a:rPr lang="en-US" sz="1400" dirty="0" smtClean="0"/>
            </a:br>
            <a:r>
              <a:rPr lang="en-US" sz="1400" dirty="0" smtClean="0"/>
              <a:t>  </a:t>
            </a:r>
            <a:r>
              <a:rPr lang="en-US" sz="1400" b="1" dirty="0" smtClean="0">
                <a:solidFill>
                  <a:srgbClr val="000080"/>
                </a:solidFill>
              </a:rPr>
              <a:t>back-tier:</a:t>
            </a:r>
            <a:br>
              <a:rPr lang="en-US" sz="1400" b="1" dirty="0" smtClean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0080"/>
                </a:solidFill>
              </a:rPr>
              <a:t>    driver: </a:t>
            </a:r>
            <a:r>
              <a:rPr lang="en-US" sz="1400" dirty="0" smtClean="0"/>
              <a:t>bridge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623840" y="2480778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urier" charset="0"/>
              </a:rPr>
              <a:t>docker-compose </a:t>
            </a:r>
            <a:r>
              <a:rPr lang="en-US" err="1">
                <a:solidFill>
                  <a:srgbClr val="C00000"/>
                </a:solidFill>
                <a:latin typeface="Courier" charset="0"/>
              </a:rPr>
              <a:t>ps</a:t>
            </a:r>
            <a:endParaRPr lang="en-US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3840" y="2937140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urier" charset="0"/>
              </a:rPr>
              <a:t>docker-compose scale </a:t>
            </a:r>
            <a:r>
              <a:rPr lang="en-US" smtClean="0">
                <a:solidFill>
                  <a:srgbClr val="C00000"/>
                </a:solidFill>
                <a:latin typeface="Courier" charset="0"/>
              </a:rPr>
              <a:t>hits=10</a:t>
            </a:r>
            <a:endParaRPr lang="en-US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3840" y="3393502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urier" charset="0"/>
              </a:rPr>
              <a:t>docker-compose scale </a:t>
            </a:r>
            <a:r>
              <a:rPr lang="en-US" smtClean="0">
                <a:solidFill>
                  <a:srgbClr val="C00000"/>
                </a:solidFill>
                <a:latin typeface="Courier" charset="0"/>
              </a:rPr>
              <a:t>hits=2</a:t>
            </a:r>
            <a:endParaRPr lang="en-US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hlinkClick r:id="rId2"/>
              </a:rPr>
              <a:t>https://docs.docker.com/compose/reference/scale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/>
              <a:t>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24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4357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Run </a:t>
            </a:r>
            <a:r>
              <a:rPr lang="en-US" i="1" dirty="0" err="1"/>
              <a:t>docker-compose.yml</a:t>
            </a:r>
            <a:r>
              <a:rPr lang="en-US" dirty="0"/>
              <a:t> from previous </a:t>
            </a:r>
            <a:r>
              <a:rPr lang="en-US" dirty="0" smtClean="0"/>
              <a:t>slide</a:t>
            </a:r>
            <a:r>
              <a:rPr lang="en-US" dirty="0"/>
              <a:t> </a:t>
            </a:r>
            <a:r>
              <a:rPr lang="en-US" dirty="0" smtClean="0"/>
              <a:t>and scale ‘hits’ service up to 3 instances. Call </a:t>
            </a:r>
            <a:r>
              <a:rPr lang="en-US" b="1" dirty="0"/>
              <a:t>curl </a:t>
            </a:r>
            <a:r>
              <a:rPr lang="en-US" b="1" dirty="0" smtClean="0"/>
              <a:t>localhost:8080 </a:t>
            </a:r>
            <a:r>
              <a:rPr lang="en-US" dirty="0" smtClean="0"/>
              <a:t>a couple of times (10-20 times are enough). Then call </a:t>
            </a:r>
            <a:r>
              <a:rPr lang="en-US" b="1" dirty="0"/>
              <a:t>curl </a:t>
            </a:r>
            <a:r>
              <a:rPr lang="en-US" b="1" dirty="0" smtClean="0"/>
              <a:t>localhost:8080/logs. </a:t>
            </a:r>
            <a:r>
              <a:rPr lang="en-US" dirty="0" smtClean="0"/>
              <a:t>This returns logs data on from one instance of ‘hits’ service.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Your task is to configure </a:t>
            </a:r>
            <a:r>
              <a:rPr lang="en-US" b="1" dirty="0" err="1" smtClean="0"/>
              <a:t>docker-compose.yml</a:t>
            </a:r>
            <a:r>
              <a:rPr lang="en-US" b="1" dirty="0" smtClean="0"/>
              <a:t> </a:t>
            </a:r>
            <a:r>
              <a:rPr lang="en-US" dirty="0" smtClean="0"/>
              <a:t>in a way,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when </a:t>
            </a:r>
            <a:r>
              <a:rPr lang="en-US" b="1" dirty="0" smtClean="0"/>
              <a:t>curl localhost:8080/logs </a:t>
            </a:r>
            <a:r>
              <a:rPr lang="en-US" dirty="0" smtClean="0"/>
              <a:t>will return logs from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all </a:t>
            </a:r>
            <a:r>
              <a:rPr lang="en-US" dirty="0" smtClean="0"/>
              <a:t>instances of ‘hits’ service.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 #4.1</a:t>
            </a:r>
            <a:endParaRPr lang="uk-UA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89" y="3430970"/>
            <a:ext cx="3189286" cy="3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4357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Also you have to add some automated tests to verify the application. </a:t>
            </a:r>
          </a:p>
          <a:p>
            <a:pPr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ntegrate automated tests from </a:t>
            </a:r>
            <a:r>
              <a:rPr lang="en-US" b="1" i="1" dirty="0" smtClean="0"/>
              <a:t>home-work-3.zip</a:t>
            </a:r>
            <a:r>
              <a:rPr lang="uk-UA" b="1" i="1" dirty="0" smtClean="0"/>
              <a:t> </a:t>
            </a:r>
            <a:r>
              <a:rPr lang="en-US" dirty="0" smtClean="0"/>
              <a:t>into</a:t>
            </a:r>
            <a:r>
              <a:rPr lang="en-US" b="1" i="1" dirty="0" smtClean="0"/>
              <a:t> </a:t>
            </a:r>
            <a:r>
              <a:rPr lang="en-US" i="1" dirty="0" err="1" smtClean="0"/>
              <a:t>docker-compose.yml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Push the new images using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-compose push</a:t>
            </a:r>
          </a:p>
          <a:p>
            <a:pPr>
              <a:lnSpc>
                <a:spcPct val="100000"/>
              </a:lnSpc>
            </a:pPr>
            <a:r>
              <a:rPr lang="en-US" dirty="0"/>
              <a:t>Use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‘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uk-UA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’ </a:t>
            </a:r>
            <a:r>
              <a:rPr lang="en-US" dirty="0" smtClean="0"/>
              <a:t>tag.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 #4.2</a:t>
            </a:r>
            <a:endParaRPr lang="uk-UA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89" y="3430970"/>
            <a:ext cx="3189286" cy="3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Have a nice day!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Compose is a tool for defining and running multi-container Docker applications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Features: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Multiple </a:t>
            </a:r>
            <a:r>
              <a:rPr lang="en-US" dirty="0"/>
              <a:t>isolated environments on a single host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Preserve volume data when containers are created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Only recreate containers that have changed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Variables and moving a composition between environments</a:t>
            </a:r>
          </a:p>
          <a:p>
            <a:endParaRPr lang="en-US" dirty="0" smtClean="0"/>
          </a:p>
          <a:p>
            <a:r>
              <a:rPr lang="en-US" dirty="0" smtClean="0"/>
              <a:t>Use cases: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Development </a:t>
            </a:r>
            <a:r>
              <a:rPr lang="en-US" dirty="0" smtClean="0"/>
              <a:t>environments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Automated testing environments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Single host deployments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Docker </a:t>
            </a:r>
            <a:r>
              <a:rPr lang="en-US" dirty="0" smtClean="0"/>
              <a:t>Compose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https://docs.docker.com/compose/overview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https://docs.docker.com/compose/overview/#/</a:t>
            </a:r>
            <a:r>
              <a:rPr lang="en-US" dirty="0" smtClean="0">
                <a:hlinkClick r:id="rId3"/>
              </a:rPr>
              <a:t>features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6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”Hits” application</a:t>
            </a:r>
            <a:endParaRPr lang="uk-UA" b="1" i="1" u="sng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16560" y="102100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 smtClean="0">
                <a:solidFill>
                  <a:srgbClr val="C00000"/>
                </a:solidFill>
              </a:rPr>
              <a:t>app.py</a:t>
            </a:r>
          </a:p>
          <a:p>
            <a:endParaRPr lang="en-US" sz="1200" b="1" dirty="0" smtClean="0">
              <a:solidFill>
                <a:srgbClr val="000080"/>
              </a:solidFill>
            </a:endParaRPr>
          </a:p>
          <a:p>
            <a:r>
              <a:rPr lang="en-US" sz="1200" b="1" dirty="0"/>
              <a:t>import </a:t>
            </a:r>
            <a:r>
              <a:rPr lang="en-US" sz="1200" dirty="0"/>
              <a:t>socket</a:t>
            </a:r>
            <a:br>
              <a:rPr lang="en-US" sz="1200" dirty="0"/>
            </a:br>
            <a:r>
              <a:rPr lang="en-US" sz="1200" b="1" dirty="0"/>
              <a:t>from </a:t>
            </a:r>
            <a:r>
              <a:rPr lang="en-US" sz="1200" dirty="0"/>
              <a:t>flask </a:t>
            </a:r>
            <a:r>
              <a:rPr lang="en-US" sz="1200" b="1" dirty="0"/>
              <a:t>import </a:t>
            </a:r>
            <a:r>
              <a:rPr lang="en-US" sz="1200" dirty="0"/>
              <a:t>Flask</a:t>
            </a:r>
            <a:br>
              <a:rPr lang="en-US" sz="1200" dirty="0"/>
            </a:br>
            <a:r>
              <a:rPr lang="en-US" sz="1200" b="1" dirty="0"/>
              <a:t>from </a:t>
            </a:r>
            <a:r>
              <a:rPr lang="en-US" sz="1200" dirty="0"/>
              <a:t>redis </a:t>
            </a:r>
            <a:r>
              <a:rPr lang="en-US" sz="1200" b="1" dirty="0"/>
              <a:t>import </a:t>
            </a:r>
            <a:r>
              <a:rPr lang="en-US" sz="1200" dirty="0"/>
              <a:t>Redis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app = Flask(__name__)</a:t>
            </a:r>
            <a:br>
              <a:rPr lang="en-US" sz="1200" dirty="0"/>
            </a:br>
            <a:r>
              <a:rPr lang="en-US" sz="1200" dirty="0"/>
              <a:t>redis = Redis(host=</a:t>
            </a:r>
            <a:r>
              <a:rPr lang="en-US" sz="1200" b="1" dirty="0"/>
              <a:t>'redis'</a:t>
            </a:r>
            <a:r>
              <a:rPr lang="en-US" sz="1200" dirty="0"/>
              <a:t>, port=6379)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@app.route(</a:t>
            </a:r>
            <a:r>
              <a:rPr lang="en-US" sz="1200" b="1" dirty="0"/>
              <a:t>'/'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b="1" dirty="0"/>
              <a:t>def </a:t>
            </a:r>
            <a:r>
              <a:rPr lang="en-US" sz="1200" dirty="0"/>
              <a:t>hello():</a:t>
            </a:r>
            <a:br>
              <a:rPr lang="en-US" sz="1200" dirty="0"/>
            </a:br>
            <a:r>
              <a:rPr lang="en-US" sz="1200" dirty="0"/>
              <a:t>    count = redis.incr(</a:t>
            </a:r>
            <a:r>
              <a:rPr lang="en-US" sz="1200" b="1" dirty="0"/>
              <a:t>'hits'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message = </a:t>
            </a:r>
            <a:r>
              <a:rPr lang="en-US" sz="1200" b="1" dirty="0"/>
              <a:t>'I have been seen {t} times. My Hostname is: {h} \n'</a:t>
            </a:r>
            <a:r>
              <a:rPr lang="en-US" sz="1200" dirty="0"/>
              <a:t>.format(</a:t>
            </a:r>
            <a:br>
              <a:rPr lang="en-US" sz="1200" dirty="0"/>
            </a:br>
            <a:r>
              <a:rPr lang="en-US" sz="1200" dirty="0"/>
              <a:t>        t=count, h=socket.gethostname()</a:t>
            </a:r>
            <a:br>
              <a:rPr lang="en-US" sz="1200" dirty="0"/>
            </a:br>
            <a:r>
              <a:rPr lang="en-US" sz="1200" dirty="0"/>
              <a:t>    )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with </a:t>
            </a:r>
            <a:r>
              <a:rPr lang="en-US" sz="1200" dirty="0"/>
              <a:t>open(</a:t>
            </a:r>
            <a:r>
              <a:rPr lang="en-US" sz="1200" b="1" dirty="0"/>
              <a:t>'logs/app.log'</a:t>
            </a:r>
            <a:r>
              <a:rPr lang="en-US" sz="1200" dirty="0"/>
              <a:t>, </a:t>
            </a:r>
            <a:r>
              <a:rPr lang="en-US" sz="1200" b="1" dirty="0"/>
              <a:t>'a'</a:t>
            </a:r>
            <a:r>
              <a:rPr lang="en-US" sz="1200" dirty="0"/>
              <a:t>) </a:t>
            </a:r>
            <a:r>
              <a:rPr lang="en-US" sz="1200" b="1" dirty="0"/>
              <a:t>as </a:t>
            </a:r>
            <a:r>
              <a:rPr lang="en-US" sz="1200" dirty="0"/>
              <a:t>log:</a:t>
            </a:r>
            <a:br>
              <a:rPr lang="en-US" sz="1200" dirty="0"/>
            </a:br>
            <a:r>
              <a:rPr lang="en-US" sz="1200" dirty="0"/>
              <a:t>        log.write(message)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return </a:t>
            </a:r>
            <a:r>
              <a:rPr lang="en-US" sz="1200" dirty="0"/>
              <a:t>str(count)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@app.route(</a:t>
            </a:r>
            <a:r>
              <a:rPr lang="en-US" sz="1200" b="1" dirty="0"/>
              <a:t>'/logs'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b="1" dirty="0"/>
              <a:t>def </a:t>
            </a:r>
            <a:r>
              <a:rPr lang="en-US" sz="1200" dirty="0"/>
              <a:t>logs():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with </a:t>
            </a:r>
            <a:r>
              <a:rPr lang="en-US" sz="1200" dirty="0"/>
              <a:t>open(</a:t>
            </a:r>
            <a:r>
              <a:rPr lang="en-US" sz="1200" b="1" dirty="0"/>
              <a:t>'logs/app.log'</a:t>
            </a:r>
            <a:r>
              <a:rPr lang="en-US" sz="1200" dirty="0"/>
              <a:t>, </a:t>
            </a:r>
            <a:r>
              <a:rPr lang="en-US" sz="1200" b="1" dirty="0"/>
              <a:t>'r'</a:t>
            </a:r>
            <a:r>
              <a:rPr lang="en-US" sz="1200" dirty="0"/>
              <a:t>) </a:t>
            </a:r>
            <a:r>
              <a:rPr lang="en-US" sz="1200" b="1" dirty="0"/>
              <a:t>as </a:t>
            </a:r>
            <a:r>
              <a:rPr lang="en-US" sz="1200" dirty="0"/>
              <a:t>log: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return ''</a:t>
            </a:r>
            <a:r>
              <a:rPr lang="en-US" sz="1200" dirty="0"/>
              <a:t>.join(list(map(</a:t>
            </a:r>
            <a:r>
              <a:rPr lang="en-US" sz="1200" b="1" dirty="0"/>
              <a:t>lambda </a:t>
            </a:r>
            <a:r>
              <a:rPr lang="en-US" sz="1200" dirty="0"/>
              <a:t>l: </a:t>
            </a:r>
            <a:r>
              <a:rPr lang="en-US" sz="1200" b="1" dirty="0"/>
              <a:t>'&lt;p&gt;{l}&lt;/p&gt;'</a:t>
            </a:r>
            <a:r>
              <a:rPr lang="en-US" sz="1200" dirty="0"/>
              <a:t>.format(l=l), log.readlines())))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if </a:t>
            </a:r>
            <a:r>
              <a:rPr lang="en-US" sz="1200" dirty="0"/>
              <a:t>__name__ == </a:t>
            </a:r>
            <a:r>
              <a:rPr lang="en-US" sz="1200" b="1" dirty="0"/>
              <a:t>"__main__"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app.run(host=</a:t>
            </a:r>
            <a:r>
              <a:rPr lang="en-US" sz="1200" b="1" dirty="0"/>
              <a:t>"0.0.0.0"</a:t>
            </a:r>
            <a:r>
              <a:rPr lang="en-US" sz="1200" dirty="0"/>
              <a:t>, debug=</a:t>
            </a:r>
            <a:r>
              <a:rPr lang="en-US" sz="1200" b="1" dirty="0"/>
              <a:t>True</a:t>
            </a:r>
            <a:r>
              <a:rPr lang="en-US" sz="1200" dirty="0"/>
              <a:t>)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851904" y="1103786"/>
            <a:ext cx="4181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rgbClr val="C00000"/>
                </a:solidFill>
              </a:rPr>
              <a:t>requirements.txt</a:t>
            </a:r>
          </a:p>
          <a:p>
            <a:endParaRPr lang="en-US" sz="1200" dirty="0"/>
          </a:p>
          <a:p>
            <a:r>
              <a:rPr lang="en-US" sz="1200" dirty="0" smtClean="0"/>
              <a:t>flask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redis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1904" y="2994934"/>
            <a:ext cx="4561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rgbClr val="C00000"/>
                </a:solidFill>
              </a:rPr>
              <a:t>Dockerfile</a:t>
            </a:r>
          </a:p>
          <a:p>
            <a:endParaRPr lang="en-US" sz="1200" b="1" dirty="0">
              <a:solidFill>
                <a:srgbClr val="000080"/>
              </a:solidFill>
            </a:endParaRPr>
          </a:p>
          <a:p>
            <a:r>
              <a:rPr lang="en-US" sz="1200" b="1" dirty="0" smtClean="0">
                <a:solidFill>
                  <a:srgbClr val="000080"/>
                </a:solidFill>
              </a:rPr>
              <a:t>FROM </a:t>
            </a:r>
            <a:r>
              <a:rPr lang="en-US" sz="1200" dirty="0"/>
              <a:t>python:</a:t>
            </a:r>
            <a:r>
              <a:rPr lang="en-US" sz="1200" dirty="0">
                <a:solidFill>
                  <a:srgbClr val="0000FF"/>
                </a:solidFill>
              </a:rPr>
              <a:t>3.4</a:t>
            </a:r>
            <a:r>
              <a:rPr lang="en-US" sz="1200" b="1" dirty="0">
                <a:solidFill>
                  <a:srgbClr val="000080"/>
                </a:solidFill>
              </a:rPr>
              <a:t>-</a:t>
            </a:r>
            <a:r>
              <a:rPr lang="en-US" sz="1200" dirty="0"/>
              <a:t>alpine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ADD </a:t>
            </a:r>
            <a:r>
              <a:rPr lang="en-US" sz="1200" dirty="0"/>
              <a:t>. </a:t>
            </a:r>
            <a:r>
              <a:rPr lang="en-US" sz="1200" b="1" dirty="0">
                <a:solidFill>
                  <a:srgbClr val="000080"/>
                </a:solidFill>
              </a:rPr>
              <a:t>/</a:t>
            </a:r>
            <a:r>
              <a:rPr lang="en-US" sz="1200" dirty="0"/>
              <a:t>code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WORKDIR /</a:t>
            </a:r>
            <a:r>
              <a:rPr lang="en-US" sz="1200" dirty="0"/>
              <a:t>code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RUN </a:t>
            </a:r>
            <a:r>
              <a:rPr lang="en-US" sz="1200" dirty="0"/>
              <a:t>mkdir </a:t>
            </a:r>
            <a:r>
              <a:rPr lang="en-US" sz="1200" b="1" dirty="0">
                <a:solidFill>
                  <a:srgbClr val="000080"/>
                </a:solidFill>
              </a:rPr>
              <a:t>-</a:t>
            </a:r>
            <a:r>
              <a:rPr lang="en-US" sz="1200" dirty="0"/>
              <a:t>p logs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RUN </a:t>
            </a:r>
            <a:r>
              <a:rPr lang="en-US" sz="1200" dirty="0"/>
              <a:t>pip install </a:t>
            </a:r>
            <a:r>
              <a:rPr lang="en-US" sz="1200" b="1" dirty="0">
                <a:solidFill>
                  <a:srgbClr val="000080"/>
                </a:solidFill>
              </a:rPr>
              <a:t>-</a:t>
            </a:r>
            <a:r>
              <a:rPr lang="en-US" sz="1200" dirty="0"/>
              <a:t>r requirements.txt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CMD </a:t>
            </a:r>
            <a:r>
              <a:rPr lang="en-US" sz="1200" dirty="0"/>
              <a:t>[</a:t>
            </a:r>
            <a:r>
              <a:rPr lang="en-US" sz="1200" b="1" dirty="0">
                <a:solidFill>
                  <a:srgbClr val="008000"/>
                </a:solidFill>
              </a:rPr>
              <a:t>"python"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8000"/>
                </a:solidFill>
              </a:rPr>
              <a:t>"app.py"</a:t>
            </a:r>
            <a:r>
              <a:rPr lang="en-US" sz="1200" dirty="0"/>
              <a:t>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02704" y="5139535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</a:rPr>
              <a:t>docker build -t hits .</a:t>
            </a:r>
            <a:endParaRPr lang="en-US" dirty="0">
              <a:solidFill>
                <a:srgbClr val="C00000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“Hits” 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49559" y="2121932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</a:rPr>
              <a:t>docker run -d </a:t>
            </a:r>
            <a:r>
              <a:rPr lang="en-US" dirty="0" smtClean="0">
                <a:solidFill>
                  <a:srgbClr val="C00000"/>
                </a:solidFill>
                <a:latin typeface="Courier" charset="0"/>
              </a:rPr>
              <a:t>--name my-redis redis:alpine</a:t>
            </a:r>
            <a:endParaRPr lang="en-US" dirty="0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9559" y="174473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</a:rPr>
              <a:t>docker build -t hits .</a:t>
            </a:r>
            <a:endParaRPr lang="en-US" dirty="0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9559" y="2499126"/>
            <a:ext cx="914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</a:rPr>
              <a:t>docker run -d -p 5000:5000 </a:t>
            </a:r>
            <a:r>
              <a:rPr lang="en-US" dirty="0" smtClean="0">
                <a:solidFill>
                  <a:srgbClr val="C00000"/>
                </a:solidFill>
                <a:latin typeface="Courier" charset="0"/>
              </a:rPr>
              <a:t>--link my-redis:redis --name hits hits</a:t>
            </a:r>
            <a:endParaRPr lang="en-US" dirty="0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9559" y="28795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</a:rPr>
              <a:t>curl localhost:5000</a:t>
            </a:r>
            <a:endParaRPr lang="en-US" dirty="0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9559" y="3248928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</a:rPr>
              <a:t>docker </a:t>
            </a:r>
            <a:r>
              <a:rPr lang="en-US" dirty="0" smtClean="0">
                <a:solidFill>
                  <a:srgbClr val="C00000"/>
                </a:solidFill>
                <a:latin typeface="Courier" charset="0"/>
              </a:rPr>
              <a:t>stop my-redis hits</a:t>
            </a:r>
            <a:endParaRPr lang="en-US" dirty="0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9559" y="3629398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</a:rPr>
              <a:t>docker </a:t>
            </a:r>
            <a:r>
              <a:rPr lang="en-US" dirty="0" smtClean="0">
                <a:solidFill>
                  <a:srgbClr val="C00000"/>
                </a:solidFill>
                <a:latin typeface="Courier" charset="0"/>
              </a:rPr>
              <a:t>rm my-redis hits</a:t>
            </a:r>
            <a:endParaRPr lang="en-US" dirty="0">
              <a:solidFill>
                <a:srgbClr val="C00000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Version 1</a:t>
            </a:r>
            <a:r>
              <a:rPr lang="en-US" dirty="0"/>
              <a:t>, the legacy format. This is specified by omitting a version key at the root of the YAML.</a:t>
            </a:r>
          </a:p>
          <a:p>
            <a:r>
              <a:rPr lang="en-US" b="1" dirty="0"/>
              <a:t>Version 2</a:t>
            </a:r>
            <a:r>
              <a:rPr lang="en-US" dirty="0"/>
              <a:t>. This is specified with a version: '2' entry at the root of the YAML.</a:t>
            </a:r>
          </a:p>
          <a:p>
            <a:r>
              <a:rPr lang="en-US" b="1" dirty="0"/>
              <a:t>Version 2.1</a:t>
            </a:r>
            <a:r>
              <a:rPr lang="en-US" dirty="0"/>
              <a:t>, an upgrade over version 2 that takes advantage of newer Docker Engine features. Specify with a version: '2.1' entry at the root of the YAML.</a:t>
            </a:r>
          </a:p>
          <a:p>
            <a:r>
              <a:rPr lang="en-US" b="1" dirty="0"/>
              <a:t>Version 3</a:t>
            </a:r>
            <a:r>
              <a:rPr lang="en-US" dirty="0"/>
              <a:t>, the latest and recommended version, designed to be cross-compatible between Compose and the Docker Engine’s </a:t>
            </a:r>
            <a:r>
              <a:rPr lang="en-US" dirty="0">
                <a:hlinkClick r:id="rId2"/>
              </a:rPr>
              <a:t>swarm mode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ocker-compose.yml versions</a:t>
            </a:r>
            <a:endParaRPr lang="uk-UA" b="1" i="1" u="sng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3"/>
              </a:rPr>
              <a:t>https://docs.docker.com/compose/compose-file/#/</a:t>
            </a:r>
            <a:r>
              <a:rPr lang="en-US" dirty="0" smtClean="0">
                <a:hlinkClick r:id="rId3"/>
              </a:rPr>
              <a:t>versioning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2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docker-compose</a:t>
            </a:r>
            <a:endParaRPr lang="uk-UA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https://docs.docker.com/compose/compose-file/#/</a:t>
            </a:r>
            <a:r>
              <a:rPr lang="en-US" dirty="0" smtClean="0">
                <a:hlinkClick r:id="rId2"/>
              </a:rPr>
              <a:t>service-configuration-reference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6560" y="1159645"/>
            <a:ext cx="113852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Usage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:</a:t>
            </a:r>
          </a:p>
          <a:p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docker-compose [-f &lt;arg&gt;...] [options] [COMMAND] [ARGS...]</a:t>
            </a:r>
          </a:p>
          <a:p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docker-compose -h|--help</a:t>
            </a:r>
          </a:p>
          <a:p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/>
            </a:r>
            <a:b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</a:br>
            <a:endParaRPr lang="en-US" dirty="0">
              <a:solidFill>
                <a:schemeClr val="accent4">
                  <a:lumMod val="10000"/>
                </a:schemeClr>
              </a:solidFill>
              <a:latin typeface="Courier" charset="0"/>
            </a:endParaRPr>
          </a:p>
          <a:p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Options:</a:t>
            </a:r>
          </a:p>
          <a:p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-f, --file 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FILE             Specify an alternate compose file (default: 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docker-				   compose.yml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)</a:t>
            </a:r>
          </a:p>
          <a:p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-p, --project-name 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NAME     Specify an alternate project name (default: 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 					   directory 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name)</a:t>
            </a:r>
          </a:p>
          <a:p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--verbose  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                Show more output</a:t>
            </a:r>
          </a:p>
          <a:p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-v, --version 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            Print version and exit</a:t>
            </a:r>
          </a:p>
          <a:p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-H, --host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HOST             Daemon socket to connect to</a:t>
            </a:r>
          </a:p>
          <a:p>
            <a:endParaRPr lang="en-US" dirty="0">
              <a:solidFill>
                <a:schemeClr val="accent4">
                  <a:lumMod val="10000"/>
                </a:schemeClr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uk-UA" dirty="0"/>
          </a:p>
        </p:txBody>
      </p:sp>
      <p:sp>
        <p:nvSpPr>
          <p:cNvPr id="12" name="Rectangle 11"/>
          <p:cNvSpPr/>
          <p:nvPr/>
        </p:nvSpPr>
        <p:spPr>
          <a:xfrm>
            <a:off x="416560" y="1141107"/>
            <a:ext cx="113852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build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            Build or rebuild services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config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            Validate and view the compose file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create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            Create services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down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              Stop and remove containers, networks, images, and volumes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exec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              Execute a command in a running container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kill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              Kill containers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logs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              View output from containers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pause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            Pause services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port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              Print the public port for a port binding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ps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                List containers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pull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              Pull service images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push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              Push service images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restart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          Restart services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rm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                Remove stopped containers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run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              Run a one-off command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scale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            Set number of containers for a service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start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            Start services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stop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              Stop services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unpause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          Unpause services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up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                 Create and start containers</a:t>
            </a:r>
          </a:p>
          <a:p>
            <a:pPr lvl="2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version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ourier" charset="0"/>
              </a:rPr>
              <a:t>            Show the Docker-Compose version information</a:t>
            </a:r>
            <a:endParaRPr lang="en-US" sz="1400" dirty="0">
              <a:solidFill>
                <a:schemeClr val="accent4">
                  <a:lumMod val="10000"/>
                </a:schemeClr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“Hits” in Docker Compose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416560" y="120097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docker-compose.yml</a:t>
            </a:r>
          </a:p>
          <a:p>
            <a:endParaRPr lang="en-US" b="1" u="sng" dirty="0">
              <a:solidFill>
                <a:srgbClr val="C00000"/>
              </a:solidFill>
            </a:endParaRPr>
          </a:p>
          <a:p>
            <a:r>
              <a:rPr lang="mr-IN" b="1" dirty="0" smtClean="0">
                <a:solidFill>
                  <a:srgbClr val="000080"/>
                </a:solidFill>
              </a:rPr>
              <a:t>version</a:t>
            </a:r>
            <a:r>
              <a:rPr lang="mr-IN" b="1" dirty="0">
                <a:solidFill>
                  <a:srgbClr val="000080"/>
                </a:solidFill>
              </a:rPr>
              <a:t>: </a:t>
            </a:r>
            <a:r>
              <a:rPr lang="mr-IN" b="1" dirty="0">
                <a:solidFill>
                  <a:srgbClr val="008000"/>
                </a:solidFill>
              </a:rPr>
              <a:t>'3'</a:t>
            </a:r>
            <a:br>
              <a:rPr lang="mr-IN" b="1" dirty="0">
                <a:solidFill>
                  <a:srgbClr val="008000"/>
                </a:solidFill>
              </a:rPr>
            </a:br>
            <a:r>
              <a:rPr lang="mr-IN" b="1" dirty="0">
                <a:solidFill>
                  <a:srgbClr val="000080"/>
                </a:solidFill>
              </a:rPr>
              <a:t>services:</a:t>
            </a:r>
            <a:br>
              <a:rPr lang="mr-IN" b="1" dirty="0">
                <a:solidFill>
                  <a:srgbClr val="000080"/>
                </a:solidFill>
              </a:rPr>
            </a:br>
            <a:r>
              <a:rPr lang="mr-IN" b="1" dirty="0">
                <a:solidFill>
                  <a:srgbClr val="000080"/>
                </a:solidFill>
              </a:rPr>
              <a:t>  hits:</a:t>
            </a:r>
            <a:br>
              <a:rPr lang="mr-IN" b="1" dirty="0">
                <a:solidFill>
                  <a:srgbClr val="000080"/>
                </a:solidFill>
              </a:rPr>
            </a:br>
            <a:r>
              <a:rPr lang="mr-IN" b="1" dirty="0">
                <a:solidFill>
                  <a:srgbClr val="000080"/>
                </a:solidFill>
              </a:rPr>
              <a:t>    build: </a:t>
            </a:r>
            <a:r>
              <a:rPr lang="mr-IN" dirty="0"/>
              <a:t>.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>
                <a:solidFill>
                  <a:srgbClr val="000080"/>
                </a:solidFill>
              </a:rPr>
              <a:t>image: </a:t>
            </a:r>
            <a:r>
              <a:rPr lang="mr-IN" dirty="0"/>
              <a:t>hits:c1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>
                <a:solidFill>
                  <a:srgbClr val="000080"/>
                </a:solidFill>
              </a:rPr>
              <a:t>ports:</a:t>
            </a:r>
            <a:br>
              <a:rPr lang="mr-IN" b="1" dirty="0">
                <a:solidFill>
                  <a:srgbClr val="000080"/>
                </a:solidFill>
              </a:rPr>
            </a:br>
            <a:r>
              <a:rPr lang="mr-IN" b="1" dirty="0">
                <a:solidFill>
                  <a:srgbClr val="000080"/>
                </a:solidFill>
              </a:rPr>
              <a:t>     </a:t>
            </a:r>
            <a:r>
              <a:rPr lang="mr-IN" dirty="0"/>
              <a:t>- </a:t>
            </a:r>
            <a:r>
              <a:rPr lang="mr-IN" b="1" dirty="0">
                <a:solidFill>
                  <a:srgbClr val="008000"/>
                </a:solidFill>
              </a:rPr>
              <a:t>"5000:5000"</a:t>
            </a:r>
            <a:br>
              <a:rPr lang="mr-IN" b="1" dirty="0">
                <a:solidFill>
                  <a:srgbClr val="008000"/>
                </a:solidFill>
              </a:rPr>
            </a:br>
            <a:r>
              <a:rPr lang="mr-IN" b="1" dirty="0">
                <a:solidFill>
                  <a:srgbClr val="008000"/>
                </a:solidFill>
              </a:rPr>
              <a:t>    </a:t>
            </a:r>
            <a:r>
              <a:rPr lang="mr-IN" b="1" dirty="0">
                <a:solidFill>
                  <a:srgbClr val="000080"/>
                </a:solidFill>
              </a:rPr>
              <a:t>depends_on:</a:t>
            </a:r>
            <a:br>
              <a:rPr lang="mr-IN" b="1" dirty="0">
                <a:solidFill>
                  <a:srgbClr val="000080"/>
                </a:solidFill>
              </a:rPr>
            </a:br>
            <a:r>
              <a:rPr lang="mr-IN" b="1" dirty="0">
                <a:solidFill>
                  <a:srgbClr val="000080"/>
                </a:solidFill>
              </a:rPr>
              <a:t>      </a:t>
            </a:r>
            <a:r>
              <a:rPr lang="mr-IN" dirty="0"/>
              <a:t>- redis</a:t>
            </a:r>
            <a:br>
              <a:rPr lang="mr-IN" dirty="0"/>
            </a:br>
            <a:r>
              <a:rPr lang="mr-IN" dirty="0"/>
              <a:t>  </a:t>
            </a:r>
            <a:r>
              <a:rPr lang="mr-IN" b="1" dirty="0">
                <a:solidFill>
                  <a:srgbClr val="000080"/>
                </a:solidFill>
              </a:rPr>
              <a:t>redis:</a:t>
            </a:r>
            <a:br>
              <a:rPr lang="mr-IN" b="1" dirty="0">
                <a:solidFill>
                  <a:srgbClr val="000080"/>
                </a:solidFill>
              </a:rPr>
            </a:br>
            <a:r>
              <a:rPr lang="mr-IN" b="1" dirty="0">
                <a:solidFill>
                  <a:srgbClr val="000080"/>
                </a:solidFill>
              </a:rPr>
              <a:t>    image: </a:t>
            </a:r>
            <a:r>
              <a:rPr lang="mr-IN" b="1" dirty="0">
                <a:solidFill>
                  <a:srgbClr val="008000"/>
                </a:solidFill>
              </a:rPr>
              <a:t>"redis:alpine"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12560" y="2220206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</a:rPr>
              <a:t>docker-compose up -d</a:t>
            </a:r>
            <a:endParaRPr lang="en-US" dirty="0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12560" y="2603768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</a:rPr>
              <a:t>curl localhost:5000</a:t>
            </a:r>
            <a:endParaRPr lang="en-US" dirty="0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12559" y="298733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</a:rPr>
              <a:t>docker-compose stop</a:t>
            </a:r>
            <a:endParaRPr lang="en-US" dirty="0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12560" y="3385122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</a:rPr>
              <a:t>docker-compose </a:t>
            </a:r>
            <a:r>
              <a:rPr lang="en-US" dirty="0" err="1">
                <a:solidFill>
                  <a:srgbClr val="C00000"/>
                </a:solidFill>
                <a:latin typeface="Courier" charset="0"/>
              </a:rPr>
              <a:t>rm</a:t>
            </a:r>
            <a:r>
              <a:rPr lang="en-US" dirty="0">
                <a:solidFill>
                  <a:srgbClr val="C00000"/>
                </a:solidFill>
                <a:latin typeface="Courier" charset="0"/>
              </a:rPr>
              <a:t> -f</a:t>
            </a:r>
            <a:endParaRPr lang="en-US" dirty="0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hlinkClick r:id="rId2"/>
              </a:rPr>
              <a:t>https://docs.docker.com/compose/compose-file/#/</a:t>
            </a:r>
            <a:r>
              <a:rPr lang="en-US" smtClean="0">
                <a:hlinkClick r:id="rId2"/>
              </a:rPr>
              <a:t>service-configuration-reference</a:t>
            </a:r>
            <a:endParaRPr lang="en-US" smtClean="0"/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2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Redis hits’ count</a:t>
            </a:r>
            <a:endParaRPr lang="uk-UA" b="1" i="1" u="sng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hlinkClick r:id="rId2"/>
              </a:rPr>
              <a:t>https://docs.docker.com/compose/compose-file/#/</a:t>
            </a:r>
            <a:r>
              <a:rPr lang="en-US" smtClean="0">
                <a:hlinkClick r:id="rId2"/>
              </a:rPr>
              <a:t>volume-configuration-reference</a:t>
            </a:r>
            <a:endParaRPr lang="en-US"/>
          </a:p>
          <a:p>
            <a:pPr marL="0" indent="0">
              <a:buNone/>
            </a:pPr>
            <a:r>
              <a:rPr lang="en-US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16560" y="93762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docker-</a:t>
            </a:r>
            <a:r>
              <a:rPr lang="en-US" b="1" u="sng" dirty="0" err="1">
                <a:solidFill>
                  <a:srgbClr val="C00000"/>
                </a:solidFill>
              </a:rPr>
              <a:t>compose.yml</a:t>
            </a:r>
            <a:endParaRPr lang="en-US" b="1" u="sng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000080"/>
              </a:solidFill>
            </a:endParaRPr>
          </a:p>
          <a:p>
            <a:r>
              <a:rPr lang="en-US" b="1" dirty="0" smtClean="0">
                <a:solidFill>
                  <a:srgbClr val="000080"/>
                </a:solidFill>
              </a:rPr>
              <a:t>version</a:t>
            </a:r>
            <a:r>
              <a:rPr lang="en-US" b="1" dirty="0">
                <a:solidFill>
                  <a:srgbClr val="000080"/>
                </a:solidFill>
              </a:rPr>
              <a:t>: </a:t>
            </a:r>
            <a:r>
              <a:rPr lang="en-US" b="1" dirty="0">
                <a:solidFill>
                  <a:srgbClr val="008000"/>
                </a:solidFill>
              </a:rPr>
              <a:t>'3'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services: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hits: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build: 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image: </a:t>
            </a:r>
            <a:r>
              <a:rPr lang="en-US" dirty="0"/>
              <a:t>hits:c1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ports: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</a:t>
            </a:r>
            <a:r>
              <a:rPr lang="en-US" dirty="0"/>
              <a:t>- </a:t>
            </a:r>
            <a:r>
              <a:rPr lang="en-US" b="1" dirty="0">
                <a:solidFill>
                  <a:srgbClr val="008000"/>
                </a:solidFill>
              </a:rPr>
              <a:t>"5000:5000"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80"/>
                </a:solidFill>
              </a:rPr>
              <a:t>depends_on</a:t>
            </a:r>
            <a:r>
              <a:rPr lang="en-US" b="1" dirty="0">
                <a:solidFill>
                  <a:srgbClr val="000080"/>
                </a:solidFill>
              </a:rPr>
              <a:t>: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</a:t>
            </a:r>
            <a:r>
              <a:rPr lang="en-US" dirty="0"/>
              <a:t>- redis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000080"/>
                </a:solidFill>
              </a:rPr>
              <a:t>redis: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image: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redis:alpine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>
                <a:solidFill>
                  <a:srgbClr val="00B0F0"/>
                </a:solidFill>
              </a:rPr>
              <a:t>volumes: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     </a:t>
            </a:r>
            <a:r>
              <a:rPr lang="en-US" dirty="0">
                <a:solidFill>
                  <a:srgbClr val="00B0F0"/>
                </a:solidFill>
              </a:rPr>
              <a:t>- redis-data:/data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volumes: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  redis-data: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    driver: </a:t>
            </a:r>
            <a:r>
              <a:rPr lang="en-US" dirty="0">
                <a:solidFill>
                  <a:srgbClr val="00B0F0"/>
                </a:solidFill>
              </a:rPr>
              <a:t>local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603" y="2186484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urier" charset="0"/>
              </a:rPr>
              <a:t>docker-compose up -d</a:t>
            </a:r>
            <a:endParaRPr lang="en-US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5603" y="255581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urier" charset="0"/>
              </a:rPr>
              <a:t>curl localhost:5000</a:t>
            </a:r>
            <a:endParaRPr lang="en-US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5602" y="2925148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urier" charset="0"/>
              </a:rPr>
              <a:t>curl localhost:5000</a:t>
            </a:r>
            <a:endParaRPr lang="en-US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1" y="329448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urier" charset="0"/>
              </a:rPr>
              <a:t>docker-compose stop</a:t>
            </a:r>
            <a:endParaRPr lang="en-US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5600" y="3663812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urier" charset="0"/>
              </a:rPr>
              <a:t>docker-compose </a:t>
            </a:r>
            <a:r>
              <a:rPr lang="en-US" err="1">
                <a:solidFill>
                  <a:srgbClr val="C00000"/>
                </a:solidFill>
                <a:latin typeface="Courier" charset="0"/>
              </a:rPr>
              <a:t>rm</a:t>
            </a:r>
            <a:endParaRPr lang="en-US">
              <a:solidFill>
                <a:srgbClr val="C00000"/>
              </a:solidFill>
              <a:effectLst/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05600" y="1885025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charset="0"/>
              </a:rPr>
              <a:t>docker volume ls | grep redis</a:t>
            </a:r>
            <a:endParaRPr lang="en-US" dirty="0">
              <a:solidFill>
                <a:srgbClr val="C00000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BED62F"/>
      </a:accent1>
      <a:accent2>
        <a:srgbClr val="D66522"/>
      </a:accent2>
      <a:accent3>
        <a:srgbClr val="171B65"/>
      </a:accent3>
      <a:accent4>
        <a:srgbClr val="00B4D5"/>
      </a:accent4>
      <a:accent5>
        <a:srgbClr val="515D65"/>
      </a:accent5>
      <a:accent6>
        <a:srgbClr val="CBCECE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4283</TotalTime>
  <Words>402</Words>
  <Application>Microsoft Macintosh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</vt:lpstr>
      <vt:lpstr>Tahoma</vt:lpstr>
      <vt:lpstr>Title Slides Brand Panel</vt:lpstr>
      <vt:lpstr>Blank Slides with Logo</vt:lpstr>
      <vt:lpstr>Chapter Slides</vt:lpstr>
      <vt:lpstr>Multi-container application</vt:lpstr>
      <vt:lpstr>Overview of Docker Compose</vt:lpstr>
      <vt:lpstr>”Hits” application</vt:lpstr>
      <vt:lpstr>Run “Hits” </vt:lpstr>
      <vt:lpstr>docker-compose.yml versions</vt:lpstr>
      <vt:lpstr>docker-compose</vt:lpstr>
      <vt:lpstr>docker-compose</vt:lpstr>
      <vt:lpstr>“Hits” in Docker Compose</vt:lpstr>
      <vt:lpstr>Save Redis hits’ count</vt:lpstr>
      <vt:lpstr>Allow proxy for “Hits” application</vt:lpstr>
      <vt:lpstr>Scale “Hits” application</vt:lpstr>
      <vt:lpstr>Home work #4.1</vt:lpstr>
      <vt:lpstr>Home work #4.2</vt:lpstr>
      <vt:lpstr>Have a nice day!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Microsoft Office User</cp:lastModifiedBy>
  <cp:revision>129</cp:revision>
  <dcterms:created xsi:type="dcterms:W3CDTF">2015-09-10T13:48:25Z</dcterms:created>
  <dcterms:modified xsi:type="dcterms:W3CDTF">2017-04-11T14:10:33Z</dcterms:modified>
</cp:coreProperties>
</file>