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16" r:id="rId1"/>
    <p:sldMasterId id="2147484923" r:id="rId2"/>
  </p:sldMasterIdLst>
  <p:notesMasterIdLst>
    <p:notesMasterId r:id="rId40"/>
  </p:notesMasterIdLst>
  <p:handoutMasterIdLst>
    <p:handoutMasterId r:id="rId41"/>
  </p:handoutMasterIdLst>
  <p:sldIdLst>
    <p:sldId id="556" r:id="rId3"/>
    <p:sldId id="733" r:id="rId4"/>
    <p:sldId id="715" r:id="rId5"/>
    <p:sldId id="680" r:id="rId6"/>
    <p:sldId id="739" r:id="rId7"/>
    <p:sldId id="734" r:id="rId8"/>
    <p:sldId id="740" r:id="rId9"/>
    <p:sldId id="759" r:id="rId10"/>
    <p:sldId id="758" r:id="rId11"/>
    <p:sldId id="741" r:id="rId12"/>
    <p:sldId id="743" r:id="rId13"/>
    <p:sldId id="742" r:id="rId14"/>
    <p:sldId id="745" r:id="rId15"/>
    <p:sldId id="761" r:id="rId16"/>
    <p:sldId id="762" r:id="rId17"/>
    <p:sldId id="760" r:id="rId18"/>
    <p:sldId id="765" r:id="rId19"/>
    <p:sldId id="746" r:id="rId20"/>
    <p:sldId id="747" r:id="rId21"/>
    <p:sldId id="749" r:id="rId22"/>
    <p:sldId id="766" r:id="rId23"/>
    <p:sldId id="750" r:id="rId24"/>
    <p:sldId id="772" r:id="rId25"/>
    <p:sldId id="753" r:id="rId26"/>
    <p:sldId id="751" r:id="rId27"/>
    <p:sldId id="752" r:id="rId28"/>
    <p:sldId id="754" r:id="rId29"/>
    <p:sldId id="755" r:id="rId30"/>
    <p:sldId id="756" r:id="rId31"/>
    <p:sldId id="757" r:id="rId32"/>
    <p:sldId id="763" r:id="rId33"/>
    <p:sldId id="764" r:id="rId34"/>
    <p:sldId id="771" r:id="rId35"/>
    <p:sldId id="767" r:id="rId36"/>
    <p:sldId id="768" r:id="rId37"/>
    <p:sldId id="769" r:id="rId38"/>
    <p:sldId id="770" r:id="rId39"/>
  </p:sldIdLst>
  <p:sldSz cx="9144000" cy="6858000" type="screen4x3"/>
  <p:notesSz cx="6791325" cy="99218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Georgia" pitchFamily="18" charset="0"/>
        <a:ea typeface="ＭＳ Ｐゴシック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Georgia" pitchFamily="18" charset="0"/>
        <a:ea typeface="ＭＳ Ｐゴシック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Georgia" pitchFamily="18" charset="0"/>
        <a:ea typeface="ＭＳ Ｐゴシック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Georgia" pitchFamily="18" charset="0"/>
        <a:ea typeface="ＭＳ Ｐゴシック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Georgi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Georgi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Georgi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Georgi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Georgi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B6BB4"/>
    <a:srgbClr val="086464"/>
    <a:srgbClr val="D0D8E8"/>
    <a:srgbClr val="E9EDF4"/>
    <a:srgbClr val="F04E22"/>
    <a:srgbClr val="000000"/>
    <a:srgbClr val="FFFFFF"/>
    <a:srgbClr val="FBC9BB"/>
    <a:srgbClr val="F79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92" autoAdjust="0"/>
    <p:restoredTop sz="80353" autoAdjust="0"/>
  </p:normalViewPr>
  <p:slideViewPr>
    <p:cSldViewPr snapToGrid="0">
      <p:cViewPr varScale="1">
        <p:scale>
          <a:sx n="93" d="100"/>
          <a:sy n="93" d="100"/>
        </p:scale>
        <p:origin x="25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 i="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i="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 i="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4988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i="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</a:lstStyle>
          <a:p>
            <a:pPr>
              <a:defRPr/>
            </a:pPr>
            <a:fld id="{8C9CE953-30EB-437D-8526-5FB9121BC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93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 i="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6513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i="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24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 i="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6513" y="9424988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i="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</a:lstStyle>
          <a:p>
            <a:pPr>
              <a:defRPr/>
            </a:pPr>
            <a:fld id="{3D520BA9-EFA2-4081-95BA-944D83C14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18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8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2425" cy="4462463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775" tIns="45387" rIns="90775" bIns="45387"/>
          <a:lstStyle/>
          <a:p>
            <a:endParaRPr lang="en-GB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2322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9133" y="4712891"/>
            <a:ext cx="5433059" cy="44648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837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9133" y="4712891"/>
            <a:ext cx="5433059" cy="44648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837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https://github.com/docker/</a:t>
            </a:r>
          </a:p>
          <a:p>
            <a:r>
              <a:rPr lang="en-US" dirty="0" smtClean="0">
                <a:ea typeface="ＭＳ Ｐゴシック" pitchFamily="1" charset="-128"/>
              </a:rPr>
              <a:t>https://hub.docker.com/</a:t>
            </a:r>
          </a:p>
          <a:p>
            <a:r>
              <a:rPr lang="en-US" dirty="0" smtClean="0">
                <a:ea typeface="ＭＳ Ｐゴシック" pitchFamily="1" charset="-128"/>
              </a:rPr>
              <a:t>https://registry.hub.docker.com</a:t>
            </a: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3856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9133" y="4712891"/>
            <a:ext cx="5433059" cy="44648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8370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9133" y="4712891"/>
            <a:ext cx="5433059" cy="44648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152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800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2994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66008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4203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20BA9-EFA2-4081-95BA-944D83C1488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14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18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14478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1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1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903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983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715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10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06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bg>
      <p:bgPr>
        <a:gradFill>
          <a:gsLst>
            <a:gs pos="0">
              <a:srgbClr val="243C80"/>
            </a:gs>
            <a:gs pos="91000">
              <a:srgbClr val="204898"/>
            </a:gs>
            <a:gs pos="100000">
              <a:srgbClr val="204898"/>
            </a:gs>
          </a:gsLst>
          <a:lin ang="540000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000" b="1" cap="none" baseline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177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Layout (no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Layout (no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l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457200" y="1373903"/>
            <a:ext cx="4038600" cy="449349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1"/>
          </p:nvPr>
        </p:nvSpPr>
        <p:spPr>
          <a:xfrm>
            <a:off x="4724400" y="1371600"/>
            <a:ext cx="3962400" cy="44957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44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solidFill>
                  <a:srgbClr val="32469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10200"/>
            <a:ext cx="5486400" cy="7620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99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87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3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Click to edit Master text styles</a:t>
            </a:r>
          </a:p>
          <a:p>
            <a:pPr lvl="1"/>
            <a:r>
              <a:rPr lang="en-US" altLang="uk-UA" smtClean="0"/>
              <a:t>Second level</a:t>
            </a:r>
          </a:p>
          <a:p>
            <a:pPr lvl="2"/>
            <a:r>
              <a:rPr lang="en-US" altLang="uk-UA" smtClean="0"/>
              <a:t>Third level</a:t>
            </a:r>
          </a:p>
          <a:p>
            <a:pPr lvl="3"/>
            <a:r>
              <a:rPr lang="en-US" altLang="uk-UA" smtClean="0"/>
              <a:t>Fourth level</a:t>
            </a:r>
          </a:p>
          <a:p>
            <a:pPr lvl="4"/>
            <a:r>
              <a:rPr lang="en-US" altLang="uk-UA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7" r:id="rId1"/>
    <p:sldLayoutId id="2147484918" r:id="rId2"/>
    <p:sldLayoutId id="2147484919" r:id="rId3"/>
    <p:sldLayoutId id="2147484920" r:id="rId4"/>
    <p:sldLayoutId id="214748492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4000" b="1" kern="1200" dirty="0">
          <a:solidFill>
            <a:srgbClr val="32469A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  <a:cs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  <a:cs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  <a:cs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  <a:cs typeface="Segoe UI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32469A"/>
        </a:buClr>
        <a:buFont typeface="Calibri" pitchFamily="34" charset="0"/>
        <a:buChar char="▪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rtl="0" eaLnBrk="1" fontAlgn="base" hangingPunct="1">
        <a:spcBef>
          <a:spcPct val="20000"/>
        </a:spcBef>
        <a:spcAft>
          <a:spcPct val="0"/>
        </a:spcAft>
        <a:buFont typeface="Calibri" pitchFamily="34" charset="0"/>
        <a:buChar char="▪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Образец заголовка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Образец текста</a:t>
            </a:r>
          </a:p>
          <a:p>
            <a:pPr lvl="1"/>
            <a:r>
              <a:rPr lang="en-US" altLang="uk-UA" smtClean="0"/>
              <a:t>Второй уровень</a:t>
            </a:r>
          </a:p>
          <a:p>
            <a:pPr lvl="2"/>
            <a:r>
              <a:rPr lang="en-US" altLang="uk-UA" smtClean="0"/>
              <a:t>Третий уровень</a:t>
            </a:r>
          </a:p>
          <a:p>
            <a:pPr lvl="3"/>
            <a:r>
              <a:rPr lang="en-US" altLang="uk-UA" smtClean="0"/>
              <a:t>Четвертый уровень</a:t>
            </a:r>
          </a:p>
          <a:p>
            <a:pPr lvl="4"/>
            <a:r>
              <a:rPr lang="en-US" altLang="uk-UA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4" r:id="rId1"/>
    <p:sldLayoutId id="2147484925" r:id="rId2"/>
    <p:sldLayoutId id="2147484926" r:id="rId3"/>
    <p:sldLayoutId id="2147484927" r:id="rId4"/>
    <p:sldLayoutId id="2147484928" r:id="rId5"/>
    <p:sldLayoutId id="2147484929" r:id="rId6"/>
    <p:sldLayoutId id="2147484930" r:id="rId7"/>
    <p:sldLayoutId id="2147484931" r:id="rId8"/>
    <p:sldLayoutId id="2147484932" r:id="rId9"/>
    <p:sldLayoutId id="2147484933" r:id="rId10"/>
    <p:sldLayoutId id="2147484934" r:id="rId11"/>
    <p:sldLayoutId id="214748493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  <a:cs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  <a:cs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  <a:cs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  <a:cs typeface="Segoe UI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32469A"/>
        </a:buClr>
        <a:buFont typeface="Calibri" pitchFamily="34" charset="0"/>
        <a:buChar char="▪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971550" indent="-171450" algn="l" rtl="0" eaLnBrk="1" fontAlgn="base" hangingPunct="1">
        <a:spcBef>
          <a:spcPct val="20000"/>
        </a:spcBef>
        <a:spcAft>
          <a:spcPct val="0"/>
        </a:spcAft>
        <a:buFont typeface="Calibri" pitchFamily="34" charset="0"/>
        <a:buChar char="▪"/>
        <a:defRPr sz="2400">
          <a:solidFill>
            <a:schemeClr val="tx1"/>
          </a:solidFill>
          <a:latin typeface="+mn-lt"/>
          <a:cs typeface="+mn-cs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4859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stallatio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docker.com/contributing/devenvironmen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cker_(softwar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8000" i="1" dirty="0" err="1" smtClean="0"/>
              <a:t>Docker</a:t>
            </a:r>
            <a:endParaRPr lang="uk-UA" sz="8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9571" y="4626428"/>
            <a:ext cx="6400800" cy="762000"/>
          </a:xfrm>
        </p:spPr>
        <p:txBody>
          <a:bodyPr>
            <a:noAutofit/>
          </a:bodyPr>
          <a:lstStyle/>
          <a:p>
            <a:endParaRPr lang="uk-UA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0000" y="6120000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Mykhaylo Plesha, 13.01.2015</a:t>
            </a:r>
            <a:endParaRPr lang="uk-UA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a typeface="ＭＳ Ｐゴシック" pitchFamily="1" charset="-128"/>
              </a:rPr>
              <a:t>What is </a:t>
            </a:r>
            <a:r>
              <a:rPr lang="en-US" i="1" dirty="0" err="1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?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Container in </a:t>
            </a:r>
            <a:r>
              <a:rPr lang="en-US" dirty="0" err="1"/>
              <a:t>Docker</a:t>
            </a:r>
            <a:endParaRPr lang="en-US" dirty="0"/>
          </a:p>
          <a:p>
            <a:endParaRPr lang="uk-UA" dirty="0"/>
          </a:p>
        </p:txBody>
      </p:sp>
      <p:pic>
        <p:nvPicPr>
          <p:cNvPr id="3076" name="Picture 4" descr="D:\Documents and Settings\User\Рабочий стол\docker-docker-docker-11-6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2" b="5486"/>
          <a:stretch/>
        </p:blipFill>
        <p:spPr bwMode="auto">
          <a:xfrm>
            <a:off x="499133" y="2172607"/>
            <a:ext cx="8145734" cy="406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39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a typeface="ＭＳ Ｐゴシック" pitchFamily="1" charset="-128"/>
              </a:rPr>
              <a:t>What is </a:t>
            </a:r>
            <a:r>
              <a:rPr lang="en-US" i="1" dirty="0" err="1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?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Container in </a:t>
            </a:r>
            <a:r>
              <a:rPr lang="en-US" dirty="0" err="1"/>
              <a:t>Docker</a:t>
            </a:r>
            <a:endParaRPr lang="en-US" dirty="0"/>
          </a:p>
          <a:p>
            <a:endParaRPr lang="uk-UA" dirty="0"/>
          </a:p>
        </p:txBody>
      </p:sp>
      <p:pic>
        <p:nvPicPr>
          <p:cNvPr id="4098" name="Picture 2" descr="D:\Documents and Settings\User\Рабочий стол\docker-docker-docker-14-6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 b="5486"/>
          <a:stretch/>
        </p:blipFill>
        <p:spPr bwMode="auto">
          <a:xfrm>
            <a:off x="339467" y="2073625"/>
            <a:ext cx="8642774" cy="428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0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a typeface="ＭＳ Ｐゴシック" pitchFamily="1" charset="-128"/>
              </a:rPr>
              <a:t>What is </a:t>
            </a:r>
            <a:r>
              <a:rPr lang="en-US" i="1" dirty="0" err="1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?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Container </a:t>
            </a:r>
            <a:r>
              <a:rPr lang="en-US" dirty="0"/>
              <a:t>in </a:t>
            </a:r>
            <a:r>
              <a:rPr lang="en-US" dirty="0" err="1" smtClean="0"/>
              <a:t>Docker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sz="2800" dirty="0"/>
              <a:t>Kernel namespaces (</a:t>
            </a:r>
            <a:r>
              <a:rPr lang="en-US" sz="2800" dirty="0" err="1"/>
              <a:t>ipc</a:t>
            </a:r>
            <a:r>
              <a:rPr lang="en-US" sz="2800" dirty="0"/>
              <a:t>, </a:t>
            </a:r>
            <a:r>
              <a:rPr lang="en-US" sz="2800" dirty="0" err="1"/>
              <a:t>uts</a:t>
            </a:r>
            <a:r>
              <a:rPr lang="en-US" sz="2800" dirty="0"/>
              <a:t>, mount, </a:t>
            </a:r>
            <a:r>
              <a:rPr lang="en-US" sz="2800" dirty="0" err="1"/>
              <a:t>pid</a:t>
            </a:r>
            <a:r>
              <a:rPr lang="en-US" sz="2800" dirty="0"/>
              <a:t>, network and </a:t>
            </a:r>
            <a:r>
              <a:rPr lang="en-US" sz="2800" dirty="0" smtClean="0"/>
              <a:t>user)</a:t>
            </a:r>
          </a:p>
          <a:p>
            <a:r>
              <a:rPr lang="en-US" sz="2800" dirty="0" err="1" smtClean="0"/>
              <a:t>Chroots</a:t>
            </a:r>
            <a:r>
              <a:rPr lang="en-US" sz="2800" dirty="0" smtClean="0"/>
              <a:t> </a:t>
            </a:r>
            <a:r>
              <a:rPr lang="en-US" sz="2800" dirty="0"/>
              <a:t>(using </a:t>
            </a:r>
            <a:r>
              <a:rPr lang="en-US" sz="2800" dirty="0" err="1" smtClean="0"/>
              <a:t>pivot_root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Apparmor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/>
              <a:t>SELinux</a:t>
            </a:r>
            <a:r>
              <a:rPr lang="en-US" sz="2800" dirty="0"/>
              <a:t> </a:t>
            </a:r>
            <a:r>
              <a:rPr lang="en-US" sz="2800" dirty="0" smtClean="0"/>
              <a:t>proﬁles</a:t>
            </a:r>
          </a:p>
          <a:p>
            <a:r>
              <a:rPr lang="en-US" sz="2800" dirty="0" smtClean="0"/>
              <a:t>Kernel capabilities</a:t>
            </a:r>
          </a:p>
          <a:p>
            <a:r>
              <a:rPr lang="en-US" sz="2800" dirty="0" smtClean="0"/>
              <a:t>Control </a:t>
            </a:r>
            <a:r>
              <a:rPr lang="en-US" sz="2800" dirty="0"/>
              <a:t>groups (</a:t>
            </a:r>
            <a:r>
              <a:rPr lang="en-US" sz="2800" dirty="0" err="1" smtClean="0"/>
              <a:t>cgroups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AUFS </a:t>
            </a:r>
            <a:r>
              <a:rPr lang="en-US" sz="2800" dirty="0"/>
              <a:t>or replacement in 0.7 version and later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603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a typeface="ＭＳ Ｐゴシック" pitchFamily="1" charset="-128"/>
              </a:rPr>
              <a:t>What is </a:t>
            </a:r>
            <a:r>
              <a:rPr lang="en-US" i="1" dirty="0" err="1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?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VMs</a:t>
            </a:r>
            <a:endParaRPr lang="uk-UA" dirty="0"/>
          </a:p>
        </p:txBody>
      </p:sp>
      <p:pic>
        <p:nvPicPr>
          <p:cNvPr id="5123" name="Picture 3" descr="D:\Documents and Settings\User\Рабочий стол\static.square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26" y="2319454"/>
            <a:ext cx="7566103" cy="388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4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pitchFamily="1" charset="-128"/>
              </a:rPr>
              <a:t>What is </a:t>
            </a:r>
            <a:r>
              <a:rPr lang="en-US" i="1" dirty="0" err="1">
                <a:ea typeface="ＭＳ Ｐゴシック" pitchFamily="1" charset="-128"/>
              </a:rPr>
              <a:t>Docker</a:t>
            </a:r>
            <a:r>
              <a:rPr lang="en-US" i="1" dirty="0">
                <a:ea typeface="ＭＳ Ｐゴシック" pitchFamily="1" charset="-128"/>
              </a:rPr>
              <a:t>?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Portable software for Windows are often containers:</a:t>
            </a:r>
            <a:endParaRPr lang="uk-UA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95" y="2080645"/>
            <a:ext cx="5982609" cy="423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9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/>
        </p:spPr>
        <p:txBody>
          <a:bodyPr/>
          <a:lstStyle/>
          <a:p>
            <a:r>
              <a:rPr lang="en-US" i="1" dirty="0">
                <a:ea typeface="ＭＳ Ｐゴシック" pitchFamily="1" charset="-128"/>
              </a:rPr>
              <a:t>What is </a:t>
            </a:r>
            <a:r>
              <a:rPr lang="en-US" i="1" dirty="0" err="1">
                <a:ea typeface="ＭＳ Ｐゴシック" pitchFamily="1" charset="-128"/>
              </a:rPr>
              <a:t>Docker</a:t>
            </a:r>
            <a:r>
              <a:rPr lang="en-US" i="1" dirty="0">
                <a:ea typeface="ＭＳ Ｐゴシック" pitchFamily="1" charset="-128"/>
              </a:rPr>
              <a:t>?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59"/>
          <a:stretch/>
        </p:blipFill>
        <p:spPr bwMode="auto">
          <a:xfrm>
            <a:off x="547535" y="1626961"/>
            <a:ext cx="3459386" cy="440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7" r="32111"/>
          <a:stretch/>
        </p:blipFill>
        <p:spPr bwMode="auto">
          <a:xfrm>
            <a:off x="4846171" y="1655215"/>
            <a:ext cx="3840629" cy="437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Callout 9"/>
          <p:cNvSpPr/>
          <p:nvPr/>
        </p:nvSpPr>
        <p:spPr>
          <a:xfrm flipV="1">
            <a:off x="6236413" y="2743200"/>
            <a:ext cx="2450387" cy="145893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6434190" y="2939851"/>
            <a:ext cx="205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Program Files under running portable program</a:t>
            </a:r>
            <a:endParaRPr lang="uk-UA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Oval Callout 12"/>
          <p:cNvSpPr/>
          <p:nvPr/>
        </p:nvSpPr>
        <p:spPr>
          <a:xfrm rot="5400000" flipH="1" flipV="1">
            <a:off x="917971" y="4422744"/>
            <a:ext cx="1222625" cy="141839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796243" y="4886552"/>
            <a:ext cx="144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Program Files</a:t>
            </a:r>
            <a:endParaRPr lang="uk-UA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8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pitchFamily="1" charset="-128"/>
              </a:rPr>
              <a:t>What is </a:t>
            </a:r>
            <a:r>
              <a:rPr lang="en-US" i="1" dirty="0" err="1">
                <a:ea typeface="ＭＳ Ｐゴシック" pitchFamily="1" charset="-128"/>
              </a:rPr>
              <a:t>Docker</a:t>
            </a:r>
            <a:r>
              <a:rPr lang="en-US" i="1" dirty="0">
                <a:ea typeface="ＭＳ Ｐゴシック" pitchFamily="1" charset="-128"/>
              </a:rPr>
              <a:t>?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7" y="1271240"/>
            <a:ext cx="766546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0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dirty="0"/>
              <a:t>Installing </a:t>
            </a:r>
            <a:r>
              <a:rPr lang="en-US" dirty="0" err="1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527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ea typeface="ＭＳ Ｐゴシック" pitchFamily="1" charset="-128"/>
              </a:rPr>
              <a:t>Installing </a:t>
            </a:r>
            <a:r>
              <a:rPr lang="en-US" i="1" dirty="0" err="1" smtClean="0">
                <a:ea typeface="ＭＳ Ｐゴシック" pitchFamily="1" charset="-128"/>
              </a:rPr>
              <a:t>Docker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Basic Requirements</a:t>
            </a:r>
          </a:p>
          <a:p>
            <a:pPr>
              <a:spcBef>
                <a:spcPts val="4200"/>
              </a:spcBef>
            </a:pPr>
            <a:r>
              <a:rPr lang="en-US" dirty="0" smtClean="0"/>
              <a:t>Linux </a:t>
            </a:r>
            <a:r>
              <a:rPr lang="en-US" dirty="0"/>
              <a:t>Kernel 3.8 or </a:t>
            </a:r>
            <a:r>
              <a:rPr lang="en-US" dirty="0" smtClean="0"/>
              <a:t>above</a:t>
            </a:r>
          </a:p>
          <a:p>
            <a:r>
              <a:rPr lang="en-US" dirty="0" smtClean="0"/>
              <a:t>64-bit</a:t>
            </a:r>
          </a:p>
        </p:txBody>
      </p:sp>
      <p:pic>
        <p:nvPicPr>
          <p:cNvPr id="4" name="Picture 2" descr="D:\Documents and Settings\User\Рабочий стол\fbbb494a7eef5f9278c6967b6072ca3e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533" y="3931229"/>
            <a:ext cx="2194934" cy="219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59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ea typeface="ＭＳ Ｐゴシック" pitchFamily="1" charset="-128"/>
              </a:rPr>
              <a:t>Installing </a:t>
            </a:r>
            <a:r>
              <a:rPr lang="en-US" i="1" dirty="0" err="1" smtClean="0">
                <a:ea typeface="ＭＳ Ｐゴシック" pitchFamily="1" charset="-128"/>
              </a:rPr>
              <a:t>Docker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apt-get </a:t>
            </a:r>
            <a:r>
              <a:rPr lang="en-US" dirty="0">
                <a:solidFill>
                  <a:srgbClr val="FF0000"/>
                </a:solidFill>
              </a:rPr>
              <a:t>install </a:t>
            </a:r>
            <a:r>
              <a:rPr lang="en-US" dirty="0" smtClean="0">
                <a:solidFill>
                  <a:srgbClr val="00B050"/>
                </a:solidFill>
              </a:rPr>
              <a:t>docker.io</a:t>
            </a:r>
            <a:r>
              <a:rPr lang="en-US" dirty="0" smtClean="0"/>
              <a:t> # Ubuntu 14.04, </a:t>
            </a:r>
            <a:r>
              <a:rPr lang="en-US" dirty="0" err="1" smtClean="0"/>
              <a:t>Debian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apt-get install </a:t>
            </a:r>
            <a:r>
              <a:rPr lang="en-US" dirty="0" err="1" smtClean="0">
                <a:solidFill>
                  <a:srgbClr val="00B050"/>
                </a:solidFill>
              </a:rPr>
              <a:t>lxc-docker</a:t>
            </a:r>
            <a:r>
              <a:rPr lang="en-US" dirty="0" smtClean="0"/>
              <a:t> # Ubuntu 12.04</a:t>
            </a:r>
          </a:p>
          <a:p>
            <a:r>
              <a:rPr lang="en-US" dirty="0">
                <a:solidFill>
                  <a:srgbClr val="FF0000"/>
                </a:solidFill>
              </a:rPr>
              <a:t>yum -y install </a:t>
            </a:r>
            <a:r>
              <a:rPr lang="en-US" dirty="0" err="1" smtClean="0">
                <a:solidFill>
                  <a:srgbClr val="00B050"/>
                </a:solidFill>
              </a:rPr>
              <a:t>docker-io</a:t>
            </a:r>
            <a:r>
              <a:rPr lang="en-US" dirty="0" smtClean="0"/>
              <a:t> #RHEL, </a:t>
            </a:r>
            <a:r>
              <a:rPr lang="en-US" dirty="0" err="1" smtClean="0"/>
              <a:t>CenOs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https://docs.docker.com/installation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://docs.docker.com/contributing/devenvironment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998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>
                <a:ea typeface="ＭＳ Ｐゴシック" pitchFamily="1" charset="-128"/>
              </a:rPr>
              <a:t>Agenda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smtClean="0">
                <a:latin typeface="Calibri" panose="020F0502020204030204" pitchFamily="34" charset="0"/>
                <a:ea typeface="ＭＳ Ｐゴシック" pitchFamily="1" charset="-128"/>
              </a:rPr>
              <a:t>What is a </a:t>
            </a:r>
            <a:r>
              <a:rPr lang="en-US" altLang="zh-CN" dirty="0" err="1" smtClean="0">
                <a:latin typeface="Calibri" panose="020F0502020204030204" pitchFamily="34" charset="0"/>
                <a:ea typeface="ＭＳ Ｐゴシック" pitchFamily="1" charset="-128"/>
              </a:rPr>
              <a:t>Docker</a:t>
            </a:r>
            <a:r>
              <a:rPr lang="en-US" altLang="zh-CN" dirty="0" smtClean="0">
                <a:latin typeface="Calibri" panose="020F0502020204030204" pitchFamily="34" charset="0"/>
                <a:ea typeface="ＭＳ Ｐゴシック" pitchFamily="1" charset="-128"/>
              </a:rPr>
              <a:t>?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Calibri" panose="020F0502020204030204" pitchFamily="34" charset="0"/>
                <a:ea typeface="ＭＳ Ｐゴシック" pitchFamily="1" charset="-128"/>
              </a:rPr>
              <a:t>Installing </a:t>
            </a:r>
            <a:r>
              <a:rPr lang="en-US" altLang="zh-CN" dirty="0" err="1" smtClean="0">
                <a:latin typeface="Calibri" panose="020F0502020204030204" pitchFamily="34" charset="0"/>
                <a:ea typeface="ＭＳ Ｐゴシック" pitchFamily="1" charset="-128"/>
              </a:rPr>
              <a:t>Docker</a:t>
            </a:r>
            <a:endParaRPr lang="en-US" altLang="zh-CN" dirty="0" smtClean="0">
              <a:latin typeface="Calibri" panose="020F0502020204030204" pitchFamily="34" charset="0"/>
              <a:ea typeface="ＭＳ Ｐゴシック" pitchFamily="1" charset="-128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Calibri" panose="020F0502020204030204" pitchFamily="34" charset="0"/>
                <a:ea typeface="ＭＳ Ｐゴシック" pitchFamily="1" charset="-128"/>
              </a:rPr>
              <a:t>Basic </a:t>
            </a:r>
            <a:r>
              <a:rPr lang="en-US" altLang="zh-CN" dirty="0" err="1" smtClean="0">
                <a:latin typeface="Calibri" panose="020F0502020204030204" pitchFamily="34" charset="0"/>
                <a:ea typeface="ＭＳ Ｐゴシック" pitchFamily="1" charset="-128"/>
              </a:rPr>
              <a:t>Docker</a:t>
            </a:r>
            <a:endParaRPr lang="en-US" altLang="zh-CN" dirty="0" smtClean="0">
              <a:latin typeface="Calibri" panose="020F0502020204030204" pitchFamily="34" charset="0"/>
              <a:ea typeface="ＭＳ Ｐゴシック" pitchFamily="1" charset="-128"/>
            </a:endParaRPr>
          </a:p>
          <a:p>
            <a:pPr>
              <a:spcBef>
                <a:spcPts val="0"/>
              </a:spcBef>
            </a:pPr>
            <a:r>
              <a:rPr lang="en-US" altLang="zh-CN" dirty="0" err="1" smtClean="0">
                <a:latin typeface="Calibri" panose="020F0502020204030204" pitchFamily="34" charset="0"/>
                <a:ea typeface="ＭＳ Ｐゴシック" pitchFamily="1" charset="-128"/>
              </a:rPr>
              <a:t>Docker</a:t>
            </a:r>
            <a:r>
              <a:rPr lang="en-US" altLang="zh-CN" dirty="0" smtClean="0">
                <a:latin typeface="Calibri" panose="020F0502020204030204" pitchFamily="34" charset="0"/>
                <a:ea typeface="ＭＳ Ｐゴシック" pitchFamily="1" charset="-128"/>
              </a:rPr>
              <a:t> for </a:t>
            </a:r>
            <a:r>
              <a:rPr lang="en-US" altLang="zh-CN" dirty="0" err="1" smtClean="0">
                <a:latin typeface="Calibri" panose="020F0502020204030204" pitchFamily="34" charset="0"/>
                <a:ea typeface="ＭＳ Ｐゴシック" pitchFamily="1" charset="-128"/>
              </a:rPr>
              <a:t>DevOps</a:t>
            </a:r>
            <a:endParaRPr lang="en-US" altLang="zh-CN" dirty="0" smtClean="0">
              <a:latin typeface="Calibri" panose="020F0502020204030204" pitchFamily="34" charset="0"/>
              <a:ea typeface="ＭＳ Ｐゴシック" pitchFamily="1" charset="-128"/>
            </a:endParaRPr>
          </a:p>
          <a:p>
            <a:pPr>
              <a:spcBef>
                <a:spcPts val="0"/>
              </a:spcBef>
            </a:pPr>
            <a:endParaRPr lang="en-US" altLang="zh-CN" dirty="0" smtClean="0">
              <a:latin typeface="Calibri" panose="020F0502020204030204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43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ea typeface="ＭＳ Ｐゴシック" pitchFamily="1" charset="-128"/>
              </a:rPr>
              <a:t>Installing </a:t>
            </a:r>
            <a:r>
              <a:rPr lang="en-US" i="1" dirty="0" err="1" smtClean="0">
                <a:ea typeface="ＭＳ Ｐゴシック" pitchFamily="1" charset="-128"/>
              </a:rPr>
              <a:t>Docker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Binaries</a:t>
            </a:r>
          </a:p>
          <a:p>
            <a:pPr marL="0" indent="0">
              <a:buNone/>
            </a:pPr>
            <a:r>
              <a:rPr lang="en-US" dirty="0" smtClean="0"/>
              <a:t>Get </a:t>
            </a:r>
            <a:r>
              <a:rPr lang="en-US" dirty="0"/>
              <a:t>the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binary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wget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–output-document=</a:t>
            </a:r>
            <a:r>
              <a:rPr lang="en-US" dirty="0" err="1">
                <a:solidFill>
                  <a:srgbClr val="00B050"/>
                </a:solidFill>
              </a:rPr>
              <a:t>docker</a:t>
            </a:r>
            <a:r>
              <a:rPr lang="en-US" dirty="0">
                <a:solidFill>
                  <a:srgbClr val="00B050"/>
                </a:solidFill>
              </a:rPr>
              <a:t> https://get.docker.io/builds/ </a:t>
            </a:r>
            <a:r>
              <a:rPr lang="en-US" dirty="0" smtClean="0">
                <a:solidFill>
                  <a:srgbClr val="00B050"/>
                </a:solidFill>
              </a:rPr>
              <a:t>Linux/x86_64/</a:t>
            </a:r>
            <a:r>
              <a:rPr lang="en-US" dirty="0" err="1" smtClean="0">
                <a:solidFill>
                  <a:srgbClr val="00B050"/>
                </a:solidFill>
              </a:rPr>
              <a:t>docker</a:t>
            </a:r>
            <a:r>
              <a:rPr lang="en-US" dirty="0" smtClean="0">
                <a:solidFill>
                  <a:srgbClr val="00B050"/>
                </a:solidFill>
              </a:rPr>
              <a:t>-latest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chmod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+x </a:t>
            </a:r>
            <a:r>
              <a:rPr lang="en-US" dirty="0" err="1" smtClean="0">
                <a:solidFill>
                  <a:srgbClr val="00B050"/>
                </a:solidFill>
              </a:rPr>
              <a:t>docker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Run </a:t>
            </a:r>
            <a:r>
              <a:rPr lang="en-US" dirty="0"/>
              <a:t>the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daemon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./</a:t>
            </a:r>
            <a:r>
              <a:rPr lang="en-US" dirty="0" err="1">
                <a:solidFill>
                  <a:srgbClr val="00B050"/>
                </a:solidFill>
              </a:rPr>
              <a:t>docker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–d &amp;</a:t>
            </a:r>
            <a:endParaRPr lang="uk-U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dirty="0" err="1"/>
              <a:t>Docker</a:t>
            </a:r>
            <a:r>
              <a:rPr lang="en-US" dirty="0"/>
              <a:t> Basics</a:t>
            </a:r>
          </a:p>
        </p:txBody>
      </p:sp>
    </p:spTree>
    <p:extLst>
      <p:ext uri="{BB962C8B-B14F-4D97-AF65-F5344CB8AC3E}">
        <p14:creationId xmlns:p14="http://schemas.microsoft.com/office/powerpoint/2010/main" val="28777024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 Basics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Find </a:t>
            </a:r>
            <a:r>
              <a:rPr lang="en-US" dirty="0"/>
              <a:t>and </a:t>
            </a:r>
            <a:r>
              <a:rPr lang="en-US" dirty="0" smtClean="0"/>
              <a:t>download images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 smtClean="0">
                <a:solidFill>
                  <a:srgbClr val="FF0000"/>
                </a:solidFill>
              </a:rPr>
              <a:t>ocker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 search</a:t>
            </a:r>
            <a:r>
              <a:rPr lang="en-US" dirty="0"/>
              <a:t>  </a:t>
            </a:r>
            <a:r>
              <a:rPr lang="en-US" dirty="0" err="1">
                <a:solidFill>
                  <a:srgbClr val="00B050"/>
                </a:solidFill>
              </a:rPr>
              <a:t>ubuntu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docker</a:t>
            </a:r>
            <a:r>
              <a:rPr lang="en-US" dirty="0">
                <a:solidFill>
                  <a:srgbClr val="FF0000"/>
                </a:solidFill>
              </a:rPr>
              <a:t>  pull</a:t>
            </a:r>
            <a:r>
              <a:rPr lang="en-US" dirty="0"/>
              <a:t>  </a:t>
            </a:r>
            <a:r>
              <a:rPr lang="en-US" dirty="0" err="1">
                <a:solidFill>
                  <a:srgbClr val="00B050"/>
                </a:solidFill>
              </a:rPr>
              <a:t>shykes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ubuntu</a:t>
            </a:r>
            <a:r>
              <a:rPr lang="en-US" dirty="0"/>
              <a:t> </a:t>
            </a:r>
            <a:endParaRPr lang="uk-UA" dirty="0"/>
          </a:p>
        </p:txBody>
      </p:sp>
      <p:pic>
        <p:nvPicPr>
          <p:cNvPr id="4" name="Picture 2" descr="D:\Documents and Settings\User\Рабочий стол\fbbb494a7eef5f9278c6967b6072ca3e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43" y="3516141"/>
            <a:ext cx="2841703" cy="28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6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ocuments and Settings\User\Рабочий стол\fbbb494a7eef5f9278c6967b6072ca3e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48" y="3536688"/>
            <a:ext cx="2841703" cy="28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 Basics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repositories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a typeface="ＭＳ Ｐゴシック" pitchFamily="1" charset="-128"/>
              </a:rPr>
              <a:t>https://github.com/docker/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a typeface="ＭＳ Ｐゴシック" pitchFamily="1" charset="-128"/>
              </a:rPr>
              <a:t>https://hub.docker.com/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a typeface="ＭＳ Ｐゴシック" pitchFamily="1" charset="-128"/>
              </a:rPr>
              <a:t>https://</a:t>
            </a:r>
            <a:r>
              <a:rPr lang="en-US" dirty="0" smtClean="0">
                <a:solidFill>
                  <a:srgbClr val="0000FF"/>
                </a:solidFill>
                <a:ea typeface="ＭＳ Ｐゴシック" pitchFamily="1" charset="-128"/>
              </a:rPr>
              <a:t>registry.hub.docker.com</a:t>
            </a:r>
            <a:endParaRPr lang="en-US" dirty="0">
              <a:solidFill>
                <a:srgbClr val="0000FF"/>
              </a:solidFill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852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 Basics</a:t>
            </a:r>
            <a:endParaRPr lang="en-US" i="1" dirty="0">
              <a:ea typeface="ＭＳ Ｐゴシック" pitchFamily="1" charset="-128"/>
            </a:endParaRPr>
          </a:p>
        </p:txBody>
      </p:sp>
      <p:pic>
        <p:nvPicPr>
          <p:cNvPr id="7" name="Picture 2" descr="D:\Documents and Settings\User\Рабочий стол\fbbb494a7eef5f9278c6967b6072ca3e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66" y="3514486"/>
            <a:ext cx="2841703" cy="28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List images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images</a:t>
            </a:r>
            <a:endParaRPr lang="uk-UA" dirty="0">
              <a:solidFill>
                <a:srgbClr val="FF0000"/>
              </a:solidFill>
            </a:endParaRPr>
          </a:p>
        </p:txBody>
      </p:sp>
      <p:pic>
        <p:nvPicPr>
          <p:cNvPr id="6146" name="Picture 2" descr="D:\Documents and Settings\User\Рабочий стол\docker-presentation-paris-docker-meetup-22-63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" t="51874" r="4859" b="32280"/>
          <a:stretch/>
        </p:blipFill>
        <p:spPr bwMode="auto">
          <a:xfrm>
            <a:off x="341038" y="2961965"/>
            <a:ext cx="8385717" cy="110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8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 Basics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Running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docker</a:t>
            </a:r>
            <a:r>
              <a:rPr lang="en-US" dirty="0">
                <a:solidFill>
                  <a:srgbClr val="FF0000"/>
                </a:solidFill>
              </a:rPr>
              <a:t>  run</a:t>
            </a:r>
            <a:r>
              <a:rPr lang="en-US" dirty="0"/>
              <a:t>  </a:t>
            </a:r>
            <a:r>
              <a:rPr lang="en-US" dirty="0" err="1">
                <a:solidFill>
                  <a:srgbClr val="00B050"/>
                </a:solidFill>
              </a:rPr>
              <a:t>ubuntu</a:t>
            </a:r>
            <a:r>
              <a:rPr lang="en-US" dirty="0"/>
              <a:t>  </a:t>
            </a:r>
            <a:r>
              <a:rPr lang="en-US" dirty="0">
                <a:solidFill>
                  <a:srgbClr val="00B050"/>
                </a:solidFill>
              </a:rPr>
              <a:t>/bin/echo </a:t>
            </a:r>
            <a:r>
              <a:rPr lang="en-US" dirty="0" smtClean="0">
                <a:solidFill>
                  <a:srgbClr val="00B050"/>
                </a:solidFill>
              </a:rPr>
              <a:t>hi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 run</a:t>
            </a:r>
            <a:r>
              <a:rPr lang="en-US" dirty="0"/>
              <a:t>  </a:t>
            </a:r>
            <a:r>
              <a:rPr lang="en-US" dirty="0" smtClean="0">
                <a:solidFill>
                  <a:srgbClr val="00B050"/>
                </a:solidFill>
              </a:rPr>
              <a:t>-i 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</a:rPr>
              <a:t>-t 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 err="1">
                <a:solidFill>
                  <a:srgbClr val="00B050"/>
                </a:solidFill>
              </a:rPr>
              <a:t>ubuntu</a:t>
            </a:r>
            <a:r>
              <a:rPr lang="en-US" dirty="0">
                <a:solidFill>
                  <a:srgbClr val="00B050"/>
                </a:solidFill>
              </a:rPr>
              <a:t>  /bin/bash</a:t>
            </a:r>
            <a:r>
              <a:rPr lang="en-US" dirty="0"/>
              <a:t> </a:t>
            </a:r>
            <a:endParaRPr lang="uk-UA" dirty="0"/>
          </a:p>
        </p:txBody>
      </p:sp>
      <p:pic>
        <p:nvPicPr>
          <p:cNvPr id="7" name="Picture 2" descr="D:\Documents and Settings\User\Рабочий стол\fbbb494a7eef5f9278c6967b6072ca3e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66" y="3514486"/>
            <a:ext cx="2841703" cy="28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4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Documents and Settings\User\Рабочий стол\fbbb494a7eef5f9278c6967b6072ca3e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66" y="3514486"/>
            <a:ext cx="2841703" cy="28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 Basics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Commit changes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ps</a:t>
            </a:r>
            <a:r>
              <a:rPr lang="en-US" dirty="0"/>
              <a:t>  </a:t>
            </a:r>
            <a:r>
              <a:rPr lang="en-US" dirty="0" smtClean="0">
                <a:solidFill>
                  <a:srgbClr val="00B050"/>
                </a:solidFill>
              </a:rPr>
              <a:t>-l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commit</a:t>
            </a: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ID  base/</a:t>
            </a:r>
            <a:r>
              <a:rPr lang="en-US" dirty="0" err="1">
                <a:solidFill>
                  <a:srgbClr val="00B050"/>
                </a:solidFill>
              </a:rPr>
              <a:t>with_curl</a:t>
            </a:r>
            <a:r>
              <a:rPr lang="en-US" dirty="0"/>
              <a:t> </a:t>
            </a:r>
            <a:endParaRPr lang="uk-UA" dirty="0"/>
          </a:p>
        </p:txBody>
      </p:sp>
      <p:pic>
        <p:nvPicPr>
          <p:cNvPr id="7170" name="Picture 2" descr="D:\Documents and Settings\User\Рабочий стол\docker-presentation-paris-docker-meetup-22-63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47678" r="4125" b="44012"/>
          <a:stretch/>
        </p:blipFill>
        <p:spPr bwMode="auto">
          <a:xfrm>
            <a:off x="457200" y="2802655"/>
            <a:ext cx="8354821" cy="56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6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Documents and Settings\User\Рабочий стол\fbbb494a7eef5f9278c6967b6072ca3e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66" y="3514486"/>
            <a:ext cx="2841703" cy="28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 Basics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Push </a:t>
            </a:r>
            <a:r>
              <a:rPr lang="en-US" dirty="0" smtClean="0"/>
              <a:t>images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abtris</a:t>
            </a:r>
            <a:r>
              <a:rPr lang="en-US" dirty="0" smtClean="0">
                <a:solidFill>
                  <a:srgbClr val="00B050"/>
                </a:solidFill>
              </a:rPr>
              <a:t>/curl</a:t>
            </a:r>
            <a:endParaRPr lang="uk-U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9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Documents and Settings\User\Рабочий стол\fbbb494a7eef5f9278c6967b6072ca3e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66" y="3514486"/>
            <a:ext cx="2841703" cy="28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 Basics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Detached </a:t>
            </a:r>
            <a:r>
              <a:rPr lang="en-US" dirty="0" smtClean="0"/>
              <a:t>mode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run –d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container_id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 algn="ctr">
              <a:spcBef>
                <a:spcPts val="1800"/>
              </a:spcBef>
              <a:buNone/>
            </a:pPr>
            <a:r>
              <a:rPr lang="en-US" dirty="0" smtClean="0"/>
              <a:t>Stop/Start/Restart the container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container_id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en-US" dirty="0"/>
              <a:t>  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30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Documents and Settings\User\Рабочий стол\fbbb494a7eef5f9278c6967b6072ca3e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66" y="3514486"/>
            <a:ext cx="2841703" cy="28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 Basics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Other </a:t>
            </a:r>
            <a:r>
              <a:rPr lang="en-US" dirty="0" smtClean="0"/>
              <a:t>commands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cp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diff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top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rmi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dirty="0"/>
              <a:t>What is </a:t>
            </a:r>
            <a:r>
              <a:rPr lang="en-US" dirty="0" err="1"/>
              <a:t>Docker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58343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 Basics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Scripted way</a:t>
            </a:r>
          </a:p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en-US" dirty="0" err="1" smtClean="0"/>
              <a:t>Dockerfile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200" dirty="0" smtClean="0"/>
              <a:t>FROM ubuntu:12.04</a:t>
            </a:r>
          </a:p>
          <a:p>
            <a:pPr marL="0" indent="0">
              <a:buNone/>
            </a:pPr>
            <a:r>
              <a:rPr lang="en-US" sz="2200" dirty="0" smtClean="0"/>
              <a:t>RUN </a:t>
            </a:r>
            <a:r>
              <a:rPr lang="en-US" sz="2200" dirty="0"/>
              <a:t>apt-get </a:t>
            </a:r>
            <a:r>
              <a:rPr lang="en-US" sz="2200" dirty="0" smtClean="0"/>
              <a:t>update</a:t>
            </a:r>
          </a:p>
          <a:p>
            <a:pPr marL="0" indent="0">
              <a:buNone/>
            </a:pPr>
            <a:r>
              <a:rPr lang="en-US" sz="2200" dirty="0" smtClean="0"/>
              <a:t>RUN </a:t>
            </a:r>
            <a:r>
              <a:rPr lang="en-US" sz="2200" dirty="0"/>
              <a:t>apt-get install -y </a:t>
            </a:r>
            <a:r>
              <a:rPr lang="en-US" sz="2200" dirty="0" smtClean="0"/>
              <a:t>apache2</a:t>
            </a:r>
          </a:p>
          <a:p>
            <a:pPr marL="0" indent="0">
              <a:buNone/>
            </a:pPr>
            <a:r>
              <a:rPr lang="en-US" sz="2200" dirty="0" smtClean="0"/>
              <a:t>ENV </a:t>
            </a:r>
            <a:r>
              <a:rPr lang="en-US" sz="2200" dirty="0"/>
              <a:t>APACHE_RUN_USER </a:t>
            </a:r>
            <a:r>
              <a:rPr lang="en-US" sz="2200" dirty="0" smtClean="0"/>
              <a:t>www-data</a:t>
            </a:r>
          </a:p>
          <a:p>
            <a:pPr marL="0" indent="0">
              <a:buNone/>
            </a:pPr>
            <a:r>
              <a:rPr lang="en-US" sz="2200" dirty="0" smtClean="0"/>
              <a:t>ENV </a:t>
            </a:r>
            <a:r>
              <a:rPr lang="en-US" sz="2200"/>
              <a:t>APACHE_RUN_GROUP </a:t>
            </a:r>
            <a:r>
              <a:rPr lang="en-US" sz="2200" smtClean="0"/>
              <a:t>www-data</a:t>
            </a:r>
          </a:p>
          <a:p>
            <a:pPr marL="0" indent="0">
              <a:buNone/>
            </a:pPr>
            <a:r>
              <a:rPr lang="en-US" sz="2200" smtClean="0"/>
              <a:t>ENV </a:t>
            </a:r>
            <a:r>
              <a:rPr lang="en-US" sz="2200" dirty="0"/>
              <a:t>APACHE_LOG_DIR /</a:t>
            </a:r>
            <a:r>
              <a:rPr lang="en-US" sz="2200" dirty="0" err="1" smtClean="0"/>
              <a:t>var</a:t>
            </a:r>
            <a:r>
              <a:rPr lang="en-US" sz="2200" dirty="0" smtClean="0"/>
              <a:t>/log/apache2</a:t>
            </a:r>
          </a:p>
          <a:p>
            <a:pPr marL="0" indent="0">
              <a:buNone/>
            </a:pPr>
            <a:r>
              <a:rPr lang="en-US" sz="2200" dirty="0" smtClean="0"/>
              <a:t>EXPOSE </a:t>
            </a:r>
            <a:r>
              <a:rPr lang="en-US" sz="2200" dirty="0"/>
              <a:t>80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ENTRYPOINT </a:t>
            </a:r>
            <a:r>
              <a:rPr lang="en-US" sz="2200" dirty="0"/>
              <a:t>["/</a:t>
            </a:r>
            <a:r>
              <a:rPr lang="en-US" sz="2200" dirty="0" err="1"/>
              <a:t>usr</a:t>
            </a:r>
            <a:r>
              <a:rPr lang="en-US" sz="2200" dirty="0"/>
              <a:t>/</a:t>
            </a:r>
            <a:r>
              <a:rPr lang="en-US" sz="2200" dirty="0" err="1"/>
              <a:t>sbin</a:t>
            </a:r>
            <a:r>
              <a:rPr lang="en-US" sz="2200" dirty="0"/>
              <a:t>/apache2</a:t>
            </a:r>
            <a:r>
              <a:rPr lang="en-US" sz="2200" dirty="0" smtClean="0"/>
              <a:t>"]</a:t>
            </a:r>
          </a:p>
          <a:p>
            <a:pPr marL="0" indent="0">
              <a:buNone/>
            </a:pPr>
            <a:r>
              <a:rPr lang="en-US" sz="2200" dirty="0" smtClean="0"/>
              <a:t>CMD </a:t>
            </a:r>
            <a:r>
              <a:rPr lang="en-US" sz="2200" dirty="0"/>
              <a:t>["-D", "FOREGROUND</a:t>
            </a:r>
            <a:r>
              <a:rPr lang="en-US" sz="2200" dirty="0" smtClean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08604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 Basics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Scripted way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build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–t=“label” .</a:t>
            </a:r>
          </a:p>
        </p:txBody>
      </p:sp>
      <p:pic>
        <p:nvPicPr>
          <p:cNvPr id="4" name="Picture 2" descr="D:\Documents and Settings\User\Рабочий стол\fbbb494a7eef5f9278c6967b6072ca3e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66" y="3514486"/>
            <a:ext cx="2841703" cy="28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5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 Basics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Save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docker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save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IMAGE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docker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load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IMAGE</a:t>
            </a:r>
            <a:endParaRPr lang="en-US" dirty="0" smtClean="0">
              <a:solidFill>
                <a:srgbClr val="00B050"/>
              </a:solidFill>
            </a:endParaRPr>
          </a:p>
        </p:txBody>
      </p:sp>
      <p:pic>
        <p:nvPicPr>
          <p:cNvPr id="4" name="Picture 2" descr="D:\Documents and Settings\User\Рабочий стол\fbbb494a7eef5f9278c6967b6072ca3e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66" y="3514486"/>
            <a:ext cx="2841703" cy="28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36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156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 for </a:t>
            </a:r>
            <a:r>
              <a:rPr lang="en-US" i="1" dirty="0" err="1" smtClean="0">
                <a:ea typeface="ＭＳ Ｐゴシック" pitchFamily="1" charset="-128"/>
              </a:rPr>
              <a:t>DevOps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is both a runtime environment and a configuration management tool in </a:t>
            </a:r>
            <a:r>
              <a:rPr lang="en-US" dirty="0" smtClean="0"/>
              <a:t>one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Best </a:t>
            </a:r>
            <a:r>
              <a:rPr lang="en-US" dirty="0"/>
              <a:t>of all </a:t>
            </a:r>
            <a:r>
              <a:rPr lang="en-US" dirty="0" err="1"/>
              <a:t>Docker</a:t>
            </a:r>
            <a:r>
              <a:rPr lang="en-US" dirty="0"/>
              <a:t> eliminates many common tasks in </a:t>
            </a:r>
            <a:r>
              <a:rPr lang="en-US" dirty="0" smtClean="0"/>
              <a:t>development </a:t>
            </a:r>
            <a:r>
              <a:rPr lang="en-US" dirty="0"/>
              <a:t>cycle and creates a tighter feedback loop </a:t>
            </a:r>
            <a:r>
              <a:rPr lang="en-US" dirty="0" smtClean="0"/>
              <a:t>between development </a:t>
            </a:r>
            <a:r>
              <a:rPr lang="en-US" dirty="0"/>
              <a:t>and operational tasks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2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 for </a:t>
            </a:r>
            <a:r>
              <a:rPr lang="en-US" i="1" dirty="0" err="1" smtClean="0">
                <a:ea typeface="ＭＳ Ｐゴシック" pitchFamily="1" charset="-128"/>
              </a:rPr>
              <a:t>DevOps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/>
              <a:t>: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Uses </a:t>
            </a:r>
            <a:r>
              <a:rPr lang="en-US" dirty="0"/>
              <a:t>a layered approach to dependency management, making the configuration of environments easier to </a:t>
            </a:r>
            <a:r>
              <a:rPr lang="en-US" dirty="0" smtClean="0"/>
              <a:t>maintain</a:t>
            </a:r>
            <a:endParaRPr lang="en-US" dirty="0"/>
          </a:p>
          <a:p>
            <a:r>
              <a:rPr lang="en-US" dirty="0"/>
              <a:t>Provides various runtime options allowing the same image to be run in multiple ways without extra </a:t>
            </a:r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 for </a:t>
            </a:r>
            <a:r>
              <a:rPr lang="en-US" i="1" dirty="0" err="1" smtClean="0">
                <a:ea typeface="ＭＳ Ｐゴシック" pitchFamily="1" charset="-128"/>
              </a:rPr>
              <a:t>DevOps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use any or no </a:t>
            </a:r>
            <a:r>
              <a:rPr lang="en-US" dirty="0" err="1"/>
              <a:t>DevOps</a:t>
            </a:r>
            <a:r>
              <a:rPr lang="en-US" dirty="0"/>
              <a:t> tools to build up your </a:t>
            </a:r>
            <a:r>
              <a:rPr lang="en-US" dirty="0" err="1"/>
              <a:t>Docker</a:t>
            </a:r>
            <a:r>
              <a:rPr lang="en-US" dirty="0"/>
              <a:t> images reducing the learning curve across </a:t>
            </a:r>
            <a:r>
              <a:rPr lang="en-US" dirty="0" smtClean="0"/>
              <a:t>engineering</a:t>
            </a:r>
            <a:endParaRPr lang="en-US" dirty="0"/>
          </a:p>
          <a:p>
            <a:r>
              <a:rPr lang="en-US" dirty="0"/>
              <a:t>Lightweight runtime makes running multiple </a:t>
            </a:r>
            <a:r>
              <a:rPr lang="en-US" dirty="0" err="1"/>
              <a:t>Docker</a:t>
            </a:r>
            <a:r>
              <a:rPr lang="en-US" dirty="0"/>
              <a:t> images on a single machine more feasible than with </a:t>
            </a:r>
            <a:r>
              <a:rPr lang="en-US" dirty="0" smtClean="0"/>
              <a:t>VMs</a:t>
            </a:r>
            <a:endParaRPr lang="en-US" dirty="0"/>
          </a:p>
          <a:p>
            <a:r>
              <a:rPr lang="en-US" dirty="0"/>
              <a:t>Decoupled network and storage layers allows a single </a:t>
            </a:r>
            <a:r>
              <a:rPr lang="en-US" dirty="0" err="1"/>
              <a:t>Docker</a:t>
            </a:r>
            <a:r>
              <a:rPr lang="en-US" dirty="0"/>
              <a:t> image to be run on a single system or multiple systems </a:t>
            </a:r>
            <a:r>
              <a:rPr lang="en-US" dirty="0" smtClean="0"/>
              <a:t>easily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 for </a:t>
            </a:r>
            <a:r>
              <a:rPr lang="en-US" i="1" dirty="0" err="1" smtClean="0">
                <a:ea typeface="ＭＳ Ｐゴシック" pitchFamily="1" charset="-128"/>
              </a:rPr>
              <a:t>DevOps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features </a:t>
            </a:r>
            <a:r>
              <a:rPr lang="en-US" dirty="0" smtClean="0"/>
              <a:t>allow makes </a:t>
            </a:r>
            <a:r>
              <a:rPr lang="en-US" dirty="0"/>
              <a:t>maintaining a predictable production environment and a flexible development environment easy with one tool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cuments and Settings\User\Рабочий стол\fbbb494a7eef5f9278c6967b6072ca3e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609" y="2855641"/>
            <a:ext cx="2194934" cy="219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a typeface="ＭＳ Ｐゴシック" pitchFamily="1" charset="-128"/>
              </a:rPr>
              <a:t>What is </a:t>
            </a:r>
            <a:r>
              <a:rPr lang="en-US" i="1" dirty="0" err="1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?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is an open platform for developers and </a:t>
            </a:r>
            <a:r>
              <a:rPr lang="en-US" dirty="0" err="1"/>
              <a:t>sysadmins</a:t>
            </a:r>
            <a:r>
              <a:rPr lang="en-US" dirty="0"/>
              <a:t> to build, ship, and run distributed </a:t>
            </a:r>
            <a:r>
              <a:rPr lang="en-US" dirty="0" smtClean="0"/>
              <a:t>applications</a:t>
            </a:r>
          </a:p>
          <a:p>
            <a:pPr marL="0" indent="0">
              <a:buNone/>
            </a:pPr>
            <a:endParaRPr lang="en-US" altLang="zh-CN" dirty="0">
              <a:latin typeface="Calibri" panose="020F0502020204030204" pitchFamily="34" charset="0"/>
              <a:ea typeface="ＭＳ Ｐゴシック" pitchFamily="1" charset="-128"/>
            </a:endParaRPr>
          </a:p>
          <a:p>
            <a:pPr marL="0" indent="0" algn="ctr">
              <a:buNone/>
            </a:pPr>
            <a:endParaRPr lang="en-US" dirty="0">
              <a:latin typeface="Calibri" panose="020F0502020204030204" pitchFamily="34" charset="0"/>
              <a:ea typeface="ＭＳ Ｐゴシック" pitchFamily="1" charset="-128"/>
            </a:endParaRPr>
          </a:p>
          <a:p>
            <a:pPr marL="0" indent="0" algn="ctr">
              <a:buNone/>
            </a:pPr>
            <a:endParaRPr lang="en-US" dirty="0" smtClean="0">
              <a:latin typeface="Calibri" panose="020F0502020204030204" pitchFamily="34" charset="0"/>
              <a:ea typeface="ＭＳ Ｐゴシック" pitchFamily="1" charset="-128"/>
            </a:endParaRPr>
          </a:p>
          <a:p>
            <a:pPr marL="0" indent="0" algn="ctr">
              <a:buNone/>
            </a:pPr>
            <a:r>
              <a:rPr lang="en-US" dirty="0" smtClean="0"/>
              <a:t>Build</a:t>
            </a:r>
            <a:r>
              <a:rPr lang="en-US" dirty="0"/>
              <a:t>, Ship and Run Any App, Anywhere</a:t>
            </a:r>
          </a:p>
          <a:p>
            <a:pPr marL="0" indent="0" algn="ctr">
              <a:buNone/>
            </a:pPr>
            <a:r>
              <a:rPr lang="en-US" altLang="zh-CN" dirty="0">
                <a:latin typeface="Calibri" panose="020F0502020204030204" pitchFamily="34" charset="0"/>
                <a:ea typeface="ＭＳ Ｐゴシック" pitchFamily="1" charset="-128"/>
              </a:rPr>
              <a:t>https://www.docker.com/</a:t>
            </a:r>
          </a:p>
          <a:p>
            <a:pPr marL="0" indent="0">
              <a:buNone/>
            </a:pPr>
            <a:endParaRPr lang="en-US" altLang="zh-CN" dirty="0" smtClean="0">
              <a:latin typeface="Calibri" panose="020F0502020204030204" pitchFamily="34" charset="0"/>
              <a:ea typeface="ＭＳ Ｐゴシック" pitchFamily="1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pitchFamily="1" charset="-128"/>
              </a:rPr>
              <a:t>What is </a:t>
            </a:r>
            <a:r>
              <a:rPr lang="en-US" i="1" dirty="0" err="1">
                <a:ea typeface="ＭＳ Ｐゴシック" pitchFamily="1" charset="-128"/>
              </a:rPr>
              <a:t>Docker</a:t>
            </a:r>
            <a:r>
              <a:rPr lang="en-US" i="1" dirty="0">
                <a:ea typeface="ＭＳ Ｐゴシック" pitchFamily="1" charset="-128"/>
              </a:rPr>
              <a:t>?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 err="1"/>
              <a:t>Dev</a:t>
            </a:r>
            <a:endParaRPr lang="en-US" sz="3200" b="1" dirty="0"/>
          </a:p>
          <a:p>
            <a:pPr marL="0" indent="0" algn="ctr">
              <a:buNone/>
            </a:pPr>
            <a:r>
              <a:rPr lang="en-US" sz="3200" dirty="0" smtClean="0"/>
              <a:t>build </a:t>
            </a:r>
            <a:r>
              <a:rPr lang="en-US" sz="3200" dirty="0"/>
              <a:t>once, run anywhere</a:t>
            </a:r>
            <a:endParaRPr lang="en-US" altLang="zh-CN" sz="3200" dirty="0">
              <a:latin typeface="Calibri" panose="020F0502020204030204" pitchFamily="34" charset="0"/>
              <a:ea typeface="ＭＳ Ｐゴシック" pitchFamily="1" charset="-128"/>
            </a:endParaRPr>
          </a:p>
          <a:p>
            <a:endParaRPr lang="uk-UA" sz="3200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Ops</a:t>
            </a:r>
          </a:p>
          <a:p>
            <a:pPr marL="0" indent="0" algn="ctr">
              <a:buNone/>
            </a:pPr>
            <a:r>
              <a:rPr lang="en-US" sz="3200" dirty="0"/>
              <a:t> conﬁgure once, run anything</a:t>
            </a:r>
            <a:endParaRPr lang="en-US" altLang="zh-CN" sz="3200" dirty="0">
              <a:latin typeface="Calibri" panose="020F0502020204030204" pitchFamily="34" charset="0"/>
              <a:ea typeface="ＭＳ Ｐゴシック" pitchFamily="1" charset="-128"/>
            </a:endParaRPr>
          </a:p>
          <a:p>
            <a:endParaRPr lang="uk-UA" dirty="0"/>
          </a:p>
        </p:txBody>
      </p:sp>
      <p:pic>
        <p:nvPicPr>
          <p:cNvPr id="5" name="Picture 2" descr="D:\Documents and Settings\User\Рабочий стол\fbbb494a7eef5f9278c6967b6072ca3e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67" y="3155794"/>
            <a:ext cx="2841703" cy="28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2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a typeface="ＭＳ Ｐゴシック" pitchFamily="1" charset="-128"/>
              </a:rPr>
              <a:t>What is </a:t>
            </a:r>
            <a:r>
              <a:rPr lang="en-US" i="1" dirty="0" err="1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?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Origins </a:t>
            </a:r>
            <a:r>
              <a:rPr lang="en-US" sz="3600" dirty="0"/>
              <a:t>of </a:t>
            </a:r>
            <a:r>
              <a:rPr lang="en-US" sz="3600" dirty="0" err="1"/>
              <a:t>Docker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Original </a:t>
            </a:r>
            <a:r>
              <a:rPr lang="en-US" dirty="0"/>
              <a:t>version written in </a:t>
            </a:r>
            <a:r>
              <a:rPr lang="en-US" dirty="0" smtClean="0"/>
              <a:t>Python, </a:t>
            </a:r>
            <a:r>
              <a:rPr lang="en-US" dirty="0"/>
              <a:t>now written in </a:t>
            </a:r>
            <a:r>
              <a:rPr lang="en-US" dirty="0" smtClean="0"/>
              <a:t>Go</a:t>
            </a:r>
          </a:p>
          <a:p>
            <a:r>
              <a:rPr lang="en-US" dirty="0" smtClean="0"/>
              <a:t>It’s </a:t>
            </a:r>
            <a:r>
              <a:rPr lang="en-US" dirty="0"/>
              <a:t>a young project </a:t>
            </a:r>
            <a:r>
              <a:rPr lang="en-US" dirty="0" smtClean="0"/>
              <a:t>(~18 </a:t>
            </a:r>
            <a:r>
              <a:rPr lang="en-US" dirty="0"/>
              <a:t>months), but with a huge </a:t>
            </a:r>
            <a:r>
              <a:rPr lang="en-US" dirty="0" smtClean="0"/>
              <a:t>community 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://en.wikipedia.org/wiki/Docker_%</a:t>
            </a:r>
            <a:r>
              <a:rPr lang="en-US" dirty="0" smtClean="0">
                <a:hlinkClick r:id="rId3"/>
              </a:rPr>
              <a:t>28software%29</a:t>
            </a:r>
            <a:r>
              <a:rPr lang="en-US" dirty="0" smtClean="0"/>
              <a:t>)</a:t>
            </a:r>
          </a:p>
          <a:p>
            <a:endParaRPr lang="en-US" altLang="zh-CN" dirty="0" smtClean="0">
              <a:latin typeface="Calibri" panose="020F0502020204030204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335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a typeface="ＭＳ Ｐゴシック" pitchFamily="1" charset="-128"/>
              </a:rPr>
              <a:t>What is </a:t>
            </a:r>
            <a:r>
              <a:rPr lang="en-US" i="1" dirty="0" err="1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?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Timeline</a:t>
            </a:r>
          </a:p>
          <a:p>
            <a:r>
              <a:rPr lang="en-US" sz="2400" dirty="0" smtClean="0"/>
              <a:t>January </a:t>
            </a:r>
            <a:r>
              <a:rPr lang="en-US" sz="2400" dirty="0"/>
              <a:t>2013 </a:t>
            </a:r>
            <a:r>
              <a:rPr lang="en-US" sz="2400" dirty="0" err="1"/>
              <a:t>Docker</a:t>
            </a:r>
            <a:r>
              <a:rPr lang="en-US" sz="2400" dirty="0"/>
              <a:t> started as an internal project inside of </a:t>
            </a:r>
            <a:r>
              <a:rPr lang="en-US" sz="2400" dirty="0" err="1" smtClean="0"/>
              <a:t>dotCloud</a:t>
            </a:r>
            <a:endParaRPr lang="en-US" sz="2400" dirty="0" smtClean="0"/>
          </a:p>
          <a:p>
            <a:r>
              <a:rPr lang="en-US" sz="2400" dirty="0" smtClean="0"/>
              <a:t>March </a:t>
            </a:r>
            <a:r>
              <a:rPr lang="en-US" sz="2400" dirty="0"/>
              <a:t>21, 2013 Solomon gives </a:t>
            </a:r>
            <a:r>
              <a:rPr lang="en-US" sz="2400" dirty="0" err="1"/>
              <a:t>Docker</a:t>
            </a:r>
            <a:r>
              <a:rPr lang="en-US" sz="2400" dirty="0"/>
              <a:t> lightning talk a </a:t>
            </a:r>
            <a:r>
              <a:rPr lang="en-US" sz="2400" dirty="0" err="1"/>
              <a:t>PyCon</a:t>
            </a:r>
            <a:r>
              <a:rPr lang="en-US" sz="2400" dirty="0"/>
              <a:t> </a:t>
            </a:r>
            <a:r>
              <a:rPr lang="en-US" sz="2400" dirty="0" smtClean="0"/>
              <a:t>US</a:t>
            </a:r>
          </a:p>
          <a:p>
            <a:r>
              <a:rPr lang="en-US" sz="2400" dirty="0" smtClean="0"/>
              <a:t>March </a:t>
            </a:r>
            <a:r>
              <a:rPr lang="en-US" sz="2400" dirty="0"/>
              <a:t>27, 2013 </a:t>
            </a:r>
            <a:r>
              <a:rPr lang="en-US" sz="2400" dirty="0" err="1"/>
              <a:t>Docker</a:t>
            </a:r>
            <a:r>
              <a:rPr lang="en-US" sz="2400" dirty="0"/>
              <a:t> 0.1 released to </a:t>
            </a:r>
            <a:r>
              <a:rPr lang="en-US" sz="2400" dirty="0" smtClean="0"/>
              <a:t>Public</a:t>
            </a:r>
          </a:p>
          <a:p>
            <a:r>
              <a:rPr lang="en-US" sz="2400" dirty="0" smtClean="0"/>
              <a:t>September </a:t>
            </a:r>
            <a:r>
              <a:rPr lang="en-US" sz="2400" dirty="0"/>
              <a:t>4, 2013 </a:t>
            </a:r>
            <a:r>
              <a:rPr lang="en-US" sz="2400" dirty="0" err="1"/>
              <a:t>Docker</a:t>
            </a:r>
            <a:r>
              <a:rPr lang="en-US" sz="2400" dirty="0"/>
              <a:t> merged into </a:t>
            </a:r>
            <a:r>
              <a:rPr lang="en-US" sz="2400" dirty="0" err="1"/>
              <a:t>Openstack</a:t>
            </a:r>
            <a:r>
              <a:rPr lang="en-US" sz="2400" dirty="0"/>
              <a:t> for the Havana </a:t>
            </a:r>
            <a:r>
              <a:rPr lang="en-US" sz="2400" dirty="0" smtClean="0"/>
              <a:t>release</a:t>
            </a:r>
          </a:p>
          <a:p>
            <a:r>
              <a:rPr lang="en-US" sz="2400" dirty="0" smtClean="0"/>
              <a:t>September </a:t>
            </a:r>
            <a:r>
              <a:rPr lang="en-US" sz="2400" dirty="0"/>
              <a:t>19, 2013 Partnership with Red Hat around </a:t>
            </a:r>
            <a:r>
              <a:rPr lang="en-US" sz="2400" dirty="0" err="1" smtClean="0"/>
              <a:t>OpenShift</a:t>
            </a:r>
            <a:endParaRPr lang="en-US" sz="2400" dirty="0" smtClean="0"/>
          </a:p>
          <a:p>
            <a:r>
              <a:rPr lang="en-US" sz="2400" dirty="0" smtClean="0"/>
              <a:t>September </a:t>
            </a:r>
            <a:r>
              <a:rPr lang="en-US" sz="2400" dirty="0"/>
              <a:t>27, 2013 </a:t>
            </a:r>
            <a:r>
              <a:rPr lang="en-US" sz="2400" dirty="0" err="1"/>
              <a:t>Docker</a:t>
            </a:r>
            <a:r>
              <a:rPr lang="en-US" sz="2400" dirty="0"/>
              <a:t> 0.6.3 released</a:t>
            </a:r>
            <a:r>
              <a:rPr lang="en-US" dirty="0"/>
              <a:t> </a:t>
            </a:r>
            <a:endParaRPr lang="en-US" altLang="zh-CN" dirty="0" smtClean="0">
              <a:latin typeface="Calibri" panose="020F0502020204030204" pitchFamily="34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41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a typeface="ＭＳ Ｐゴシック" pitchFamily="1" charset="-128"/>
              </a:rPr>
              <a:t>What is </a:t>
            </a:r>
            <a:r>
              <a:rPr lang="en-US" i="1" dirty="0" err="1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?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Since </a:t>
            </a:r>
            <a:r>
              <a:rPr lang="en-US" dirty="0"/>
              <a:t>it started in March 2013...</a:t>
            </a:r>
            <a:endParaRPr lang="en-US" dirty="0" smtClean="0"/>
          </a:p>
          <a:p>
            <a:r>
              <a:rPr lang="en-US" dirty="0" smtClean="0"/>
              <a:t>&gt;</a:t>
            </a:r>
            <a:r>
              <a:rPr lang="en-US" dirty="0"/>
              <a:t>200,000 pulls</a:t>
            </a:r>
          </a:p>
          <a:p>
            <a:r>
              <a:rPr lang="en-US" dirty="0"/>
              <a:t>&gt;7,500 </a:t>
            </a:r>
            <a:r>
              <a:rPr lang="en-US" dirty="0" err="1"/>
              <a:t>github</a:t>
            </a:r>
            <a:r>
              <a:rPr lang="en-US" dirty="0"/>
              <a:t> stars</a:t>
            </a:r>
          </a:p>
          <a:p>
            <a:r>
              <a:rPr lang="en-US" dirty="0"/>
              <a:t>&gt;200 significant contributors</a:t>
            </a:r>
          </a:p>
          <a:p>
            <a:r>
              <a:rPr lang="en-US" dirty="0"/>
              <a:t>&gt;200 projects built on top of </a:t>
            </a:r>
            <a:r>
              <a:rPr lang="en-US" dirty="0" err="1"/>
              <a:t>docker</a:t>
            </a:r>
            <a:endParaRPr lang="en-US" dirty="0"/>
          </a:p>
          <a:p>
            <a:pPr lvl="1"/>
            <a:r>
              <a:rPr lang="en-US" dirty="0"/>
              <a:t>UIs, mini-</a:t>
            </a:r>
            <a:r>
              <a:rPr lang="en-US" dirty="0" err="1"/>
              <a:t>PaaS</a:t>
            </a:r>
            <a:r>
              <a:rPr lang="en-US" dirty="0"/>
              <a:t>, Remote Desktop...</a:t>
            </a:r>
          </a:p>
          <a:p>
            <a:r>
              <a:rPr lang="en-US" dirty="0"/>
              <a:t>1000’s of </a:t>
            </a:r>
            <a:r>
              <a:rPr lang="en-US" dirty="0" err="1"/>
              <a:t>Dockerized</a:t>
            </a:r>
            <a:r>
              <a:rPr lang="en-US" dirty="0"/>
              <a:t> </a:t>
            </a:r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8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a typeface="ＭＳ Ｐゴシック" pitchFamily="1" charset="-128"/>
              </a:rPr>
              <a:t>What is </a:t>
            </a:r>
            <a:r>
              <a:rPr lang="en-US" i="1" dirty="0" err="1">
                <a:ea typeface="ＭＳ Ｐゴシック" pitchFamily="1" charset="-128"/>
              </a:rPr>
              <a:t>Docker</a:t>
            </a:r>
            <a:r>
              <a:rPr lang="en-US" i="1" dirty="0" smtClean="0">
                <a:ea typeface="ＭＳ Ｐゴシック" pitchFamily="1" charset="-128"/>
              </a:rPr>
              <a:t>?</a:t>
            </a:r>
            <a:endParaRPr lang="en-US" i="1" dirty="0">
              <a:ea typeface="ＭＳ Ｐゴシック" pitchFamily="1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Since </a:t>
            </a:r>
            <a:r>
              <a:rPr lang="en-US" dirty="0"/>
              <a:t>it started in March 2013...</a:t>
            </a:r>
            <a:endParaRPr lang="en-US" dirty="0" smtClean="0"/>
          </a:p>
          <a:p>
            <a:r>
              <a:rPr lang="en-US" dirty="0" smtClean="0"/>
              <a:t>Integration in Jenkins, Travis, Chef, Puppet, Vagrant and </a:t>
            </a:r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err="1" smtClean="0"/>
              <a:t>Meetups</a:t>
            </a:r>
            <a:r>
              <a:rPr lang="en-US" dirty="0" smtClean="0"/>
              <a:t> </a:t>
            </a:r>
            <a:r>
              <a:rPr lang="en-US" dirty="0"/>
              <a:t>arranged around the world…</a:t>
            </a:r>
          </a:p>
          <a:p>
            <a:pPr lvl="1"/>
            <a:r>
              <a:rPr lang="en-US" dirty="0"/>
              <a:t>with organizations like </a:t>
            </a:r>
            <a:r>
              <a:rPr lang="en-US" dirty="0" err="1"/>
              <a:t>Ebay</a:t>
            </a:r>
            <a:r>
              <a:rPr lang="en-US" dirty="0"/>
              <a:t>, </a:t>
            </a:r>
            <a:r>
              <a:rPr lang="en-US" dirty="0" err="1"/>
              <a:t>Cloudflare</a:t>
            </a:r>
            <a:r>
              <a:rPr lang="en-US" dirty="0"/>
              <a:t>, </a:t>
            </a:r>
            <a:r>
              <a:rPr lang="en-US" dirty="0" err="1"/>
              <a:t>Yandex</a:t>
            </a:r>
            <a:r>
              <a:rPr lang="en-US" dirty="0"/>
              <a:t>, and Rackspace presenting on their use of </a:t>
            </a:r>
            <a:r>
              <a:rPr lang="en-US" dirty="0" err="1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1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Segoe UI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41311</TotalTime>
  <Words>758</Words>
  <Application>Microsoft Office PowerPoint</Application>
  <PresentationFormat>On-screen Show (4:3)</PresentationFormat>
  <Paragraphs>157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ＭＳ Ｐゴシック</vt:lpstr>
      <vt:lpstr>Arial</vt:lpstr>
      <vt:lpstr>Calibri</vt:lpstr>
      <vt:lpstr>Georgia</vt:lpstr>
      <vt:lpstr>Segoe UI</vt:lpstr>
      <vt:lpstr>Theme1</vt:lpstr>
      <vt:lpstr>4_Office Theme</vt:lpstr>
      <vt:lpstr>Docker</vt:lpstr>
      <vt:lpstr>Agenda</vt:lpstr>
      <vt:lpstr>What is Docker?</vt:lpstr>
      <vt:lpstr>What is Docker?</vt:lpstr>
      <vt:lpstr>What is Docker?</vt:lpstr>
      <vt:lpstr>What is Docker?</vt:lpstr>
      <vt:lpstr>What is Docker?</vt:lpstr>
      <vt:lpstr>What is Docker?</vt:lpstr>
      <vt:lpstr>What is Docker?</vt:lpstr>
      <vt:lpstr>What is Docker?</vt:lpstr>
      <vt:lpstr>What is Docker?</vt:lpstr>
      <vt:lpstr>What is Docker?</vt:lpstr>
      <vt:lpstr>What is Docker?</vt:lpstr>
      <vt:lpstr>What is Docker?</vt:lpstr>
      <vt:lpstr>What is Docker?</vt:lpstr>
      <vt:lpstr>What is Docker?</vt:lpstr>
      <vt:lpstr>Installing Docker</vt:lpstr>
      <vt:lpstr>Installing Docker</vt:lpstr>
      <vt:lpstr>Installing Docker</vt:lpstr>
      <vt:lpstr>Installing Docker</vt:lpstr>
      <vt:lpstr>Docker Basics</vt:lpstr>
      <vt:lpstr>Docker Basics</vt:lpstr>
      <vt:lpstr>Docker Basics</vt:lpstr>
      <vt:lpstr>Docker Basics</vt:lpstr>
      <vt:lpstr>Docker Basics</vt:lpstr>
      <vt:lpstr>Docker Basics</vt:lpstr>
      <vt:lpstr>Docker Basics</vt:lpstr>
      <vt:lpstr>Docker Basics</vt:lpstr>
      <vt:lpstr>Docker Basics</vt:lpstr>
      <vt:lpstr>Docker Basics</vt:lpstr>
      <vt:lpstr>Docker Basics</vt:lpstr>
      <vt:lpstr>Docker Basics</vt:lpstr>
      <vt:lpstr>Docker for DevOps</vt:lpstr>
      <vt:lpstr>Docker for DevOps</vt:lpstr>
      <vt:lpstr>Docker for DevOps</vt:lpstr>
      <vt:lpstr>Docker for DevOps</vt:lpstr>
      <vt:lpstr>Docker for DevOps</vt:lpstr>
    </vt:vector>
  </TitlesOfParts>
  <Company>Sapient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Sapient Presentation Template - Interactive</dc:title>
  <dc:creator>Sapient</dc:creator>
  <cp:keywords>MVC;JavaScript;Backbone</cp:keywords>
  <cp:lastModifiedBy>Mykhaylo Plesha</cp:lastModifiedBy>
  <cp:revision>2481</cp:revision>
  <cp:lastPrinted>2008-09-23T20:26:18Z</cp:lastPrinted>
  <dcterms:created xsi:type="dcterms:W3CDTF">2009-01-28T17:22:34Z</dcterms:created>
  <dcterms:modified xsi:type="dcterms:W3CDTF">2015-01-15T10:43:53Z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PID_LINKBASE">
    <vt:lpwstr/>
  </property>
  <property fmtid="{D5CDD505-2E9C-101B-9397-08002B2CF9AE}" pid="3" name="Version">
    <vt:lpwstr/>
  </property>
  <property fmtid="{D5CDD505-2E9C-101B-9397-08002B2CF9AE}" pid="4" name="Tag">
    <vt:lpwstr>Presentation Template, PPT Template, Interactive PPT Template, Templates, Powerpoint Template</vt:lpwstr>
  </property>
  <property fmtid="{D5CDD505-2E9C-101B-9397-08002B2CF9AE}" pid="5" name="ContentType">
    <vt:lpwstr>Document</vt:lpwstr>
  </property>
  <property fmtid="{D5CDD505-2E9C-101B-9397-08002B2CF9AE}" pid="6" name="Meta Tags">
    <vt:lpwstr>Presentation Template, PPT Template, Interactive PPT Template, Templates, Powerpoint Template</vt:lpwstr>
  </property>
  <property fmtid="{D5CDD505-2E9C-101B-9397-08002B2CF9AE}" pid="7" name="Subject">
    <vt:lpwstr/>
  </property>
  <property fmtid="{D5CDD505-2E9C-101B-9397-08002B2CF9AE}" pid="8" name="Keywords">
    <vt:lpwstr/>
  </property>
  <property fmtid="{D5CDD505-2E9C-101B-9397-08002B2CF9AE}" pid="9" name="_Author">
    <vt:lpwstr>Sapient</vt:lpwstr>
  </property>
  <property fmtid="{D5CDD505-2E9C-101B-9397-08002B2CF9AE}" pid="10" name="_Category">
    <vt:lpwstr/>
  </property>
  <property fmtid="{D5CDD505-2E9C-101B-9397-08002B2CF9AE}" pid="11" name="Slides">
    <vt:lpwstr>19</vt:lpwstr>
  </property>
  <property fmtid="{D5CDD505-2E9C-101B-9397-08002B2CF9AE}" pid="12" name="Categories">
    <vt:lpwstr/>
  </property>
  <property fmtid="{D5CDD505-2E9C-101B-9397-08002B2CF9AE}" pid="13" name="Approval Level">
    <vt:lpwstr/>
  </property>
  <property fmtid="{D5CDD505-2E9C-101B-9397-08002B2CF9AE}" pid="14" name="_Comments">
    <vt:lpwstr/>
  </property>
  <property fmtid="{D5CDD505-2E9C-101B-9397-08002B2CF9AE}" pid="15" name="Assigned To">
    <vt:lpwstr/>
  </property>
  <property fmtid="{D5CDD505-2E9C-101B-9397-08002B2CF9AE}" pid="16" name="Document Expiration Date">
    <vt:lpwstr>2011-06-29T17:44:00Z</vt:lpwstr>
  </property>
</Properties>
</file>