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9" r:id="rId4"/>
    <p:sldId id="262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1449866-D823-4818-9F81-27C0FEC790F0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2D2A-9B0B-4C40-A7FE-1CE181F20C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98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866-D823-4818-9F81-27C0FEC790F0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2D2A-9B0B-4C40-A7FE-1CE181F20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72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866-D823-4818-9F81-27C0FEC790F0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2D2A-9B0B-4C40-A7FE-1CE181F20C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04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866-D823-4818-9F81-27C0FEC790F0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2D2A-9B0B-4C40-A7FE-1CE181F20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25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866-D823-4818-9F81-27C0FEC790F0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2D2A-9B0B-4C40-A7FE-1CE181F20C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866-D823-4818-9F81-27C0FEC790F0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2D2A-9B0B-4C40-A7FE-1CE181F20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24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866-D823-4818-9F81-27C0FEC790F0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2D2A-9B0B-4C40-A7FE-1CE181F20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9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866-D823-4818-9F81-27C0FEC790F0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2D2A-9B0B-4C40-A7FE-1CE181F20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9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866-D823-4818-9F81-27C0FEC790F0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2D2A-9B0B-4C40-A7FE-1CE181F20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30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866-D823-4818-9F81-27C0FEC790F0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2D2A-9B0B-4C40-A7FE-1CE181F20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66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866-D823-4818-9F81-27C0FEC790F0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2D2A-9B0B-4C40-A7FE-1CE181F20C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35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1449866-D823-4818-9F81-27C0FEC790F0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8672D2A-9B0B-4C40-A7FE-1CE181F20C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17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python.org/moin/GlobalInterpreterLoc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96C99-E142-4660-9FCB-0CE6C8A4A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ASC2021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37C182-FC67-4226-AF15-C171AD988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7434" y="4960137"/>
            <a:ext cx="3995691" cy="1463040"/>
          </a:xfrm>
        </p:spPr>
        <p:txBody>
          <a:bodyPr>
            <a:normAutofit/>
          </a:bodyPr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TimesNewRomanPS-BoldMT"/>
              </a:rPr>
              <a:t>Language Exam (LE) Challenge - 2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F4423B-D908-4262-8E56-157A57DD420D}"/>
              </a:ext>
            </a:extLst>
          </p:cNvPr>
          <p:cNvSpPr txBox="1"/>
          <p:nvPr/>
        </p:nvSpPr>
        <p:spPr>
          <a:xfrm>
            <a:off x="8735627" y="6081204"/>
            <a:ext cx="331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沈沛祺 </a:t>
            </a:r>
            <a:r>
              <a:rPr lang="en-US" altLang="zh-CN" dirty="0"/>
              <a:t>2021.2.4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A0ECE-8C43-47C3-913A-EA671C68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E7FF8-3478-4020-9A27-5D571C79C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使用</a:t>
            </a:r>
            <a:r>
              <a:rPr lang="en-US" altLang="zh-CN" sz="2400" dirty="0"/>
              <a:t>pytorch</a:t>
            </a:r>
            <a:r>
              <a:rPr lang="zh-CN" altLang="en-US" sz="2400" dirty="0"/>
              <a:t>自带的</a:t>
            </a:r>
            <a:r>
              <a:rPr lang="en-US" altLang="zh-CN" sz="2400" dirty="0"/>
              <a:t>DDP</a:t>
            </a:r>
            <a:r>
              <a:rPr lang="zh-CN" altLang="en-US" sz="2400" dirty="0"/>
              <a:t>和</a:t>
            </a:r>
            <a:r>
              <a:rPr lang="en-US" altLang="zh-CN" sz="2400" dirty="0"/>
              <a:t>AMP</a:t>
            </a:r>
            <a:r>
              <a:rPr lang="zh-CN" altLang="en-US" sz="2400" dirty="0"/>
              <a:t>，与</a:t>
            </a:r>
            <a:r>
              <a:rPr lang="en-US" altLang="zh-CN" sz="2400" dirty="0"/>
              <a:t>apex</a:t>
            </a:r>
            <a:r>
              <a:rPr lang="zh-CN" altLang="en-US" sz="2400" dirty="0"/>
              <a:t>版本进行对比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self distillation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32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E701C-FAE0-4E19-8559-2EE101E7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733"/>
            <a:ext cx="10515600" cy="1325563"/>
          </a:xfrm>
        </p:spPr>
        <p:txBody>
          <a:bodyPr/>
          <a:lstStyle/>
          <a:p>
            <a:r>
              <a:rPr lang="zh-CN" altLang="en-US" dirty="0"/>
              <a:t>任务描述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F05A0-CF9A-4963-8016-91E6843CC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396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训练任务是阅读理解，给出一篇文章以及对应的数个问题，每个问题有四个答案，要求对于这些问题能够回答出正确答案。</a:t>
            </a:r>
            <a:endParaRPr lang="en-US" altLang="zh-CN" sz="2000" dirty="0"/>
          </a:p>
          <a:p>
            <a:r>
              <a:rPr lang="zh-CN" altLang="en-US" sz="2000" dirty="0"/>
              <a:t>决赛时要求在给出的</a:t>
            </a:r>
            <a:r>
              <a:rPr lang="en-US" altLang="zh-CN" sz="2000" dirty="0"/>
              <a:t>baseline</a:t>
            </a:r>
            <a:r>
              <a:rPr lang="zh-CN" altLang="en-US" sz="2000" dirty="0"/>
              <a:t>代码上进行优化，在一个特定的预训练模型（决赛时给出）上进行微调，目标是在特定的训练</a:t>
            </a:r>
            <a:r>
              <a:rPr lang="en-US" altLang="zh-CN" sz="2000" dirty="0"/>
              <a:t>Epoch</a:t>
            </a:r>
            <a:r>
              <a:rPr lang="zh-CN" altLang="en-US" sz="2000" dirty="0"/>
              <a:t>下，达到最高的准确值和最短的训练时间。</a:t>
            </a:r>
            <a:endParaRPr lang="en-US" altLang="zh-CN" sz="2000" dirty="0"/>
          </a:p>
          <a:p>
            <a:r>
              <a:rPr lang="zh-CN" altLang="en-US" sz="2000" dirty="0"/>
              <a:t>评分标准：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E1DE01-E6D6-4F80-B69A-FD22A17C6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056" y="2759834"/>
            <a:ext cx="3833192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5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0911D-7E90-45B4-84AA-19226B74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数据集描述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B5590D-C425-4086-9FED-13779C1DB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43" y="1691489"/>
            <a:ext cx="6706181" cy="34750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9FBC75F-7AE3-4916-ADF7-E6A402F76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467" y="1690688"/>
            <a:ext cx="3360711" cy="20042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9F6637B-0645-4868-9D85-35412F26F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43" y="5273675"/>
            <a:ext cx="6858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7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A8057-2C0D-40D0-BCE2-1FEB6780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678B5-312B-4AC5-81A6-A003C68CF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参数设置：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实验结果</a:t>
            </a:r>
            <a:r>
              <a:rPr lang="en-US" altLang="zh-CN" sz="2000" dirty="0"/>
              <a:t>: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zh-CN" altLang="en-US" sz="200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B7123B7-F4D0-49E6-A229-4A255C74E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021398"/>
              </p:ext>
            </p:extLst>
          </p:nvPr>
        </p:nvGraphicFramePr>
        <p:xfrm>
          <a:off x="1179744" y="2322230"/>
          <a:ext cx="8248341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085">
                  <a:extLst>
                    <a:ext uri="{9D8B030D-6E8A-4147-A177-3AD203B41FA5}">
                      <a16:colId xmlns:a16="http://schemas.microsoft.com/office/drawing/2014/main" val="4266456372"/>
                    </a:ext>
                  </a:extLst>
                </a:gridCol>
                <a:gridCol w="3052440">
                  <a:extLst>
                    <a:ext uri="{9D8B030D-6E8A-4147-A177-3AD203B41FA5}">
                      <a16:colId xmlns:a16="http://schemas.microsoft.com/office/drawing/2014/main" val="3717717411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3344320892"/>
                    </a:ext>
                  </a:extLst>
                </a:gridCol>
                <a:gridCol w="2024107">
                  <a:extLst>
                    <a:ext uri="{9D8B030D-6E8A-4147-A177-3AD203B41FA5}">
                      <a16:colId xmlns:a16="http://schemas.microsoft.com/office/drawing/2014/main" val="1535831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Train batch 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accumulation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epochs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Learning 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86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1e-5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82357"/>
                  </a:ext>
                </a:extLst>
              </a:tr>
            </a:tbl>
          </a:graphicData>
        </a:graphic>
      </p:graphicFrame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4A1DA394-8BE0-44DF-92EF-967FDF777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194723"/>
              </p:ext>
            </p:extLst>
          </p:nvPr>
        </p:nvGraphicFramePr>
        <p:xfrm>
          <a:off x="1179744" y="4120994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82290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925280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17350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RACE-M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RACE-H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Training time (hours)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1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721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14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71A9C-DD7E-439F-8062-6AE88D43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Parallel(DP)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39D92DC-434F-4299-BF27-72EAD1448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72" y="1806095"/>
            <a:ext cx="11785025" cy="358264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602B13-66DB-4029-A613-B6413CAC6830}"/>
              </a:ext>
            </a:extLst>
          </p:cNvPr>
          <p:cNvSpPr txBox="1"/>
          <p:nvPr/>
        </p:nvSpPr>
        <p:spPr>
          <a:xfrm>
            <a:off x="838200" y="560180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存在负载不均衡的问题，当数据量大时尤其严重。</a:t>
            </a:r>
          </a:p>
        </p:txBody>
      </p:sp>
    </p:spTree>
    <p:extLst>
      <p:ext uri="{BB962C8B-B14F-4D97-AF65-F5344CB8AC3E}">
        <p14:creationId xmlns:p14="http://schemas.microsoft.com/office/powerpoint/2010/main" val="186677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D57EC-766F-4E48-8A06-1083D8C4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1325563"/>
          </a:xfrm>
        </p:spPr>
        <p:txBody>
          <a:bodyPr/>
          <a:lstStyle/>
          <a:p>
            <a:r>
              <a:rPr lang="en-US" altLang="zh-CN" dirty="0"/>
              <a:t>Distributed Data Parallel(DDP)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596CFD-866D-4F6D-ACA3-6632B0FB4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4" y="1464517"/>
            <a:ext cx="9184690" cy="5393483"/>
          </a:xfrm>
        </p:spPr>
      </p:pic>
    </p:spTree>
    <p:extLst>
      <p:ext uri="{BB962C8B-B14F-4D97-AF65-F5344CB8AC3E}">
        <p14:creationId xmlns:p14="http://schemas.microsoft.com/office/powerpoint/2010/main" val="102607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24F46-1BCB-4D7C-8DCF-29778A11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DDP vs 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5AAE6-749C-4A32-A6F0-528B83692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b="1" i="0" dirty="0">
                <a:solidFill>
                  <a:srgbClr val="292929"/>
                </a:solidFill>
                <a:effectLst/>
                <a:latin typeface="charter"/>
              </a:rPr>
              <a:t>DDP has: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292929"/>
                </a:solidFill>
                <a:effectLst/>
                <a:latin typeface="charter"/>
              </a:rPr>
              <a:t>its own optimizer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charter"/>
              </a:rPr>
              <a:t> and performs a complete optimization step with each iteration, no parameter broadcast (step 2 in Data Parallel) is needed,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292929"/>
                </a:solidFill>
                <a:effectLst/>
                <a:latin typeface="charter"/>
              </a:rPr>
              <a:t>an independent Python interpreter: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charter"/>
              </a:rPr>
              <a:t> this will also avoid the </a:t>
            </a:r>
            <a:r>
              <a:rPr lang="en-US" altLang="zh-CN" b="0" i="0" u="sng" dirty="0">
                <a:solidFill>
                  <a:srgbClr val="292929"/>
                </a:solidFill>
                <a:effectLst/>
                <a:latin typeface="charter"/>
                <a:hlinkClick r:id="rId2"/>
              </a:rPr>
              <a:t>GIL-freeze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charter"/>
              </a:rPr>
              <a:t> that can come from driving several parallel execution threads in a single Python interpreter.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99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2FE1F-D87E-4E5F-9BDA-13187D58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884"/>
            <a:ext cx="10515600" cy="1325563"/>
          </a:xfrm>
        </p:spPr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14CB1-3D7D-4F73-ABC4-E6B2883D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584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DDP</a:t>
            </a:r>
            <a:r>
              <a:rPr lang="zh-CN" altLang="en-US" sz="2000" dirty="0"/>
              <a:t>程序目前正在</a:t>
            </a:r>
            <a:r>
              <a:rPr lang="en-US" altLang="zh-CN" sz="2000" dirty="0"/>
              <a:t>snode4</a:t>
            </a:r>
            <a:r>
              <a:rPr lang="zh-CN" altLang="en-US" sz="2000" dirty="0"/>
              <a:t>上运行，</a:t>
            </a:r>
            <a:r>
              <a:rPr lang="en-US" altLang="zh-CN" sz="2000" dirty="0"/>
              <a:t>4</a:t>
            </a:r>
            <a:r>
              <a:rPr lang="zh-CN" altLang="en-US" sz="2000" dirty="0"/>
              <a:t>个</a:t>
            </a:r>
            <a:r>
              <a:rPr lang="en-US" altLang="zh-CN" sz="2000" dirty="0"/>
              <a:t>GPU</a:t>
            </a:r>
            <a:r>
              <a:rPr lang="zh-CN" altLang="en-US" sz="2000" dirty="0"/>
              <a:t>相当于将</a:t>
            </a:r>
            <a:r>
              <a:rPr lang="en-US" altLang="zh-CN" sz="2000" dirty="0"/>
              <a:t>train batch size</a:t>
            </a:r>
            <a:r>
              <a:rPr lang="zh-CN" altLang="en-US" sz="2000" dirty="0"/>
              <a:t>扩大了</a:t>
            </a:r>
            <a:r>
              <a:rPr lang="en-US" altLang="zh-CN" sz="2000" dirty="0"/>
              <a:t>4</a:t>
            </a:r>
            <a:r>
              <a:rPr lang="zh-CN" altLang="en-US" sz="2000" dirty="0"/>
              <a:t>倍。</a:t>
            </a:r>
            <a:endParaRPr lang="en-US" altLang="zh-CN" sz="2000" dirty="0"/>
          </a:p>
          <a:p>
            <a:r>
              <a:rPr lang="zh-CN" altLang="en-US" sz="2000" dirty="0"/>
              <a:t>由于两次实验的</a:t>
            </a:r>
            <a:r>
              <a:rPr lang="en-US" altLang="zh-CN" sz="2000" dirty="0"/>
              <a:t>GPU</a:t>
            </a:r>
            <a:r>
              <a:rPr lang="zh-CN" altLang="en-US" sz="2000" dirty="0"/>
              <a:t>不同</a:t>
            </a:r>
            <a:r>
              <a:rPr lang="en-US" altLang="zh-CN" sz="2000" dirty="0"/>
              <a:t>(1080Ti vs V100)</a:t>
            </a:r>
            <a:r>
              <a:rPr lang="zh-CN" altLang="en-US" sz="2000" dirty="0"/>
              <a:t>，运行时间方面还需要进一步对比。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E9F086-8E66-4B2A-917A-E78535637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42" y="1753591"/>
            <a:ext cx="4786524" cy="42823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874F769-72F1-47E7-90C0-E3E72AB88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42" y="6111774"/>
            <a:ext cx="88201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44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B8466-F6E4-4AB7-8BEE-5AC66C70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FP16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4CAC8-F9C7-4B55-BB7C-E3D413781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精度减半</a:t>
            </a:r>
            <a:r>
              <a:rPr lang="en-US" altLang="zh-CN" sz="2400" dirty="0"/>
              <a:t>(fp32→ fp16) </a:t>
            </a:r>
            <a:r>
              <a:rPr lang="zh-CN" altLang="en-US" sz="2400" dirty="0"/>
              <a:t>，训练时间减半。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3CD78A-1AC1-4687-8432-8FAF193D3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46" y="2592280"/>
            <a:ext cx="5053624" cy="41271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1FCFFDB-6F99-4E52-993D-33FBDC3736A8}"/>
              </a:ext>
            </a:extLst>
          </p:cNvPr>
          <p:cNvSpPr txBox="1"/>
          <p:nvPr/>
        </p:nvSpPr>
        <p:spPr>
          <a:xfrm>
            <a:off x="7004482" y="2592280"/>
            <a:ext cx="43493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混合精度训练：</a:t>
            </a:r>
            <a:r>
              <a:rPr lang="zh-CN" altLang="en-US" sz="2000" b="1" i="0" dirty="0">
                <a:solidFill>
                  <a:srgbClr val="121212"/>
                </a:solidFill>
                <a:effectLst/>
                <a:latin typeface="-apple-system"/>
              </a:rPr>
              <a:t>在内存中用</a:t>
            </a:r>
            <a:r>
              <a:rPr lang="en-US" altLang="zh-CN" sz="2000" b="1" i="0" dirty="0">
                <a:solidFill>
                  <a:srgbClr val="121212"/>
                </a:solidFill>
                <a:effectLst/>
                <a:latin typeface="-apple-system"/>
              </a:rPr>
              <a:t>FP16</a:t>
            </a:r>
            <a:r>
              <a:rPr lang="zh-CN" altLang="en-US" sz="2000" b="1" i="0" dirty="0">
                <a:solidFill>
                  <a:srgbClr val="121212"/>
                </a:solidFill>
                <a:effectLst/>
                <a:latin typeface="-apple-system"/>
              </a:rPr>
              <a:t>做储存和乘法加速计算，用</a:t>
            </a:r>
            <a:r>
              <a:rPr lang="en-US" altLang="zh-CN" sz="2000" b="1" i="0" dirty="0">
                <a:solidFill>
                  <a:srgbClr val="121212"/>
                </a:solidFill>
                <a:effectLst/>
                <a:latin typeface="-apple-system"/>
              </a:rPr>
              <a:t>FP32</a:t>
            </a:r>
            <a:r>
              <a:rPr lang="zh-CN" altLang="en-US" sz="2000" b="1" i="0" dirty="0">
                <a:solidFill>
                  <a:srgbClr val="121212"/>
                </a:solidFill>
                <a:effectLst/>
                <a:latin typeface="-apple-system"/>
              </a:rPr>
              <a:t>做累加避免舍入误差</a:t>
            </a:r>
            <a:endParaRPr lang="en-US" altLang="zh-CN" sz="2000" b="1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同时为了避免下溢出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(Underflow)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，需要使用损失放大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(loss scaling)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344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351</TotalTime>
  <Words>332</Words>
  <Application>Microsoft Office PowerPoint</Application>
  <PresentationFormat>宽屏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-apple-system</vt:lpstr>
      <vt:lpstr>charter</vt:lpstr>
      <vt:lpstr>TimesNewRomanPS-BoldMT</vt:lpstr>
      <vt:lpstr>Arial</vt:lpstr>
      <vt:lpstr>Tw Cen MT</vt:lpstr>
      <vt:lpstr>Tw Cen MT Condensed</vt:lpstr>
      <vt:lpstr>Wingdings 3</vt:lpstr>
      <vt:lpstr>积分</vt:lpstr>
      <vt:lpstr>ASC2021</vt:lpstr>
      <vt:lpstr>任务描述</vt:lpstr>
      <vt:lpstr>数据集描述</vt:lpstr>
      <vt:lpstr>Baseline</vt:lpstr>
      <vt:lpstr>Data Parallel(DP)</vt:lpstr>
      <vt:lpstr>Distributed Data Parallel(DDP)</vt:lpstr>
      <vt:lpstr>DDP vs DP</vt:lpstr>
      <vt:lpstr>Result</vt:lpstr>
      <vt:lpstr>FP16</vt:lpstr>
      <vt:lpstr>后续优化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ASC2021</dc:title>
  <dc:creator>2350142302@qq.com</dc:creator>
  <cp:lastModifiedBy>2350142302@qq.com</cp:lastModifiedBy>
  <cp:revision>28</cp:revision>
  <dcterms:created xsi:type="dcterms:W3CDTF">2021-01-06T00:41:53Z</dcterms:created>
  <dcterms:modified xsi:type="dcterms:W3CDTF">2021-02-04T07:08:30Z</dcterms:modified>
</cp:coreProperties>
</file>