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3244850" cx="5765800"/>
  <p:notesSz cx="5765800" cy="3244850"/>
  <p:embeddedFontLst>
    <p:embeddedFont>
      <p:font typeface="Tahoma"/>
      <p:regular r:id="rId28"/>
      <p:bold r:id="rId29"/>
    </p:embeddedFont>
    <p:embeddedFont>
      <p:font typeface="Palatino Linotype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Tahom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ahom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alatinoLinotype-bold.fntdata"/><Relationship Id="rId30" Type="http://schemas.openxmlformats.org/officeDocument/2006/relationships/font" Target="fonts/PalatinoLinotype-regular.fntdata"/><Relationship Id="rId11" Type="http://schemas.openxmlformats.org/officeDocument/2006/relationships/slide" Target="slides/slide6.xml"/><Relationship Id="rId33" Type="http://schemas.openxmlformats.org/officeDocument/2006/relationships/font" Target="fonts/PalatinoLinotype-boldItalic.fntdata"/><Relationship Id="rId10" Type="http://schemas.openxmlformats.org/officeDocument/2006/relationships/slide" Target="slides/slide5.xml"/><Relationship Id="rId32" Type="http://schemas.openxmlformats.org/officeDocument/2006/relationships/font" Target="fonts/PalatinoLinotype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1b0552bd9_0_0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1b0552bd9_0_0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1b0552bd9_1_1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71b0552bd9_1_1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1b0552bd9_1_7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71b0552bd9_1_7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71b0552bd9_1_14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71b0552bd9_1_14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71b0552bd9_1_22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71b0552bd9_1_22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71b0552bd9_1_67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71b0552bd9_1_67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71b0552bd9_1_29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71b0552bd9_1_29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71b0552bd9_1_36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71b0552bd9_1_36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71b0552bd9_1_50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71b0552bd9_1_50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71b0552bd9_1_61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71b0552bd9_1_61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71b0552bd9_1_43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71b0552bd9_1_43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7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>
            <p:ph type="ctrTitle"/>
          </p:nvPr>
        </p:nvSpPr>
        <p:spPr>
          <a:xfrm>
            <a:off x="1401559" y="931110"/>
            <a:ext cx="2962681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A0171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" type="subTitle"/>
          </p:nvPr>
        </p:nvSpPr>
        <p:spPr>
          <a:xfrm>
            <a:off x="1973859" y="1686546"/>
            <a:ext cx="1812925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rgbClr val="ECD0D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1" type="ftr"/>
          </p:nvPr>
        </p:nvSpPr>
        <p:spPr>
          <a:xfrm>
            <a:off x="2222207" y="3135783"/>
            <a:ext cx="136588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2" type="sldNum"/>
          </p:nvPr>
        </p:nvSpPr>
        <p:spPr>
          <a:xfrm>
            <a:off x="4666869" y="3135783"/>
            <a:ext cx="3067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5778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21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/>
          <p:nvPr>
            <p:ph type="title"/>
          </p:nvPr>
        </p:nvSpPr>
        <p:spPr>
          <a:xfrm>
            <a:off x="95300" y="194828"/>
            <a:ext cx="423100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A0171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" type="body"/>
          </p:nvPr>
        </p:nvSpPr>
        <p:spPr>
          <a:xfrm>
            <a:off x="312293" y="708760"/>
            <a:ext cx="3462654" cy="2055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rgbClr val="ECD0D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2222207" y="3135783"/>
            <a:ext cx="136588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2" type="sldNum"/>
          </p:nvPr>
        </p:nvSpPr>
        <p:spPr>
          <a:xfrm>
            <a:off x="4666869" y="3135783"/>
            <a:ext cx="3067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5778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21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/>
          <p:nvPr>
            <p:ph type="title"/>
          </p:nvPr>
        </p:nvSpPr>
        <p:spPr>
          <a:xfrm>
            <a:off x="95300" y="194828"/>
            <a:ext cx="423100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A0171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2" type="body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1" type="ftr"/>
          </p:nvPr>
        </p:nvSpPr>
        <p:spPr>
          <a:xfrm>
            <a:off x="2222207" y="3135783"/>
            <a:ext cx="136588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4666869" y="3135783"/>
            <a:ext cx="3067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5778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21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/>
          <p:nvPr>
            <p:ph type="title"/>
          </p:nvPr>
        </p:nvSpPr>
        <p:spPr>
          <a:xfrm>
            <a:off x="95300" y="194828"/>
            <a:ext cx="423100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A0171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2222207" y="3135783"/>
            <a:ext cx="136588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2" type="sldNum"/>
          </p:nvPr>
        </p:nvSpPr>
        <p:spPr>
          <a:xfrm>
            <a:off x="4666869" y="3135783"/>
            <a:ext cx="3067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5778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21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222207" y="3135783"/>
            <a:ext cx="136588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4666869" y="3135783"/>
            <a:ext cx="3067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5778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21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41705" y="889393"/>
            <a:ext cx="4876800" cy="146113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4221087" y="3033762"/>
            <a:ext cx="43180" cy="30480"/>
          </a:xfrm>
          <a:custGeom>
            <a:rect b="b" l="l" r="r" t="t"/>
            <a:pathLst>
              <a:path extrusionOk="0" h="30480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D9A2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4141470" y="3029800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ECD0D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4319272" y="3029800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CD0D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4475618" y="3023450"/>
            <a:ext cx="64135" cy="50800"/>
          </a:xfrm>
          <a:custGeom>
            <a:rect b="b" l="l" r="r" t="t"/>
            <a:pathLst>
              <a:path extrusionOk="0" h="50800" w="64135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extrusionOk="0" h="50800" w="64135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extrusionOk="0" h="50800" w="64135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noFill/>
          <a:ln cap="flat" cmpd="sng" w="9525">
            <a:solidFill>
              <a:srgbClr val="D9A2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4412450" y="3029800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CD0D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4772318" y="3036150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9A2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4683417" y="3029800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CD0D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759618" y="3023450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ECD0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5030598" y="3023450"/>
            <a:ext cx="50800" cy="25400"/>
          </a:xfrm>
          <a:custGeom>
            <a:rect b="b" l="l" r="r" t="t"/>
            <a:pathLst>
              <a:path extrusionOk="0" h="25400" w="50800">
                <a:moveTo>
                  <a:pt x="0" y="0"/>
                </a:moveTo>
                <a:lnTo>
                  <a:pt x="38100" y="0"/>
                </a:lnTo>
              </a:path>
              <a:path extrusionOk="0" h="25400" w="50800">
                <a:moveTo>
                  <a:pt x="12700" y="12700"/>
                </a:moveTo>
                <a:lnTo>
                  <a:pt x="50800" y="12700"/>
                </a:lnTo>
              </a:path>
              <a:path extrusionOk="0" h="25400" w="508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noFill/>
          <a:ln cap="flat" cmpd="sng" w="9525">
            <a:solidFill>
              <a:srgbClr val="D9A2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954397" y="3029800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ECD0D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5030598" y="3061550"/>
            <a:ext cx="50800" cy="12700"/>
          </a:xfrm>
          <a:custGeom>
            <a:rect b="b" l="l" r="r" t="t"/>
            <a:pathLst>
              <a:path extrusionOk="0" h="12700" w="50800">
                <a:moveTo>
                  <a:pt x="0" y="0"/>
                </a:moveTo>
                <a:lnTo>
                  <a:pt x="38100" y="0"/>
                </a:lnTo>
              </a:path>
              <a:path extrusionOk="0" h="12700" w="508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noFill/>
          <a:ln cap="flat" cmpd="sng" w="9525">
            <a:solidFill>
              <a:srgbClr val="ECD0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"/>
          <p:cNvSpPr/>
          <p:nvPr/>
        </p:nvSpPr>
        <p:spPr>
          <a:xfrm>
            <a:off x="5301577" y="3023450"/>
            <a:ext cx="50800" cy="50800"/>
          </a:xfrm>
          <a:custGeom>
            <a:rect b="b" l="l" r="r" t="t"/>
            <a:pathLst>
              <a:path extrusionOk="0" h="50800" w="50800">
                <a:moveTo>
                  <a:pt x="0" y="0"/>
                </a:moveTo>
                <a:lnTo>
                  <a:pt x="38100" y="0"/>
                </a:lnTo>
              </a:path>
              <a:path extrusionOk="0" h="50800" w="50800">
                <a:moveTo>
                  <a:pt x="12700" y="12700"/>
                </a:moveTo>
                <a:lnTo>
                  <a:pt x="50800" y="12700"/>
                </a:lnTo>
              </a:path>
              <a:path extrusionOk="0" h="50800" w="50800">
                <a:moveTo>
                  <a:pt x="12700" y="25400"/>
                </a:moveTo>
                <a:lnTo>
                  <a:pt x="50800" y="25400"/>
                </a:lnTo>
              </a:path>
              <a:path extrusionOk="0" h="50800" w="50800">
                <a:moveTo>
                  <a:pt x="0" y="38100"/>
                </a:moveTo>
                <a:lnTo>
                  <a:pt x="38100" y="38100"/>
                </a:lnTo>
              </a:path>
              <a:path extrusionOk="0" h="50800" w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cap="flat" cmpd="sng" w="9525">
            <a:solidFill>
              <a:srgbClr val="D9A2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"/>
          <p:cNvSpPr/>
          <p:nvPr/>
        </p:nvSpPr>
        <p:spPr>
          <a:xfrm>
            <a:off x="5603025" y="3053930"/>
            <a:ext cx="20320" cy="20320"/>
          </a:xfrm>
          <a:custGeom>
            <a:rect b="b" l="l" r="r" t="t"/>
            <a:pathLst>
              <a:path extrusionOk="0" h="20319" w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cap="flat" cmpd="sng" w="9525">
            <a:solidFill>
              <a:srgbClr val="D9A2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"/>
          <p:cNvSpPr/>
          <p:nvPr/>
        </p:nvSpPr>
        <p:spPr>
          <a:xfrm>
            <a:off x="5575961" y="3027435"/>
            <a:ext cx="30480" cy="30480"/>
          </a:xfrm>
          <a:custGeom>
            <a:rect b="b" l="l" r="r" t="t"/>
            <a:pathLst>
              <a:path extrusionOk="0" h="30480" w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cap="flat" cmpd="sng" w="9525">
            <a:solidFill>
              <a:srgbClr val="D9A2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"/>
          <p:cNvSpPr/>
          <p:nvPr/>
        </p:nvSpPr>
        <p:spPr>
          <a:xfrm>
            <a:off x="5481104" y="3023450"/>
            <a:ext cx="233679" cy="50800"/>
          </a:xfrm>
          <a:custGeom>
            <a:rect b="b" l="l" r="r" t="t"/>
            <a:pathLst>
              <a:path extrusionOk="0" h="50800" w="233679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extrusionOk="0" h="50800" w="233679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extrusionOk="0" h="50800" w="233679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extrusionOk="0" h="50800" w="233679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noFill/>
          <a:ln cap="flat" cmpd="sng" w="9525">
            <a:solidFill>
              <a:srgbClr val="D9A2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"/>
          <p:cNvSpPr/>
          <p:nvPr/>
        </p:nvSpPr>
        <p:spPr>
          <a:xfrm>
            <a:off x="26885" y="-12"/>
            <a:ext cx="5733415" cy="122555"/>
          </a:xfrm>
          <a:custGeom>
            <a:rect b="b" l="l" r="r" t="t"/>
            <a:pathLst>
              <a:path extrusionOk="0" h="122555" w="5733415">
                <a:moveTo>
                  <a:pt x="0" y="12"/>
                </a:moveTo>
                <a:lnTo>
                  <a:pt x="0" y="122313"/>
                </a:lnTo>
                <a:lnTo>
                  <a:pt x="5733110" y="122313"/>
                </a:lnTo>
                <a:lnTo>
                  <a:pt x="5733110" y="0"/>
                </a:lnTo>
                <a:lnTo>
                  <a:pt x="0" y="12"/>
                </a:lnTo>
                <a:close/>
              </a:path>
            </a:pathLst>
          </a:custGeom>
          <a:solidFill>
            <a:srgbClr val="A0171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"/>
          <p:cNvSpPr txBox="1"/>
          <p:nvPr>
            <p:ph type="title"/>
          </p:nvPr>
        </p:nvSpPr>
        <p:spPr>
          <a:xfrm>
            <a:off x="95300" y="194828"/>
            <a:ext cx="423100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A0171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1"/>
          <p:cNvSpPr txBox="1"/>
          <p:nvPr>
            <p:ph idx="1" type="body"/>
          </p:nvPr>
        </p:nvSpPr>
        <p:spPr>
          <a:xfrm>
            <a:off x="312293" y="708760"/>
            <a:ext cx="3462654" cy="2055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ECD0D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1" type="ftr"/>
          </p:nvPr>
        </p:nvSpPr>
        <p:spPr>
          <a:xfrm>
            <a:off x="2222207" y="3135783"/>
            <a:ext cx="136588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1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1"/>
          <p:cNvSpPr txBox="1"/>
          <p:nvPr>
            <p:ph idx="12" type="sldNum"/>
          </p:nvPr>
        </p:nvSpPr>
        <p:spPr>
          <a:xfrm>
            <a:off x="4666869" y="3135783"/>
            <a:ext cx="3067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57785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5778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ony-semicon.com/files/62/pdf/p-12_IMX533CQK-D_Flyer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/>
        </p:nvSpPr>
        <p:spPr>
          <a:xfrm>
            <a:off x="122186" y="-4262"/>
            <a:ext cx="406209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Obiettivo</a:t>
            </a:r>
            <a:r>
              <a:rPr lang="en-US" sz="600">
                <a:solidFill>
                  <a:srgbClr val="CF8B8B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Sensore</a:t>
            </a:r>
            <a:r>
              <a:rPr lang="en-US" sz="600">
                <a:solidFill>
                  <a:srgbClr val="CF8B8B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Acquisizione</a:t>
            </a:r>
            <a:r>
              <a:rPr lang="en-US" sz="600">
                <a:solidFill>
                  <a:srgbClr val="CF8B8B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Calibrazione della Risposta con Fotoni di Fluorescenza X</a:t>
            </a:r>
            <a:r>
              <a:rPr lang="en-US" sz="600">
                <a:solidFill>
                  <a:srgbClr val="CF8B8B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Risposta Particelle Cariche</a:t>
            </a:r>
            <a:endParaRPr sz="6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" name="Google Shape;61;p7"/>
          <p:cNvSpPr txBox="1"/>
          <p:nvPr>
            <p:ph type="ctrTitle"/>
          </p:nvPr>
        </p:nvSpPr>
        <p:spPr>
          <a:xfrm>
            <a:off x="1401559" y="931110"/>
            <a:ext cx="2962681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Relazione gruppo lavoro sensore CMOS</a:t>
            </a:r>
            <a:endParaRPr/>
          </a:p>
        </p:txBody>
      </p:sp>
      <p:sp>
        <p:nvSpPr>
          <p:cNvPr id="62" name="Google Shape;62;p7"/>
          <p:cNvSpPr txBox="1"/>
          <p:nvPr>
            <p:ph idx="1" type="subTitle"/>
          </p:nvPr>
        </p:nvSpPr>
        <p:spPr>
          <a:xfrm>
            <a:off x="1973859" y="1686546"/>
            <a:ext cx="1812925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Universit`a degli studi di Roma Sapienza</a:t>
            </a: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July 27, 2025</a:t>
            </a:r>
            <a:endParaRPr/>
          </a:p>
        </p:txBody>
      </p:sp>
      <p:sp>
        <p:nvSpPr>
          <p:cNvPr id="63" name="Google Shape;63;p7"/>
          <p:cNvSpPr/>
          <p:nvPr/>
        </p:nvSpPr>
        <p:spPr>
          <a:xfrm>
            <a:off x="26885" y="3118535"/>
            <a:ext cx="5733415" cy="121920"/>
          </a:xfrm>
          <a:custGeom>
            <a:rect b="b" l="l" r="r" t="t"/>
            <a:pathLst>
              <a:path extrusionOk="0" h="121919" w="5733415">
                <a:moveTo>
                  <a:pt x="1900809" y="0"/>
                </a:moveTo>
                <a:lnTo>
                  <a:pt x="0" y="0"/>
                </a:lnTo>
                <a:lnTo>
                  <a:pt x="0" y="121462"/>
                </a:lnTo>
                <a:lnTo>
                  <a:pt x="1900809" y="121462"/>
                </a:lnTo>
                <a:lnTo>
                  <a:pt x="1900809" y="0"/>
                </a:lnTo>
                <a:close/>
              </a:path>
              <a:path extrusionOk="0" h="121919" w="5733415">
                <a:moveTo>
                  <a:pt x="3828504" y="0"/>
                </a:moveTo>
                <a:lnTo>
                  <a:pt x="1927694" y="0"/>
                </a:lnTo>
                <a:lnTo>
                  <a:pt x="1927694" y="121462"/>
                </a:lnTo>
                <a:lnTo>
                  <a:pt x="3828504" y="121462"/>
                </a:lnTo>
                <a:lnTo>
                  <a:pt x="3828504" y="0"/>
                </a:lnTo>
                <a:close/>
              </a:path>
              <a:path extrusionOk="0" h="121919" w="5733415">
                <a:moveTo>
                  <a:pt x="5733097" y="0"/>
                </a:moveTo>
                <a:lnTo>
                  <a:pt x="3855377" y="0"/>
                </a:lnTo>
                <a:lnTo>
                  <a:pt x="3855377" y="121462"/>
                </a:lnTo>
                <a:lnTo>
                  <a:pt x="5733097" y="121462"/>
                </a:lnTo>
                <a:lnTo>
                  <a:pt x="5733097" y="0"/>
                </a:lnTo>
                <a:close/>
              </a:path>
            </a:pathLst>
          </a:custGeom>
          <a:solidFill>
            <a:srgbClr val="A0171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2222207" y="3135783"/>
            <a:ext cx="136588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Universit`a degli studi di Roma Sapienza</a:t>
            </a:r>
            <a:endParaRPr/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4666869" y="3135783"/>
            <a:ext cx="3067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7785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21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/>
        </p:nvSpPr>
        <p:spPr>
          <a:xfrm>
            <a:off x="122186" y="-4262"/>
            <a:ext cx="40620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Obiettivo</a:t>
            </a:r>
            <a:r>
              <a:rPr lang="en-US" sz="600">
                <a:solidFill>
                  <a:srgbClr val="CF8B8B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Sensore</a:t>
            </a:r>
            <a:r>
              <a:rPr lang="en-US" sz="600">
                <a:solidFill>
                  <a:srgbClr val="CF8B8B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Acquisizione</a:t>
            </a:r>
            <a:r>
              <a:rPr lang="en-US" sz="600">
                <a:solidFill>
                  <a:srgbClr val="CF8B8B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Calibrazione della Risposta con Fotoni di Fluorescenza X</a:t>
            </a:r>
            <a:r>
              <a:rPr lang="en-US" sz="600">
                <a:solidFill>
                  <a:srgbClr val="CF8B8B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Risposta Particelle Cariche</a:t>
            </a:r>
            <a:endParaRPr sz="6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" name="Google Shape;157;p16"/>
          <p:cNvSpPr txBox="1"/>
          <p:nvPr>
            <p:ph type="title"/>
          </p:nvPr>
        </p:nvSpPr>
        <p:spPr>
          <a:xfrm>
            <a:off x="95300" y="194828"/>
            <a:ext cx="4230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Misure effettuate</a:t>
            </a:r>
            <a:endParaRPr/>
          </a:p>
        </p:txBody>
      </p:sp>
      <p:sp>
        <p:nvSpPr>
          <p:cNvPr id="158" name="Google Shape;158;p16"/>
          <p:cNvSpPr txBox="1"/>
          <p:nvPr/>
        </p:nvSpPr>
        <p:spPr>
          <a:xfrm>
            <a:off x="421957" y="767864"/>
            <a:ext cx="4992900" cy="1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-177165" lvl="0" marL="2152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1717"/>
              </a:buClr>
              <a:buSzPts val="1100"/>
              <a:buFont typeface="Lucida Sans"/>
              <a:buChar char="►"/>
            </a:pP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Sono state effettuate misure di radiazione ionizzante dovuta a particelle cariche.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  <a:p>
            <a:pPr indent="-177165" lvl="0" marL="215265" rtl="0" algn="l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Clr>
                <a:srgbClr val="A01717"/>
              </a:buClr>
              <a:buSzPts val="1100"/>
              <a:buFont typeface="Lucida Sans"/>
              <a:buChar char="►"/>
            </a:pP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Le sorgenti utilizzate sono </a:t>
            </a:r>
            <a:r>
              <a:rPr baseline="30000" lang="en-US" sz="1200">
                <a:latin typeface="Tahoma"/>
                <a:ea typeface="Tahoma"/>
                <a:cs typeface="Tahoma"/>
                <a:sym typeface="Tahoma"/>
              </a:rPr>
              <a:t>22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Na, </a:t>
            </a:r>
            <a:r>
              <a:rPr baseline="30000" lang="en-US" sz="1200">
                <a:latin typeface="Tahoma"/>
                <a:ea typeface="Tahoma"/>
                <a:cs typeface="Tahoma"/>
                <a:sym typeface="Tahoma"/>
              </a:rPr>
              <a:t>90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Sr, </a:t>
            </a:r>
            <a:r>
              <a:rPr baseline="30000" lang="en-US" sz="1200">
                <a:latin typeface="Tahoma"/>
                <a:ea typeface="Tahoma"/>
                <a:cs typeface="Tahoma"/>
                <a:sym typeface="Tahoma"/>
              </a:rPr>
              <a:t>207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Bi.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  <a:p>
            <a:pPr indent="-177165" lvl="0" marL="214628" marR="118110" rtl="0" algn="l">
              <a:lnSpc>
                <a:spcPct val="102600"/>
              </a:lnSpc>
              <a:spcBef>
                <a:spcPts val="295"/>
              </a:spcBef>
              <a:spcAft>
                <a:spcPts val="0"/>
              </a:spcAft>
              <a:buClr>
                <a:srgbClr val="A01717"/>
              </a:buClr>
              <a:buSzPts val="1100"/>
              <a:buFont typeface="Lucida Sans"/>
              <a:buChar char="►"/>
            </a:pP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Il setup sperimentale consiste nella camera poggiata su un supporto in materiale plastico con il sensore rivolto verso l’alto. Eventuali sorgenti vengono applicate direttamente sopra il sensore.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  <a:p>
            <a:pPr indent="-177165" lvl="0" marL="215265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rgbClr val="A01717"/>
              </a:buClr>
              <a:buSzPts val="1100"/>
              <a:buFont typeface="Lucida Sans"/>
              <a:buChar char="►"/>
            </a:pP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In queste condizioni sono state effettuate diverse acquisizioni.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  <a:p>
            <a:pPr indent="-177165" lvl="0" marL="214628" marR="30480" rtl="0" algn="l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Clr>
                <a:srgbClr val="A01717"/>
              </a:buClr>
              <a:buSzPts val="1100"/>
              <a:buFont typeface="Lucida Sans"/>
              <a:buChar char="►"/>
            </a:pP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In primis sono stati acquisiti e- e fotoni provenienti dal decadimento dello Sr/Y in equilibrio secolare. Successivamente è stato effettuato uno sweep in tempo di esposizione con la stessa sorgente.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26885" y="3118535"/>
            <a:ext cx="5733415" cy="121919"/>
          </a:xfrm>
          <a:custGeom>
            <a:rect b="b" l="l" r="r" t="t"/>
            <a:pathLst>
              <a:path extrusionOk="0" h="121919" w="5733415">
                <a:moveTo>
                  <a:pt x="1900809" y="0"/>
                </a:moveTo>
                <a:lnTo>
                  <a:pt x="0" y="0"/>
                </a:lnTo>
                <a:lnTo>
                  <a:pt x="0" y="121462"/>
                </a:lnTo>
                <a:lnTo>
                  <a:pt x="1900809" y="121462"/>
                </a:lnTo>
                <a:lnTo>
                  <a:pt x="1900809" y="0"/>
                </a:lnTo>
                <a:close/>
              </a:path>
              <a:path extrusionOk="0" h="121919" w="5733415">
                <a:moveTo>
                  <a:pt x="3828504" y="0"/>
                </a:moveTo>
                <a:lnTo>
                  <a:pt x="1927694" y="0"/>
                </a:lnTo>
                <a:lnTo>
                  <a:pt x="1927694" y="121462"/>
                </a:lnTo>
                <a:lnTo>
                  <a:pt x="3828504" y="121462"/>
                </a:lnTo>
                <a:lnTo>
                  <a:pt x="3828504" y="0"/>
                </a:lnTo>
                <a:close/>
              </a:path>
              <a:path extrusionOk="0" h="121919" w="5733415">
                <a:moveTo>
                  <a:pt x="5733097" y="0"/>
                </a:moveTo>
                <a:lnTo>
                  <a:pt x="3855377" y="0"/>
                </a:lnTo>
                <a:lnTo>
                  <a:pt x="3855377" y="121462"/>
                </a:lnTo>
                <a:lnTo>
                  <a:pt x="5733097" y="121462"/>
                </a:lnTo>
                <a:lnTo>
                  <a:pt x="5733097" y="0"/>
                </a:lnTo>
                <a:close/>
              </a:path>
            </a:pathLst>
          </a:custGeom>
          <a:solidFill>
            <a:srgbClr val="A0171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 txBox="1"/>
          <p:nvPr>
            <p:ph idx="11" type="ftr"/>
          </p:nvPr>
        </p:nvSpPr>
        <p:spPr>
          <a:xfrm>
            <a:off x="2222207" y="3135783"/>
            <a:ext cx="13659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Universit`a degli studi di Roma Sapienza</a:t>
            </a:r>
            <a:endParaRPr/>
          </a:p>
        </p:txBody>
      </p:sp>
      <p:sp>
        <p:nvSpPr>
          <p:cNvPr id="161" name="Google Shape;161;p16"/>
          <p:cNvSpPr txBox="1"/>
          <p:nvPr>
            <p:ph idx="12" type="sldNum"/>
          </p:nvPr>
        </p:nvSpPr>
        <p:spPr>
          <a:xfrm>
            <a:off x="4666869" y="3135783"/>
            <a:ext cx="3066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21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/>
        </p:nvSpPr>
        <p:spPr>
          <a:xfrm>
            <a:off x="122186" y="-4262"/>
            <a:ext cx="406209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Obiettivo</a:t>
            </a:r>
            <a:r>
              <a:rPr lang="en-US" sz="600">
                <a:solidFill>
                  <a:srgbClr val="CF8B8B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Sensore</a:t>
            </a:r>
            <a:r>
              <a:rPr lang="en-US" sz="600">
                <a:solidFill>
                  <a:srgbClr val="CF8B8B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Acquisizione</a:t>
            </a:r>
            <a:r>
              <a:rPr lang="en-US" sz="600">
                <a:solidFill>
                  <a:srgbClr val="CF8B8B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Calibrazione della Risposta con Fotoni di Fluorescenza X</a:t>
            </a:r>
            <a:r>
              <a:rPr lang="en-US" sz="600">
                <a:solidFill>
                  <a:srgbClr val="CF8B8B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Risposta Particelle Cariche</a:t>
            </a:r>
            <a:endParaRPr sz="6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7" name="Google Shape;167;p17"/>
          <p:cNvSpPr txBox="1"/>
          <p:nvPr>
            <p:ph type="title"/>
          </p:nvPr>
        </p:nvSpPr>
        <p:spPr>
          <a:xfrm>
            <a:off x="95300" y="194828"/>
            <a:ext cx="423100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Misure effettuate</a:t>
            </a: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421957" y="979663"/>
            <a:ext cx="4813800" cy="1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-177165" lvl="0" marL="214629" marR="304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Clr>
                <a:srgbClr val="A01717"/>
              </a:buClr>
              <a:buSzPts val="1100"/>
              <a:buFont typeface="Lucida Sans"/>
              <a:buChar char="►"/>
            </a:pP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È</a:t>
            </a:r>
            <a:r>
              <a:rPr baseline="30000" lang="en-US" sz="165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stato poi effettuato uno sweep in gain con la sorgente di Na al fine di determinare la 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risposta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 ai positroni. Un’ ulteriore acquisizione è stata effettuata con uno schermo di materiale plastico tra la sorgente ed il sensore, al fine di stimare l’impatto dei fotoni di annichilazione.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  <a:p>
            <a:pPr indent="-177165" lvl="0" marL="214629" marR="90170" rtl="0" algn="l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Clr>
                <a:srgbClr val="A01717"/>
              </a:buClr>
              <a:buSzPts val="1100"/>
              <a:buFont typeface="Lucida Sans"/>
              <a:buChar char="►"/>
            </a:pP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In seguito è stata 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effettuata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 una misura con sorgente di Bismuto, tale sorgente produce e- MIP monocromatici attraverso cattura elettronica.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  <a:p>
            <a:pPr indent="-177165" lvl="0" marL="215265" rtl="0" algn="l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Clr>
                <a:srgbClr val="A01717"/>
              </a:buClr>
              <a:buSzPts val="1100"/>
              <a:buFont typeface="Lucida Sans"/>
              <a:buChar char="►"/>
            </a:pP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Infine è stata effettuata una misura senza sorgente.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26885" y="3118535"/>
            <a:ext cx="5733415" cy="121920"/>
          </a:xfrm>
          <a:custGeom>
            <a:rect b="b" l="l" r="r" t="t"/>
            <a:pathLst>
              <a:path extrusionOk="0" h="121919" w="5733415">
                <a:moveTo>
                  <a:pt x="1900809" y="0"/>
                </a:moveTo>
                <a:lnTo>
                  <a:pt x="0" y="0"/>
                </a:lnTo>
                <a:lnTo>
                  <a:pt x="0" y="121462"/>
                </a:lnTo>
                <a:lnTo>
                  <a:pt x="1900809" y="121462"/>
                </a:lnTo>
                <a:lnTo>
                  <a:pt x="1900809" y="0"/>
                </a:lnTo>
                <a:close/>
              </a:path>
              <a:path extrusionOk="0" h="121919" w="5733415">
                <a:moveTo>
                  <a:pt x="3828504" y="0"/>
                </a:moveTo>
                <a:lnTo>
                  <a:pt x="1927694" y="0"/>
                </a:lnTo>
                <a:lnTo>
                  <a:pt x="1927694" y="121462"/>
                </a:lnTo>
                <a:lnTo>
                  <a:pt x="3828504" y="121462"/>
                </a:lnTo>
                <a:lnTo>
                  <a:pt x="3828504" y="0"/>
                </a:lnTo>
                <a:close/>
              </a:path>
              <a:path extrusionOk="0" h="121919" w="5733415">
                <a:moveTo>
                  <a:pt x="5733097" y="0"/>
                </a:moveTo>
                <a:lnTo>
                  <a:pt x="3855377" y="0"/>
                </a:lnTo>
                <a:lnTo>
                  <a:pt x="3855377" y="121462"/>
                </a:lnTo>
                <a:lnTo>
                  <a:pt x="5733097" y="121462"/>
                </a:lnTo>
                <a:lnTo>
                  <a:pt x="5733097" y="0"/>
                </a:lnTo>
                <a:close/>
              </a:path>
            </a:pathLst>
          </a:custGeom>
          <a:solidFill>
            <a:srgbClr val="A0171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"/>
          <p:cNvSpPr txBox="1"/>
          <p:nvPr>
            <p:ph idx="11" type="ftr"/>
          </p:nvPr>
        </p:nvSpPr>
        <p:spPr>
          <a:xfrm>
            <a:off x="2222207" y="3135783"/>
            <a:ext cx="136588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Universit`a degli studi di Roma Sapienza</a:t>
            </a:r>
            <a:endParaRPr/>
          </a:p>
        </p:txBody>
      </p:sp>
      <p:sp>
        <p:nvSpPr>
          <p:cNvPr id="171" name="Google Shape;171;p17"/>
          <p:cNvSpPr txBox="1"/>
          <p:nvPr>
            <p:ph idx="12" type="sldNum"/>
          </p:nvPr>
        </p:nvSpPr>
        <p:spPr>
          <a:xfrm>
            <a:off x="4666869" y="3135783"/>
            <a:ext cx="3067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21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95300" y="194828"/>
            <a:ext cx="42309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Risultati preliminari con particelle cariche</a:t>
            </a:r>
            <a:endParaRPr/>
          </a:p>
        </p:txBody>
      </p:sp>
      <p:sp>
        <p:nvSpPr>
          <p:cNvPr id="177" name="Google Shape;177;p18"/>
          <p:cNvSpPr txBox="1"/>
          <p:nvPr/>
        </p:nvSpPr>
        <p:spPr>
          <a:xfrm>
            <a:off x="95300" y="540800"/>
            <a:ext cx="50511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04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 fine di determinare i cluster è stata fatta un’analisi della baseline attraverso una run del programma di analisi su dati senza sorgente con taglio a 0.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304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304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questo modo ogni cluster rilevato è direttamente associabile a noise del sensore o fattori ambientali.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304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304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 dati “Dark” sono stati presi nella stessa configurazione dei dati con sorgenti (Gain 200, esposizione 1 sec).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304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304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 maggior parte dei “cluster” rilevati hanno un’intensità di 1 ADC, pertanto al fine di escluderli sarebbe opportuno considerare un taglio &gt; 1 ADC.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95300" y="194828"/>
            <a:ext cx="42309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Istogramma Valori baseline</a:t>
            </a:r>
            <a:endParaRPr/>
          </a:p>
        </p:txBody>
      </p:sp>
      <p:pic>
        <p:nvPicPr>
          <p:cNvPr id="183" name="Google Shape;183;p19" title="Baseli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638" y="652810"/>
            <a:ext cx="4272532" cy="2062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95300" y="194828"/>
            <a:ext cx="42309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Analisi dati Run 1</a:t>
            </a:r>
            <a:endParaRPr/>
          </a:p>
        </p:txBody>
      </p:sp>
      <p:sp>
        <p:nvSpPr>
          <p:cNvPr id="189" name="Google Shape;189;p20"/>
          <p:cNvSpPr txBox="1"/>
          <p:nvPr/>
        </p:nvSpPr>
        <p:spPr>
          <a:xfrm>
            <a:off x="234700" y="500000"/>
            <a:ext cx="4693800" cy="22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04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Nella prima run di analisi dati è stato impiegato un taglio a 3 ADC per la selezione dei cluster.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304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304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Sono stati analizzati i dati del Bi207, del Na22 con sorgente aperta e del Na22 con sorgente chiusa.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304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304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L’analisi mostra un picco all’intensità del taglio molto marcato.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304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304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vista di questi risultati , sospettando una componente di noise non attesa è stato deciso di alzare il threshold per l’identificazione dei seed.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304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304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95300" y="194828"/>
            <a:ext cx="42309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Istogramma sodio taglio 3</a:t>
            </a:r>
            <a:endParaRPr/>
          </a:p>
        </p:txBody>
      </p:sp>
      <p:pic>
        <p:nvPicPr>
          <p:cNvPr id="195" name="Google Shape;195;p21" title="Na22_cu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01" y="410224"/>
            <a:ext cx="5132001" cy="248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1"/>
          <p:cNvSpPr txBox="1"/>
          <p:nvPr/>
        </p:nvSpPr>
        <p:spPr>
          <a:xfrm>
            <a:off x="1380400" y="1255550"/>
            <a:ext cx="30582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04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Notare i ~250000 conteggi al threshold. Bismuto e sodio presentano lo stesso enhancement ad ADC bassi.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95300" y="194828"/>
            <a:ext cx="42309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Analisi dati run 2</a:t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95300" y="530600"/>
            <a:ext cx="4500000" cy="24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04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 la seconda run di analisi è stato alzato il threshold a 4 ADC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304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304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Nonostante il threshold più alto, il numero di count al taglio è comunque dominante rispetto al resto dello spettro.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304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304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Sospettando un errore di analisi è stata effettuata una run sui dati dei fotoni di fluorescenza con target di rame.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304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 spettro ottenuto dai fotoni presenta sempre un enhancement al taglio ma il resto dello spettro è compatibile con i risultati della calibrazione con fotoni.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304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Tuttavia l’enhancement proveniente dai fotoni di fluorescenza sembra essere molto minore rispetto al caso con particelle cariche.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304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95300" y="194828"/>
            <a:ext cx="42309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Bismuto taglio 4 ADC</a:t>
            </a:r>
            <a:endParaRPr/>
          </a:p>
        </p:txBody>
      </p:sp>
      <p:pic>
        <p:nvPicPr>
          <p:cNvPr id="208" name="Google Shape;208;p23" title="Bismuto_cu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412" y="566449"/>
            <a:ext cx="4894974" cy="23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171500" y="194828"/>
            <a:ext cx="42309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Istogramma Fluorescenza Rame taglio 4 ADC</a:t>
            </a:r>
            <a:endParaRPr/>
          </a:p>
        </p:txBody>
      </p:sp>
      <p:pic>
        <p:nvPicPr>
          <p:cNvPr id="214" name="Google Shape;214;p24" title="Rame_cu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62628"/>
            <a:ext cx="5461001" cy="221091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4"/>
          <p:cNvSpPr txBox="1"/>
          <p:nvPr/>
        </p:nvSpPr>
        <p:spPr>
          <a:xfrm>
            <a:off x="1714250" y="1275500"/>
            <a:ext cx="10509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95300" y="194828"/>
            <a:ext cx="42309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Analisi dati run 3</a:t>
            </a:r>
            <a:endParaRPr/>
          </a:p>
        </p:txBody>
      </p:sp>
      <p:sp>
        <p:nvSpPr>
          <p:cNvPr id="221" name="Google Shape;221;p25"/>
          <p:cNvSpPr txBox="1"/>
          <p:nvPr/>
        </p:nvSpPr>
        <p:spPr>
          <a:xfrm>
            <a:off x="95300" y="540800"/>
            <a:ext cx="4612200" cy="23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04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Alzando il threshold a 6 ADC gli spettri cambiano in maniera considerevole.</a:t>
            </a:r>
            <a:endParaRPr/>
          </a:p>
          <a:p>
            <a:pPr indent="0" lvl="0" marL="0" marR="304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304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ll picco ad ADC bassi non è più presente. In questo caso lo spettro del sodio e del bismuto sono completamente differenti. </a:t>
            </a:r>
            <a:endParaRPr/>
          </a:p>
          <a:p>
            <a:pPr indent="0" lvl="0" marL="0" marR="304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304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Tuttavia non è chiaro se un taglio così alto sia opportuno in quanto non conosciamo la natura dell’enhancement ad ADC bassi.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/>
          <p:nvPr/>
        </p:nvSpPr>
        <p:spPr>
          <a:xfrm>
            <a:off x="122186" y="-4262"/>
            <a:ext cx="406209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Obiettivo</a:t>
            </a:r>
            <a:r>
              <a:rPr lang="en-US" sz="6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Sensore</a:t>
            </a:r>
            <a:r>
              <a:rPr lang="en-US" sz="600">
                <a:solidFill>
                  <a:srgbClr val="CF8B8B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Acquisizione</a:t>
            </a:r>
            <a:r>
              <a:rPr lang="en-US" sz="600">
                <a:solidFill>
                  <a:srgbClr val="CF8B8B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Calibrazione della Risposta con Fotoni di Fluorescenza X</a:t>
            </a:r>
            <a:r>
              <a:rPr lang="en-US" sz="600">
                <a:solidFill>
                  <a:srgbClr val="CF8B8B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Risposta Particelle Cariche</a:t>
            </a:r>
            <a:endParaRPr sz="6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" name="Google Shape;71;p8"/>
          <p:cNvSpPr txBox="1"/>
          <p:nvPr>
            <p:ph type="title"/>
          </p:nvPr>
        </p:nvSpPr>
        <p:spPr>
          <a:xfrm>
            <a:off x="95300" y="194828"/>
            <a:ext cx="71183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Obiettivo</a:t>
            </a:r>
            <a:endParaRPr/>
          </a:p>
        </p:txBody>
      </p:sp>
      <p:sp>
        <p:nvSpPr>
          <p:cNvPr id="72" name="Google Shape;72;p8"/>
          <p:cNvSpPr txBox="1"/>
          <p:nvPr/>
        </p:nvSpPr>
        <p:spPr>
          <a:xfrm>
            <a:off x="482676" y="1145563"/>
            <a:ext cx="2188200" cy="10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-177165" lvl="0" marL="201930" marR="177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Clr>
                <a:srgbClr val="A01717"/>
              </a:buClr>
              <a:buSzPts val="1100"/>
              <a:buFont typeface="Lucida Sans"/>
              <a:buChar char="►"/>
            </a:pP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Caratterizzare un sensore Sony IMX533 montato su fotocamera ASIMC533PRO per studio 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fattibilità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 come elemento sensibile per sonda per chirurgia radioguidata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3" name="Google Shape;7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4004" y="879767"/>
            <a:ext cx="15240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8"/>
          <p:cNvSpPr/>
          <p:nvPr/>
        </p:nvSpPr>
        <p:spPr>
          <a:xfrm>
            <a:off x="26885" y="3118535"/>
            <a:ext cx="5733415" cy="121920"/>
          </a:xfrm>
          <a:custGeom>
            <a:rect b="b" l="l" r="r" t="t"/>
            <a:pathLst>
              <a:path extrusionOk="0" h="121919" w="5733415">
                <a:moveTo>
                  <a:pt x="1900809" y="0"/>
                </a:moveTo>
                <a:lnTo>
                  <a:pt x="0" y="0"/>
                </a:lnTo>
                <a:lnTo>
                  <a:pt x="0" y="121462"/>
                </a:lnTo>
                <a:lnTo>
                  <a:pt x="1900809" y="121462"/>
                </a:lnTo>
                <a:lnTo>
                  <a:pt x="1900809" y="0"/>
                </a:lnTo>
                <a:close/>
              </a:path>
              <a:path extrusionOk="0" h="121919" w="5733415">
                <a:moveTo>
                  <a:pt x="3828504" y="0"/>
                </a:moveTo>
                <a:lnTo>
                  <a:pt x="1927694" y="0"/>
                </a:lnTo>
                <a:lnTo>
                  <a:pt x="1927694" y="121462"/>
                </a:lnTo>
                <a:lnTo>
                  <a:pt x="3828504" y="121462"/>
                </a:lnTo>
                <a:lnTo>
                  <a:pt x="3828504" y="0"/>
                </a:lnTo>
                <a:close/>
              </a:path>
              <a:path extrusionOk="0" h="121919" w="5733415">
                <a:moveTo>
                  <a:pt x="5733097" y="0"/>
                </a:moveTo>
                <a:lnTo>
                  <a:pt x="3855377" y="0"/>
                </a:lnTo>
                <a:lnTo>
                  <a:pt x="3855377" y="121462"/>
                </a:lnTo>
                <a:lnTo>
                  <a:pt x="5733097" y="121462"/>
                </a:lnTo>
                <a:lnTo>
                  <a:pt x="5733097" y="0"/>
                </a:lnTo>
                <a:close/>
              </a:path>
            </a:pathLst>
          </a:custGeom>
          <a:solidFill>
            <a:srgbClr val="A0171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1" type="ftr"/>
          </p:nvPr>
        </p:nvSpPr>
        <p:spPr>
          <a:xfrm>
            <a:off x="2222207" y="3135783"/>
            <a:ext cx="136588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Universit`a degli studi di Roma Sapienza</a:t>
            </a:r>
            <a:endParaRPr/>
          </a:p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4666869" y="3135783"/>
            <a:ext cx="3067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7785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21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95300" y="194828"/>
            <a:ext cx="42309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Na22 taglio 6 ADC</a:t>
            </a:r>
            <a:endParaRPr/>
          </a:p>
        </p:txBody>
      </p:sp>
      <p:pic>
        <p:nvPicPr>
          <p:cNvPr id="227" name="Google Shape;227;p26" title="na22_cut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14815"/>
            <a:ext cx="5461001" cy="22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95300" y="194828"/>
            <a:ext cx="42309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Bi207 taglio 6 ADC</a:t>
            </a:r>
            <a:endParaRPr/>
          </a:p>
        </p:txBody>
      </p:sp>
      <p:pic>
        <p:nvPicPr>
          <p:cNvPr id="233" name="Google Shape;233;p27" title="Bismuto_cut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62628"/>
            <a:ext cx="5284113" cy="2529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95300" y="194828"/>
            <a:ext cx="42309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Sviluppi futuri</a:t>
            </a:r>
            <a:endParaRPr/>
          </a:p>
        </p:txBody>
      </p:sp>
      <p:sp>
        <p:nvSpPr>
          <p:cNvPr id="239" name="Google Shape;239;p28"/>
          <p:cNvSpPr txBox="1"/>
          <p:nvPr/>
        </p:nvSpPr>
        <p:spPr>
          <a:xfrm>
            <a:off x="95300" y="540800"/>
            <a:ext cx="4612200" cy="24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04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Oltre l’approccio energetico stiamo valutando di classificare la topologia dei cluster per discriminare eventi di particella carica ed eventi di fotone.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304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304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più potrebbe essere interessante classificare le distanze tra i cluster per determinare eventuali eventi secondari. 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304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304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Un’altra opzione sarebbe quella di creare una simulazione per determinare la deposizione energetica delle particelle cariche.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304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304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più è necessario effettuare ulteriori studi per determinare lo spessore dello strato attivo del sensore ed eventuali interazioni con il supporto della camera che potrebbero causare backscatter.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/>
        </p:nvSpPr>
        <p:spPr>
          <a:xfrm>
            <a:off x="122186" y="-4262"/>
            <a:ext cx="406209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Obiettivo</a:t>
            </a:r>
            <a:r>
              <a:rPr lang="en-US" sz="600">
                <a:solidFill>
                  <a:srgbClr val="CF8B8B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Sensore</a:t>
            </a:r>
            <a:r>
              <a:rPr lang="en-US" sz="6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Acquisizione</a:t>
            </a:r>
            <a:r>
              <a:rPr lang="en-US" sz="600">
                <a:solidFill>
                  <a:srgbClr val="CF8B8B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Calibrazione della Risposta con Fotoni di Fluorescenza X</a:t>
            </a:r>
            <a:r>
              <a:rPr lang="en-US" sz="600">
                <a:solidFill>
                  <a:srgbClr val="CF8B8B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Risposta Particelle Cariche</a:t>
            </a:r>
            <a:endParaRPr sz="6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" name="Google Shape;82;p9"/>
          <p:cNvSpPr txBox="1"/>
          <p:nvPr>
            <p:ph type="title"/>
          </p:nvPr>
        </p:nvSpPr>
        <p:spPr>
          <a:xfrm>
            <a:off x="95300" y="194828"/>
            <a:ext cx="423100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Sensore</a:t>
            </a:r>
            <a:endParaRPr/>
          </a:p>
        </p:txBody>
      </p:sp>
      <p:sp>
        <p:nvSpPr>
          <p:cNvPr id="83" name="Google Shape;83;p9"/>
          <p:cNvSpPr txBox="1"/>
          <p:nvPr/>
        </p:nvSpPr>
        <p:spPr>
          <a:xfrm>
            <a:off x="421957" y="782228"/>
            <a:ext cx="4992900" cy="19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-177165" lvl="0" marL="2152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1717"/>
              </a:buClr>
              <a:buSzPts val="1100"/>
              <a:buFont typeface="Lucida Sans"/>
              <a:buChar char="►"/>
            </a:pP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Il sensore è progettato per fotografia astronomica nel visibile.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  <a:p>
            <a:pPr indent="-177165" lvl="0" marL="214629" marR="71120" rtl="0" algn="l">
              <a:lnSpc>
                <a:spcPct val="102699"/>
              </a:lnSpc>
              <a:spcBef>
                <a:spcPts val="295"/>
              </a:spcBef>
              <a:spcAft>
                <a:spcPts val="0"/>
              </a:spcAft>
              <a:buClr>
                <a:srgbClr val="A01717"/>
              </a:buClr>
              <a:buSzPts val="1100"/>
              <a:buFont typeface="Lucida Sans"/>
              <a:buChar char="►"/>
            </a:pP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È</a:t>
            </a:r>
            <a:r>
              <a:rPr baseline="30000" lang="en-US" sz="165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dotato di una matrice di 3008x3008 pixel da 3.76</a:t>
            </a:r>
            <a:r>
              <a:rPr i="1" lang="en-US" sz="1100">
                <a:latin typeface="Palatino Linotype"/>
                <a:ea typeface="Palatino Linotype"/>
                <a:cs typeface="Palatino Linotype"/>
                <a:sym typeface="Palatino Linotype"/>
              </a:rPr>
              <a:t>µ</a:t>
            </a: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m 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con una full-well capacity da 50000e-.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  <a:p>
            <a:pPr indent="-177165" lvl="0" marL="215265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rgbClr val="A01717"/>
              </a:buClr>
              <a:buSzPts val="1100"/>
              <a:buFont typeface="Lucida Sans"/>
              <a:buChar char="►"/>
            </a:pP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Il gain applicabile varia da 0 a 600 scalando non linearmente.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  <a:p>
            <a:pPr indent="-177165" lvl="0" marL="215265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rgbClr val="A01717"/>
              </a:buClr>
              <a:buSzPts val="1100"/>
              <a:buFont typeface="Lucida Sans"/>
              <a:buChar char="►"/>
            </a:pP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Il tempo di esposizione applicabile varia da O(</a:t>
            </a:r>
            <a:r>
              <a:rPr i="1" lang="en-US" sz="1100">
                <a:latin typeface="Palatino Linotype"/>
                <a:ea typeface="Palatino Linotype"/>
                <a:cs typeface="Palatino Linotype"/>
                <a:sym typeface="Palatino Linotype"/>
              </a:rPr>
              <a:t>µ</a:t>
            </a: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) a O(10</a:t>
            </a:r>
            <a:r>
              <a:rPr baseline="30000" lang="en-US" sz="1200"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s)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  <a:p>
            <a:pPr indent="-177165" lvl="0" marL="214629" marR="30480" rtl="0" algn="l">
              <a:lnSpc>
                <a:spcPct val="102699"/>
              </a:lnSpc>
              <a:spcBef>
                <a:spcPts val="300"/>
              </a:spcBef>
              <a:spcAft>
                <a:spcPts val="0"/>
              </a:spcAft>
              <a:buClr>
                <a:srgbClr val="A01717"/>
              </a:buClr>
              <a:buSzPts val="1100"/>
              <a:buFont typeface="Lucida Sans"/>
              <a:buChar char="►"/>
            </a:pP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Lo spessore dello strato attivo è al momento oggetto di studio. Normalmente dovrebbe essere dello stesso ordine di grandezza del pixel size, ossia tra 3 e 4 </a:t>
            </a:r>
            <a:r>
              <a:rPr i="1" lang="en-US" sz="1100">
                <a:latin typeface="Palatino Linotype"/>
                <a:ea typeface="Palatino Linotype"/>
                <a:cs typeface="Palatino Linotype"/>
                <a:sym typeface="Palatino Linotype"/>
              </a:rPr>
              <a:t>µ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m.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  <a:p>
            <a:pPr indent="-177165" lvl="0" marL="215265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A01717"/>
              </a:buClr>
              <a:buSzPts val="1100"/>
              <a:buFont typeface="Lucida Sans"/>
              <a:buChar char="►"/>
            </a:pP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Ulteriori informazioni sono disponibili nel 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datasheet 1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.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" name="Google Shape;84;p9"/>
          <p:cNvSpPr/>
          <p:nvPr/>
        </p:nvSpPr>
        <p:spPr>
          <a:xfrm>
            <a:off x="359994" y="2934296"/>
            <a:ext cx="2016125" cy="0"/>
          </a:xfrm>
          <a:custGeom>
            <a:rect b="b" l="l" r="r" t="t"/>
            <a:pathLst>
              <a:path extrusionOk="0" h="120000" w="2016125">
                <a:moveTo>
                  <a:pt x="0" y="0"/>
                </a:moveTo>
                <a:lnTo>
                  <a:pt x="2015972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9"/>
          <p:cNvSpPr txBox="1"/>
          <p:nvPr/>
        </p:nvSpPr>
        <p:spPr>
          <a:xfrm>
            <a:off x="485901" y="2941353"/>
            <a:ext cx="4207500" cy="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900"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-US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https://www.sony-semicon.com/files/62/pdf/p-12_IMX533CQK-</a:t>
            </a:r>
            <a:r>
              <a:rPr lang="en-US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/>
              </a:rPr>
              <a:t>D_Flyer.pdf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9"/>
          <p:cNvSpPr/>
          <p:nvPr/>
        </p:nvSpPr>
        <p:spPr>
          <a:xfrm>
            <a:off x="26885" y="3118548"/>
            <a:ext cx="5733415" cy="121920"/>
          </a:xfrm>
          <a:custGeom>
            <a:rect b="b" l="l" r="r" t="t"/>
            <a:pathLst>
              <a:path extrusionOk="0" h="121919" w="5733415">
                <a:moveTo>
                  <a:pt x="1900809" y="0"/>
                </a:moveTo>
                <a:lnTo>
                  <a:pt x="0" y="0"/>
                </a:lnTo>
                <a:lnTo>
                  <a:pt x="0" y="121450"/>
                </a:lnTo>
                <a:lnTo>
                  <a:pt x="1900809" y="121450"/>
                </a:lnTo>
                <a:lnTo>
                  <a:pt x="1900809" y="0"/>
                </a:lnTo>
                <a:close/>
              </a:path>
              <a:path extrusionOk="0" h="121919" w="5733415">
                <a:moveTo>
                  <a:pt x="3828504" y="0"/>
                </a:moveTo>
                <a:lnTo>
                  <a:pt x="1927694" y="0"/>
                </a:lnTo>
                <a:lnTo>
                  <a:pt x="1927694" y="121450"/>
                </a:lnTo>
                <a:lnTo>
                  <a:pt x="3828504" y="121450"/>
                </a:lnTo>
                <a:lnTo>
                  <a:pt x="3828504" y="0"/>
                </a:lnTo>
                <a:close/>
              </a:path>
              <a:path extrusionOk="0" h="121919" w="5733415">
                <a:moveTo>
                  <a:pt x="5733097" y="0"/>
                </a:moveTo>
                <a:lnTo>
                  <a:pt x="3855377" y="0"/>
                </a:lnTo>
                <a:lnTo>
                  <a:pt x="3855377" y="121450"/>
                </a:lnTo>
                <a:lnTo>
                  <a:pt x="5733097" y="121450"/>
                </a:lnTo>
                <a:lnTo>
                  <a:pt x="5733097" y="0"/>
                </a:lnTo>
                <a:close/>
              </a:path>
            </a:pathLst>
          </a:custGeom>
          <a:solidFill>
            <a:srgbClr val="A0171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9"/>
          <p:cNvSpPr txBox="1"/>
          <p:nvPr>
            <p:ph idx="11" type="ftr"/>
          </p:nvPr>
        </p:nvSpPr>
        <p:spPr>
          <a:xfrm>
            <a:off x="2222207" y="3135783"/>
            <a:ext cx="136588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Universit`a degli studi di Roma Sapienza</a:t>
            </a:r>
            <a:endParaRPr/>
          </a:p>
        </p:txBody>
      </p:sp>
      <p:sp>
        <p:nvSpPr>
          <p:cNvPr id="88" name="Google Shape;88;p9"/>
          <p:cNvSpPr txBox="1"/>
          <p:nvPr>
            <p:ph idx="12" type="sldNum"/>
          </p:nvPr>
        </p:nvSpPr>
        <p:spPr>
          <a:xfrm>
            <a:off x="4666869" y="3135783"/>
            <a:ext cx="3067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7785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21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122186" y="-4262"/>
            <a:ext cx="406209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Obiettivo</a:t>
            </a:r>
            <a:r>
              <a:rPr lang="en-US" sz="600">
                <a:solidFill>
                  <a:srgbClr val="CF8B8B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Sensore</a:t>
            </a:r>
            <a:r>
              <a:rPr lang="en-US" sz="600">
                <a:solidFill>
                  <a:srgbClr val="CF8B8B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Acquisizione</a:t>
            </a:r>
            <a:r>
              <a:rPr lang="en-US" sz="6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Calibrazione della Risposta con Fotoni di Fluorescenza X</a:t>
            </a:r>
            <a:r>
              <a:rPr lang="en-US" sz="600">
                <a:solidFill>
                  <a:srgbClr val="CF8B8B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Risposta Particelle Cariche</a:t>
            </a:r>
            <a:endParaRPr sz="6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" name="Google Shape;94;p10"/>
          <p:cNvSpPr txBox="1"/>
          <p:nvPr>
            <p:ph type="title"/>
          </p:nvPr>
        </p:nvSpPr>
        <p:spPr>
          <a:xfrm>
            <a:off x="95300" y="194828"/>
            <a:ext cx="423100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Acquisizione</a:t>
            </a:r>
            <a:endParaRPr/>
          </a:p>
        </p:txBody>
      </p:sp>
      <p:sp>
        <p:nvSpPr>
          <p:cNvPr id="95" name="Google Shape;95;p10"/>
          <p:cNvSpPr/>
          <p:nvPr/>
        </p:nvSpPr>
        <p:spPr>
          <a:xfrm>
            <a:off x="359994" y="2934296"/>
            <a:ext cx="2016125" cy="0"/>
          </a:xfrm>
          <a:custGeom>
            <a:rect b="b" l="l" r="r" t="t"/>
            <a:pathLst>
              <a:path extrusionOk="0" h="120000" w="2016125">
                <a:moveTo>
                  <a:pt x="0" y="0"/>
                </a:moveTo>
                <a:lnTo>
                  <a:pt x="2015972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0"/>
          <p:cNvSpPr txBox="1"/>
          <p:nvPr/>
        </p:nvSpPr>
        <p:spPr>
          <a:xfrm>
            <a:off x="409257" y="649883"/>
            <a:ext cx="5037600" cy="24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-177165" lvl="0" marL="227329" marR="508634" rtl="0" algn="l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Clr>
                <a:srgbClr val="A01717"/>
              </a:buClr>
              <a:buSzPts val="1100"/>
              <a:buFont typeface="Lucida Sans"/>
              <a:buChar char="►"/>
            </a:pP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Acquisizione preliminare effettuata tramite software proprietario ZWO ASI reperibile sul sito del produttore eseguibile su SO Windows.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  <a:p>
            <a:pPr indent="-177165" lvl="0" marL="227329" marR="43180" rtl="0" algn="l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Clr>
                <a:srgbClr val="A01717"/>
              </a:buClr>
              <a:buSzPts val="1100"/>
              <a:buFont typeface="Lucida Sans"/>
              <a:buChar char="►"/>
            </a:pP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Sviluppato programma di acquisizione attraverso SDK fornito dal produttore. Tutti i dati presentati sono stati acquisiti con questo metodo. Codice reperibile su Github</a:t>
            </a:r>
            <a:r>
              <a:rPr baseline="30000" lang="en-US" sz="1200"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.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  <a:p>
            <a:pPr indent="-177165" lvl="0" marL="227329" marR="48260" rtl="0" algn="l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Clr>
                <a:srgbClr val="A01717"/>
              </a:buClr>
              <a:buSzPts val="1100"/>
              <a:buFont typeface="Lucida Sans"/>
              <a:buChar char="►"/>
            </a:pP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Ciascuna acquisizione produce un file di testo per ogni frame acquisito che riporta il valore dei pixel con una profondit´a di 8 bit (0-255). Le dimensioni di un frame sono 17.677 MB.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  <a:p>
            <a:pPr indent="-177165" lvl="0" marL="227329" marR="109854" rtl="0" algn="l">
              <a:lnSpc>
                <a:spcPct val="102600"/>
              </a:lnSpc>
              <a:spcBef>
                <a:spcPts val="295"/>
              </a:spcBef>
              <a:spcAft>
                <a:spcPts val="0"/>
              </a:spcAft>
              <a:buClr>
                <a:srgbClr val="A01717"/>
              </a:buClr>
              <a:buSzPts val="1100"/>
              <a:buFont typeface="Lucida Sans"/>
              <a:buChar char="►"/>
            </a:pP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Il sensore della camera ´e stato esposto rimuovendo il vetro protettivo. Al fine di proteggere il sensore dall’ambiente ´e stato applicato uno strato di cellophane con uno spessore stimato di 8 </a:t>
            </a:r>
            <a:r>
              <a:rPr i="1" lang="en-US" sz="1100">
                <a:latin typeface="Palatino Linotype"/>
                <a:ea typeface="Palatino Linotype"/>
                <a:cs typeface="Palatino Linotype"/>
                <a:sym typeface="Palatino Linotype"/>
              </a:rPr>
              <a:t>µ</a:t>
            </a:r>
            <a:r>
              <a:rPr i="1" lang="en-US" sz="110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.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955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ahoma"/>
              <a:ea typeface="Tahoma"/>
              <a:cs typeface="Tahoma"/>
              <a:sym typeface="Tahoma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900"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900">
                <a:latin typeface="Tahoma"/>
                <a:ea typeface="Tahoma"/>
                <a:cs typeface="Tahoma"/>
                <a:sym typeface="Tahoma"/>
              </a:rPr>
              <a:t>https://github.com/Dnduni/CmosWork/tree/master</a:t>
            </a:r>
            <a:endParaRPr sz="9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7" name="Google Shape;97;p10"/>
          <p:cNvSpPr/>
          <p:nvPr/>
        </p:nvSpPr>
        <p:spPr>
          <a:xfrm>
            <a:off x="26885" y="3118548"/>
            <a:ext cx="5733415" cy="121920"/>
          </a:xfrm>
          <a:custGeom>
            <a:rect b="b" l="l" r="r" t="t"/>
            <a:pathLst>
              <a:path extrusionOk="0" h="121919" w="5733415">
                <a:moveTo>
                  <a:pt x="1900809" y="0"/>
                </a:moveTo>
                <a:lnTo>
                  <a:pt x="0" y="0"/>
                </a:lnTo>
                <a:lnTo>
                  <a:pt x="0" y="121450"/>
                </a:lnTo>
                <a:lnTo>
                  <a:pt x="1900809" y="121450"/>
                </a:lnTo>
                <a:lnTo>
                  <a:pt x="1900809" y="0"/>
                </a:lnTo>
                <a:close/>
              </a:path>
              <a:path extrusionOk="0" h="121919" w="5733415">
                <a:moveTo>
                  <a:pt x="3828504" y="0"/>
                </a:moveTo>
                <a:lnTo>
                  <a:pt x="1927694" y="0"/>
                </a:lnTo>
                <a:lnTo>
                  <a:pt x="1927694" y="121450"/>
                </a:lnTo>
                <a:lnTo>
                  <a:pt x="3828504" y="121450"/>
                </a:lnTo>
                <a:lnTo>
                  <a:pt x="3828504" y="0"/>
                </a:lnTo>
                <a:close/>
              </a:path>
              <a:path extrusionOk="0" h="121919" w="5733415">
                <a:moveTo>
                  <a:pt x="5733097" y="0"/>
                </a:moveTo>
                <a:lnTo>
                  <a:pt x="3855377" y="0"/>
                </a:lnTo>
                <a:lnTo>
                  <a:pt x="3855377" y="121450"/>
                </a:lnTo>
                <a:lnTo>
                  <a:pt x="5733097" y="121450"/>
                </a:lnTo>
                <a:lnTo>
                  <a:pt x="5733097" y="0"/>
                </a:lnTo>
                <a:close/>
              </a:path>
            </a:pathLst>
          </a:custGeom>
          <a:solidFill>
            <a:srgbClr val="A0171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0"/>
          <p:cNvSpPr txBox="1"/>
          <p:nvPr>
            <p:ph idx="11" type="ftr"/>
          </p:nvPr>
        </p:nvSpPr>
        <p:spPr>
          <a:xfrm>
            <a:off x="2222207" y="3135783"/>
            <a:ext cx="136588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Universit`a degli studi di Roma Sapienza</a:t>
            </a:r>
            <a:endParaRPr/>
          </a:p>
        </p:txBody>
      </p:sp>
      <p:sp>
        <p:nvSpPr>
          <p:cNvPr id="99" name="Google Shape;99;p10"/>
          <p:cNvSpPr txBox="1"/>
          <p:nvPr>
            <p:ph idx="12" type="sldNum"/>
          </p:nvPr>
        </p:nvSpPr>
        <p:spPr>
          <a:xfrm>
            <a:off x="4666869" y="3135783"/>
            <a:ext cx="3067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7785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21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/>
          <p:nvPr/>
        </p:nvSpPr>
        <p:spPr>
          <a:xfrm>
            <a:off x="122186" y="-4262"/>
            <a:ext cx="406209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Obiettivo</a:t>
            </a:r>
            <a:r>
              <a:rPr lang="en-US" sz="600">
                <a:solidFill>
                  <a:srgbClr val="CF8B8B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Sensore</a:t>
            </a:r>
            <a:r>
              <a:rPr lang="en-US" sz="600">
                <a:solidFill>
                  <a:srgbClr val="CF8B8B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Acquisizione</a:t>
            </a:r>
            <a:r>
              <a:rPr lang="en-US" sz="600">
                <a:solidFill>
                  <a:srgbClr val="CF8B8B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Calibrazione della Risposta con Fotoni di Fluorescenza X</a:t>
            </a:r>
            <a:r>
              <a:rPr lang="en-US" sz="6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Risposta Particelle Cariche</a:t>
            </a:r>
            <a:endParaRPr sz="6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" name="Google Shape;105;p11"/>
          <p:cNvSpPr txBox="1"/>
          <p:nvPr>
            <p:ph type="title"/>
          </p:nvPr>
        </p:nvSpPr>
        <p:spPr>
          <a:xfrm>
            <a:off x="95300" y="194828"/>
            <a:ext cx="423100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Calibrazione della Risposta con Fotoni di Fluorescenza X</a:t>
            </a:r>
            <a:endParaRPr/>
          </a:p>
        </p:txBody>
      </p:sp>
      <p:sp>
        <p:nvSpPr>
          <p:cNvPr id="106" name="Google Shape;106;p11"/>
          <p:cNvSpPr txBox="1"/>
          <p:nvPr/>
        </p:nvSpPr>
        <p:spPr>
          <a:xfrm>
            <a:off x="421957" y="699946"/>
            <a:ext cx="4934100" cy="22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-177165" lvl="0" marL="214629" marR="304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Clr>
                <a:srgbClr val="A01717"/>
              </a:buClr>
              <a:buSzPts val="1100"/>
              <a:buFont typeface="Lucida Sans"/>
              <a:buChar char="►"/>
            </a:pP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Il principio è di inviare fotoni monocromatici sul sensore e di cercare i casi in cui tutta l’energia depositata viene misurata.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  <a:p>
            <a:pPr indent="-177165" lvl="0" marL="214629" marR="233679" rtl="0" algn="l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Clr>
                <a:srgbClr val="A01717"/>
              </a:buClr>
              <a:buSzPts val="1100"/>
              <a:buFont typeface="Lucida Sans"/>
              <a:buChar char="►"/>
            </a:pP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Sono state effettuate acquisizioni di fotoni provenienti dalla fluorescenza X di diversi materiali (Cu, Pb, Mo, Sn).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  <a:p>
            <a:pPr indent="-177165" lvl="0" marL="214629" marR="125095" rtl="0" algn="l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aseline="30000" lang="en-US" sz="1650">
                <a:solidFill>
                  <a:srgbClr val="A01717"/>
                </a:solidFill>
                <a:latin typeface="Lucida Sans"/>
                <a:ea typeface="Lucida Sans"/>
                <a:cs typeface="Lucida Sans"/>
                <a:sym typeface="Lucida Sans"/>
              </a:rPr>
              <a:t>▶ 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I fotoni sono stati prodotti attraverso bersaglio bombardato da tubo a raggi X limitato in potenza a 4W. Le 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caratteristiche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 del tubo sono 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50 kVp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 e corrente massima di 200 </a:t>
            </a:r>
            <a:r>
              <a:rPr i="1" lang="en-US" sz="1100">
                <a:latin typeface="Palatino Linotype"/>
                <a:ea typeface="Palatino Linotype"/>
                <a:cs typeface="Palatino Linotype"/>
                <a:sym typeface="Palatino Linotype"/>
              </a:rPr>
              <a:t>µ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A. È presente un collimatore in ottone per indirizzare il fascio verso il bersaglio e contenere lateralmente i fotoni X emessi dal tubo.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  <a:p>
            <a:pPr indent="-177165" lvl="0" marL="214629" marR="213359" rtl="0" algn="l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Clr>
                <a:srgbClr val="A01717"/>
              </a:buClr>
              <a:buSzPts val="1100"/>
              <a:buFont typeface="Lucida Sans"/>
              <a:buChar char="►"/>
            </a:pP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La camera è posta a lato del tubo X con uno schermo di piombo per filtrare i fotoni X primari, riducendo 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così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 la contaminazione del flusso di fotoni X di fluorescenza monocromatici rivelati dal sensore.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26885" y="3118535"/>
            <a:ext cx="5733415" cy="121920"/>
          </a:xfrm>
          <a:custGeom>
            <a:rect b="b" l="l" r="r" t="t"/>
            <a:pathLst>
              <a:path extrusionOk="0" h="121919" w="5733415">
                <a:moveTo>
                  <a:pt x="1900809" y="0"/>
                </a:moveTo>
                <a:lnTo>
                  <a:pt x="0" y="0"/>
                </a:lnTo>
                <a:lnTo>
                  <a:pt x="0" y="121462"/>
                </a:lnTo>
                <a:lnTo>
                  <a:pt x="1900809" y="121462"/>
                </a:lnTo>
                <a:lnTo>
                  <a:pt x="1900809" y="0"/>
                </a:lnTo>
                <a:close/>
              </a:path>
              <a:path extrusionOk="0" h="121919" w="5733415">
                <a:moveTo>
                  <a:pt x="3828504" y="0"/>
                </a:moveTo>
                <a:lnTo>
                  <a:pt x="1927694" y="0"/>
                </a:lnTo>
                <a:lnTo>
                  <a:pt x="1927694" y="121462"/>
                </a:lnTo>
                <a:lnTo>
                  <a:pt x="3828504" y="121462"/>
                </a:lnTo>
                <a:lnTo>
                  <a:pt x="3828504" y="0"/>
                </a:lnTo>
                <a:close/>
              </a:path>
              <a:path extrusionOk="0" h="121919" w="5733415">
                <a:moveTo>
                  <a:pt x="5733097" y="0"/>
                </a:moveTo>
                <a:lnTo>
                  <a:pt x="3855377" y="0"/>
                </a:lnTo>
                <a:lnTo>
                  <a:pt x="3855377" y="121462"/>
                </a:lnTo>
                <a:lnTo>
                  <a:pt x="5733097" y="121462"/>
                </a:lnTo>
                <a:lnTo>
                  <a:pt x="5733097" y="0"/>
                </a:lnTo>
                <a:close/>
              </a:path>
            </a:pathLst>
          </a:custGeom>
          <a:solidFill>
            <a:srgbClr val="A0171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1"/>
          <p:cNvSpPr txBox="1"/>
          <p:nvPr>
            <p:ph idx="11" type="ftr"/>
          </p:nvPr>
        </p:nvSpPr>
        <p:spPr>
          <a:xfrm>
            <a:off x="2222207" y="3135783"/>
            <a:ext cx="136588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Universit`a degli studi di Roma Sapienza</a:t>
            </a:r>
            <a:endParaRPr/>
          </a:p>
        </p:txBody>
      </p:sp>
      <p:sp>
        <p:nvSpPr>
          <p:cNvPr id="109" name="Google Shape;109;p11"/>
          <p:cNvSpPr txBox="1"/>
          <p:nvPr>
            <p:ph idx="12" type="sldNum"/>
          </p:nvPr>
        </p:nvSpPr>
        <p:spPr>
          <a:xfrm>
            <a:off x="4666869" y="3135783"/>
            <a:ext cx="3067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7785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21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/>
          <p:nvPr/>
        </p:nvSpPr>
        <p:spPr>
          <a:xfrm>
            <a:off x="122186" y="-4262"/>
            <a:ext cx="406209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Obiettivo</a:t>
            </a:r>
            <a:r>
              <a:rPr lang="en-US" sz="600">
                <a:solidFill>
                  <a:srgbClr val="CF8B8B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Sensore</a:t>
            </a:r>
            <a:r>
              <a:rPr lang="en-US" sz="600">
                <a:solidFill>
                  <a:srgbClr val="CF8B8B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Acquisizione</a:t>
            </a:r>
            <a:r>
              <a:rPr lang="en-US" sz="600">
                <a:solidFill>
                  <a:srgbClr val="CF8B8B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Calibrazione della Risposta con Fotoni di Fluorescenza X</a:t>
            </a:r>
            <a:r>
              <a:rPr lang="en-US" sz="6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Risposta Particelle Cariche</a:t>
            </a:r>
            <a:endParaRPr sz="6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" name="Google Shape;115;p12"/>
          <p:cNvSpPr txBox="1"/>
          <p:nvPr>
            <p:ph type="title"/>
          </p:nvPr>
        </p:nvSpPr>
        <p:spPr>
          <a:xfrm>
            <a:off x="95300" y="194828"/>
            <a:ext cx="423100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Calibrazione della Risposta con Fotoni di Fluorescenza X</a:t>
            </a:r>
            <a:endParaRPr/>
          </a:p>
        </p:txBody>
      </p:sp>
      <p:sp>
        <p:nvSpPr>
          <p:cNvPr id="116" name="Google Shape;116;p12"/>
          <p:cNvSpPr txBox="1"/>
          <p:nvPr/>
        </p:nvSpPr>
        <p:spPr>
          <a:xfrm>
            <a:off x="469976" y="843875"/>
            <a:ext cx="21900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-177165" lvl="0" marL="214629" marR="12065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Clr>
                <a:srgbClr val="A01717"/>
              </a:buClr>
              <a:buSzPts val="1100"/>
              <a:buFont typeface="Lucida Sans"/>
              <a:buChar char="►"/>
            </a:pP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Setup per acquisizione X-Ray di fluorescenza.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  <a:p>
            <a:pPr indent="-177165" lvl="0" marL="214629" marR="30480" rtl="0" algn="l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Clr>
                <a:srgbClr val="A01717"/>
              </a:buClr>
              <a:buSzPts val="1100"/>
              <a:buFont typeface="Lucida Sans"/>
              <a:buChar char="►"/>
            </a:pP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L’intero setup è contenuto in una camera buia dotata di shielding per le radiazioni.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  <a:p>
            <a:pPr indent="-177165" lvl="0" marL="214629" marR="65405" rtl="0" algn="l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Clr>
                <a:srgbClr val="A01717"/>
              </a:buClr>
              <a:buSzPts val="1100"/>
              <a:buFont typeface="Lucida Sans"/>
              <a:buChar char="►"/>
            </a:pP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Le misure sono state effettuate presso il Dipartimento di Fisica e Geologia della Università di Perugia, nel laboratorio INFN Sviluppo di Sensori Innovativi.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7" name="Google Shape;11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4004" y="545388"/>
            <a:ext cx="1755648" cy="234086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2"/>
          <p:cNvSpPr/>
          <p:nvPr/>
        </p:nvSpPr>
        <p:spPr>
          <a:xfrm>
            <a:off x="26885" y="3118535"/>
            <a:ext cx="5733415" cy="121920"/>
          </a:xfrm>
          <a:custGeom>
            <a:rect b="b" l="l" r="r" t="t"/>
            <a:pathLst>
              <a:path extrusionOk="0" h="121919" w="5733415">
                <a:moveTo>
                  <a:pt x="1900809" y="0"/>
                </a:moveTo>
                <a:lnTo>
                  <a:pt x="0" y="0"/>
                </a:lnTo>
                <a:lnTo>
                  <a:pt x="0" y="121462"/>
                </a:lnTo>
                <a:lnTo>
                  <a:pt x="1900809" y="121462"/>
                </a:lnTo>
                <a:lnTo>
                  <a:pt x="1900809" y="0"/>
                </a:lnTo>
                <a:close/>
              </a:path>
              <a:path extrusionOk="0" h="121919" w="5733415">
                <a:moveTo>
                  <a:pt x="3828504" y="0"/>
                </a:moveTo>
                <a:lnTo>
                  <a:pt x="1927694" y="0"/>
                </a:lnTo>
                <a:lnTo>
                  <a:pt x="1927694" y="121462"/>
                </a:lnTo>
                <a:lnTo>
                  <a:pt x="3828504" y="121462"/>
                </a:lnTo>
                <a:lnTo>
                  <a:pt x="3828504" y="0"/>
                </a:lnTo>
                <a:close/>
              </a:path>
              <a:path extrusionOk="0" h="121919" w="5733415">
                <a:moveTo>
                  <a:pt x="5733097" y="0"/>
                </a:moveTo>
                <a:lnTo>
                  <a:pt x="3855377" y="0"/>
                </a:lnTo>
                <a:lnTo>
                  <a:pt x="3855377" y="121462"/>
                </a:lnTo>
                <a:lnTo>
                  <a:pt x="5733097" y="121462"/>
                </a:lnTo>
                <a:lnTo>
                  <a:pt x="5733097" y="0"/>
                </a:lnTo>
                <a:close/>
              </a:path>
            </a:pathLst>
          </a:custGeom>
          <a:solidFill>
            <a:srgbClr val="A0171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2"/>
          <p:cNvSpPr txBox="1"/>
          <p:nvPr>
            <p:ph idx="11" type="ftr"/>
          </p:nvPr>
        </p:nvSpPr>
        <p:spPr>
          <a:xfrm>
            <a:off x="2222207" y="3135783"/>
            <a:ext cx="136588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Universit`a degli studi di Roma Sapienza</a:t>
            </a:r>
            <a:endParaRPr/>
          </a:p>
        </p:txBody>
      </p:sp>
      <p:sp>
        <p:nvSpPr>
          <p:cNvPr id="120" name="Google Shape;120;p12"/>
          <p:cNvSpPr txBox="1"/>
          <p:nvPr>
            <p:ph idx="12" type="sldNum"/>
          </p:nvPr>
        </p:nvSpPr>
        <p:spPr>
          <a:xfrm>
            <a:off x="4666869" y="3135783"/>
            <a:ext cx="3067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21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/>
        </p:nvSpPr>
        <p:spPr>
          <a:xfrm>
            <a:off x="122186" y="-4262"/>
            <a:ext cx="406209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Obiettivo</a:t>
            </a:r>
            <a:r>
              <a:rPr lang="en-US" sz="600">
                <a:solidFill>
                  <a:srgbClr val="CF8B8B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Sensore</a:t>
            </a:r>
            <a:r>
              <a:rPr lang="en-US" sz="600">
                <a:solidFill>
                  <a:srgbClr val="CF8B8B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Acquisizione</a:t>
            </a:r>
            <a:r>
              <a:rPr lang="en-US" sz="600">
                <a:solidFill>
                  <a:srgbClr val="CF8B8B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Calibrazione della Risposta con Fotoni di Fluorescenza X</a:t>
            </a:r>
            <a:r>
              <a:rPr lang="en-US" sz="6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Risposta Particelle Cariche</a:t>
            </a:r>
            <a:endParaRPr sz="6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" name="Google Shape;126;p13"/>
          <p:cNvSpPr txBox="1"/>
          <p:nvPr>
            <p:ph type="title"/>
          </p:nvPr>
        </p:nvSpPr>
        <p:spPr>
          <a:xfrm>
            <a:off x="95300" y="194828"/>
            <a:ext cx="423100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Calibrazione della Risposta con Fotoni di Fluorescenza X</a:t>
            </a:r>
            <a:endParaRPr/>
          </a:p>
        </p:txBody>
      </p:sp>
      <p:sp>
        <p:nvSpPr>
          <p:cNvPr id="127" name="Google Shape;127;p13"/>
          <p:cNvSpPr txBox="1"/>
          <p:nvPr/>
        </p:nvSpPr>
        <p:spPr>
          <a:xfrm>
            <a:off x="421957" y="1004720"/>
            <a:ext cx="4828500" cy="12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650">
                <a:solidFill>
                  <a:srgbClr val="A01717"/>
                </a:solidFill>
                <a:latin typeface="Lucida Sans"/>
                <a:ea typeface="Lucida Sans"/>
                <a:cs typeface="Lucida Sans"/>
                <a:sym typeface="Lucida Sans"/>
              </a:rPr>
              <a:t>▶ 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I bersagli utilizzati sono rame, piombo, molibdeno e stagno.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  <a:p>
            <a:pPr indent="-177165" lvl="0" marL="214629" marR="30480" rtl="0" algn="l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Clr>
                <a:srgbClr val="A01717"/>
              </a:buClr>
              <a:buSzPts val="1100"/>
              <a:buFont typeface="Lucida Sans"/>
              <a:buChar char="►"/>
            </a:pP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Per questo set di misure è stato applicato un gain di 200 e un tempo di esposizione di 1 secondo tipico del funzionamento previsto per le misure di una sonda per chirurgia radioguidata.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  <a:p>
            <a:pPr indent="-177165" lvl="0" marL="214629" marR="363220" rtl="0" algn="l">
              <a:lnSpc>
                <a:spcPct val="102699"/>
              </a:lnSpc>
              <a:spcBef>
                <a:spcPts val="295"/>
              </a:spcBef>
              <a:spcAft>
                <a:spcPts val="0"/>
              </a:spcAft>
              <a:buClr>
                <a:srgbClr val="A01717"/>
              </a:buClr>
              <a:buSzPts val="1100"/>
              <a:buFont typeface="Lucida Sans"/>
              <a:buChar char="►"/>
            </a:pP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Dai dati è stata ottenuta una retta di calibrazione per la conversione keV depositati vs ADC.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26885" y="3118535"/>
            <a:ext cx="5733415" cy="121920"/>
          </a:xfrm>
          <a:custGeom>
            <a:rect b="b" l="l" r="r" t="t"/>
            <a:pathLst>
              <a:path extrusionOk="0" h="121919" w="5733415">
                <a:moveTo>
                  <a:pt x="1900809" y="0"/>
                </a:moveTo>
                <a:lnTo>
                  <a:pt x="0" y="0"/>
                </a:lnTo>
                <a:lnTo>
                  <a:pt x="0" y="121462"/>
                </a:lnTo>
                <a:lnTo>
                  <a:pt x="1900809" y="121462"/>
                </a:lnTo>
                <a:lnTo>
                  <a:pt x="1900809" y="0"/>
                </a:lnTo>
                <a:close/>
              </a:path>
              <a:path extrusionOk="0" h="121919" w="5733415">
                <a:moveTo>
                  <a:pt x="3828504" y="0"/>
                </a:moveTo>
                <a:lnTo>
                  <a:pt x="1927694" y="0"/>
                </a:lnTo>
                <a:lnTo>
                  <a:pt x="1927694" y="121462"/>
                </a:lnTo>
                <a:lnTo>
                  <a:pt x="3828504" y="121462"/>
                </a:lnTo>
                <a:lnTo>
                  <a:pt x="3828504" y="0"/>
                </a:lnTo>
                <a:close/>
              </a:path>
              <a:path extrusionOk="0" h="121919" w="5733415">
                <a:moveTo>
                  <a:pt x="5733097" y="0"/>
                </a:moveTo>
                <a:lnTo>
                  <a:pt x="3855377" y="0"/>
                </a:lnTo>
                <a:lnTo>
                  <a:pt x="3855377" y="121462"/>
                </a:lnTo>
                <a:lnTo>
                  <a:pt x="5733097" y="121462"/>
                </a:lnTo>
                <a:lnTo>
                  <a:pt x="5733097" y="0"/>
                </a:lnTo>
                <a:close/>
              </a:path>
            </a:pathLst>
          </a:custGeom>
          <a:solidFill>
            <a:srgbClr val="A0171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1" type="ftr"/>
          </p:nvPr>
        </p:nvSpPr>
        <p:spPr>
          <a:xfrm>
            <a:off x="2222207" y="3135783"/>
            <a:ext cx="136588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Universit`a degli studi di Roma Sapienza</a:t>
            </a:r>
            <a:endParaRPr/>
          </a:p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4666869" y="3135783"/>
            <a:ext cx="3067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21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/>
        </p:nvSpPr>
        <p:spPr>
          <a:xfrm>
            <a:off x="122186" y="-4262"/>
            <a:ext cx="406209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Obiettivo</a:t>
            </a:r>
            <a:r>
              <a:rPr lang="en-US" sz="600">
                <a:solidFill>
                  <a:srgbClr val="CF8B8B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Sensore</a:t>
            </a:r>
            <a:r>
              <a:rPr lang="en-US" sz="600">
                <a:solidFill>
                  <a:srgbClr val="CF8B8B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Acquisizione</a:t>
            </a:r>
            <a:r>
              <a:rPr lang="en-US" sz="600">
                <a:solidFill>
                  <a:srgbClr val="CF8B8B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Calibrazione della Risposta con Fotoni di Fluorescenza X</a:t>
            </a:r>
            <a:r>
              <a:rPr lang="en-US" sz="6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Risposta Particelle Cariche</a:t>
            </a:r>
            <a:endParaRPr sz="6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" name="Google Shape;136;p14"/>
          <p:cNvSpPr txBox="1"/>
          <p:nvPr>
            <p:ph type="title"/>
          </p:nvPr>
        </p:nvSpPr>
        <p:spPr>
          <a:xfrm>
            <a:off x="95300" y="194828"/>
            <a:ext cx="423100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Metodo di Analisi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396394" y="456583"/>
            <a:ext cx="4994400" cy="26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650">
                <a:solidFill>
                  <a:srgbClr val="A01717"/>
                </a:solidFill>
                <a:latin typeface="Lucida Sans"/>
                <a:ea typeface="Lucida Sans"/>
                <a:cs typeface="Lucida Sans"/>
                <a:sym typeface="Lucida Sans"/>
              </a:rPr>
              <a:t>▶ 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I dati sono stati analizzati attraverso script di ROOT.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  <a:p>
            <a:pPr indent="-177165" lvl="0" marL="215265" rtl="0" algn="l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Clr>
                <a:srgbClr val="A01717"/>
              </a:buClr>
              <a:buSzPts val="1100"/>
              <a:buFont typeface="Lucida Sans"/>
              <a:buChar char="►"/>
            </a:pP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In primis viene effettuata un’analisi sui bad pixel al fine di escluderli.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  <a:p>
            <a:pPr indent="-177165" lvl="0" marL="214629" marR="57785" rtl="0" algn="l">
              <a:lnSpc>
                <a:spcPct val="102600"/>
              </a:lnSpc>
              <a:spcBef>
                <a:spcPts val="295"/>
              </a:spcBef>
              <a:spcAft>
                <a:spcPts val="0"/>
              </a:spcAft>
              <a:buClr>
                <a:srgbClr val="A01717"/>
              </a:buClr>
              <a:buSzPts val="1100"/>
              <a:buFont typeface="Lucida Sans"/>
              <a:buChar char="►"/>
            </a:pP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Successivamente viene applicato un taglio ai pixel con 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valore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 pari a 255. Ciò viene fatto in quanto, essendo il segnale registrato dai pixel saturato, il loro contributo alla ricerca della risposta massima del sensore non sarebbe utilizzabile.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  <a:p>
            <a:pPr indent="-177165" lvl="0" marL="214628" marR="30480" rtl="0" algn="l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Clr>
                <a:srgbClr val="A01717"/>
              </a:buClr>
              <a:buSzPts val="1100"/>
              <a:buFont typeface="Lucida Sans"/>
              <a:buChar char="►"/>
            </a:pP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In seguito i pixel rimanenti vengono sottoposti ad un algoritmo di clusterizzazione intorno ai massimi relativi. 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L'intensità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 del segnale dei pixel viene sommata per ottenere il segnale complessivo Vc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luster</a:t>
            </a:r>
            <a:r>
              <a:rPr baseline="-25000" i="1" lang="en-US" sz="12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dovuto al deposito di energia nel sensore da parte di un singolo fotone X. Il valore del cluster è proporzionale all’energia depositata dai fotoni.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  <a:p>
            <a:pPr indent="-177165" lvl="0" marL="214629" marR="97790" rtl="0" algn="l">
              <a:lnSpc>
                <a:spcPct val="102699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aseline="30000" lang="en-US" sz="1650">
                <a:solidFill>
                  <a:srgbClr val="A01717"/>
                </a:solidFill>
                <a:latin typeface="Lucida Sans"/>
                <a:ea typeface="Lucida Sans"/>
                <a:cs typeface="Lucida Sans"/>
                <a:sym typeface="Lucida Sans"/>
              </a:rPr>
              <a:t>▶ 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I fotoni di fluorescenza X interagiscono nel silicio del detector principalmente per effetto fotoelettrico.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26885" y="3118535"/>
            <a:ext cx="5733415" cy="121920"/>
          </a:xfrm>
          <a:custGeom>
            <a:rect b="b" l="l" r="r" t="t"/>
            <a:pathLst>
              <a:path extrusionOk="0" h="121919" w="5733415">
                <a:moveTo>
                  <a:pt x="1900809" y="0"/>
                </a:moveTo>
                <a:lnTo>
                  <a:pt x="0" y="0"/>
                </a:lnTo>
                <a:lnTo>
                  <a:pt x="0" y="121462"/>
                </a:lnTo>
                <a:lnTo>
                  <a:pt x="1900809" y="121462"/>
                </a:lnTo>
                <a:lnTo>
                  <a:pt x="1900809" y="0"/>
                </a:lnTo>
                <a:close/>
              </a:path>
              <a:path extrusionOk="0" h="121919" w="5733415">
                <a:moveTo>
                  <a:pt x="3828504" y="0"/>
                </a:moveTo>
                <a:lnTo>
                  <a:pt x="1927694" y="0"/>
                </a:lnTo>
                <a:lnTo>
                  <a:pt x="1927694" y="121462"/>
                </a:lnTo>
                <a:lnTo>
                  <a:pt x="3828504" y="121462"/>
                </a:lnTo>
                <a:lnTo>
                  <a:pt x="3828504" y="0"/>
                </a:lnTo>
                <a:close/>
              </a:path>
              <a:path extrusionOk="0" h="121919" w="5733415">
                <a:moveTo>
                  <a:pt x="5733097" y="0"/>
                </a:moveTo>
                <a:lnTo>
                  <a:pt x="3855377" y="0"/>
                </a:lnTo>
                <a:lnTo>
                  <a:pt x="3855377" y="121462"/>
                </a:lnTo>
                <a:lnTo>
                  <a:pt x="5733097" y="121462"/>
                </a:lnTo>
                <a:lnTo>
                  <a:pt x="5733097" y="0"/>
                </a:lnTo>
                <a:close/>
              </a:path>
            </a:pathLst>
          </a:custGeom>
          <a:solidFill>
            <a:srgbClr val="A0171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 txBox="1"/>
          <p:nvPr>
            <p:ph idx="11" type="ftr"/>
          </p:nvPr>
        </p:nvSpPr>
        <p:spPr>
          <a:xfrm>
            <a:off x="2222207" y="3135783"/>
            <a:ext cx="136588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Universit`a degli studi di Roma Sapienza</a:t>
            </a:r>
            <a:endParaRPr/>
          </a:p>
        </p:txBody>
      </p:sp>
      <p:sp>
        <p:nvSpPr>
          <p:cNvPr id="140" name="Google Shape;140;p14"/>
          <p:cNvSpPr txBox="1"/>
          <p:nvPr>
            <p:ph idx="12" type="sldNum"/>
          </p:nvPr>
        </p:nvSpPr>
        <p:spPr>
          <a:xfrm>
            <a:off x="4666869" y="3135783"/>
            <a:ext cx="3067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21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/>
        </p:nvSpPr>
        <p:spPr>
          <a:xfrm>
            <a:off x="122186" y="-4262"/>
            <a:ext cx="406209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Obiettivo</a:t>
            </a:r>
            <a:r>
              <a:rPr lang="en-US" sz="600">
                <a:solidFill>
                  <a:srgbClr val="CF8B8B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Sensore</a:t>
            </a:r>
            <a:r>
              <a:rPr lang="en-US" sz="600">
                <a:solidFill>
                  <a:srgbClr val="CF8B8B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Acquisizione</a:t>
            </a:r>
            <a:r>
              <a:rPr lang="en-US" sz="600">
                <a:solidFill>
                  <a:srgbClr val="CF8B8B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Calibrazione della Risposta con Fotoni di Fluorescenza X</a:t>
            </a:r>
            <a:r>
              <a:rPr lang="en-US" sz="6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6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/>
              </a:rPr>
              <a:t>Risposta Particelle Cariche</a:t>
            </a:r>
            <a:endParaRPr sz="6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" name="Google Shape;146;p15"/>
          <p:cNvSpPr txBox="1"/>
          <p:nvPr>
            <p:ph type="title"/>
          </p:nvPr>
        </p:nvSpPr>
        <p:spPr>
          <a:xfrm>
            <a:off x="95300" y="194828"/>
            <a:ext cx="423100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Retta di calibrazione</a:t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469976" y="653883"/>
            <a:ext cx="2208000" cy="24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-177165" lvl="0" marL="214629" marR="109854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Clr>
                <a:srgbClr val="A01717"/>
              </a:buClr>
              <a:buSzPts val="1100"/>
              <a:buFont typeface="Lucida Sans"/>
              <a:buChar char="►"/>
            </a:pP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Dal valore in ADC rispetto all’energia del fotone incidente è stata ottenuta una retta di calibrazione.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  <a:p>
            <a:pPr indent="-177165" lvl="0" marL="214629" marR="30480" rtl="0" algn="l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Clr>
                <a:srgbClr val="A01717"/>
              </a:buClr>
              <a:buSzPts val="1100"/>
              <a:buFont typeface="Lucida Sans"/>
              <a:buChar char="►"/>
            </a:pP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Il valore del silicio è dovuto a ionizzazione degli atomi del silicio del sensore.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  <a:p>
            <a:pPr indent="-177165" lvl="0" marL="215265" rtl="0" algn="l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Clr>
                <a:srgbClr val="A01717"/>
              </a:buClr>
              <a:buSzPts val="1100"/>
              <a:buFont typeface="Lucida Sans"/>
              <a:buChar char="►"/>
            </a:pP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Il fattore di conversione ottenuto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  <a:p>
            <a:pPr indent="0" lvl="0" marL="21082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è riportato in figura.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  <a:p>
            <a:pPr indent="-177165" lvl="0" marL="214629" marR="235584" rtl="0" algn="l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Clr>
                <a:srgbClr val="A01717"/>
              </a:buClr>
              <a:buSzPts val="1100"/>
              <a:buFont typeface="Lucida Sans"/>
              <a:buChar char="►"/>
            </a:pP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È</a:t>
            </a:r>
            <a:r>
              <a:rPr baseline="30000" lang="en-US" sz="165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stata programmata ulteriore analisi statistica sul fattore di calibrazione.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4004" y="800480"/>
            <a:ext cx="2659380" cy="180594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/>
          <p:nvPr/>
        </p:nvSpPr>
        <p:spPr>
          <a:xfrm>
            <a:off x="26885" y="3118548"/>
            <a:ext cx="5733415" cy="121920"/>
          </a:xfrm>
          <a:custGeom>
            <a:rect b="b" l="l" r="r" t="t"/>
            <a:pathLst>
              <a:path extrusionOk="0" h="121919" w="5733415">
                <a:moveTo>
                  <a:pt x="1900809" y="0"/>
                </a:moveTo>
                <a:lnTo>
                  <a:pt x="0" y="0"/>
                </a:lnTo>
                <a:lnTo>
                  <a:pt x="0" y="121450"/>
                </a:lnTo>
                <a:lnTo>
                  <a:pt x="1900809" y="121450"/>
                </a:lnTo>
                <a:lnTo>
                  <a:pt x="1900809" y="0"/>
                </a:lnTo>
                <a:close/>
              </a:path>
              <a:path extrusionOk="0" h="121919" w="5733415">
                <a:moveTo>
                  <a:pt x="3828504" y="0"/>
                </a:moveTo>
                <a:lnTo>
                  <a:pt x="1927694" y="0"/>
                </a:lnTo>
                <a:lnTo>
                  <a:pt x="1927694" y="121450"/>
                </a:lnTo>
                <a:lnTo>
                  <a:pt x="3828504" y="121450"/>
                </a:lnTo>
                <a:lnTo>
                  <a:pt x="3828504" y="0"/>
                </a:lnTo>
                <a:close/>
              </a:path>
              <a:path extrusionOk="0" h="121919" w="5733415">
                <a:moveTo>
                  <a:pt x="5733097" y="0"/>
                </a:moveTo>
                <a:lnTo>
                  <a:pt x="3855377" y="0"/>
                </a:lnTo>
                <a:lnTo>
                  <a:pt x="3855377" y="121450"/>
                </a:lnTo>
                <a:lnTo>
                  <a:pt x="5733097" y="121450"/>
                </a:lnTo>
                <a:lnTo>
                  <a:pt x="5733097" y="0"/>
                </a:lnTo>
                <a:close/>
              </a:path>
            </a:pathLst>
          </a:custGeom>
          <a:solidFill>
            <a:srgbClr val="A0171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 txBox="1"/>
          <p:nvPr>
            <p:ph idx="11" type="ftr"/>
          </p:nvPr>
        </p:nvSpPr>
        <p:spPr>
          <a:xfrm>
            <a:off x="2222207" y="3135783"/>
            <a:ext cx="1365885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Universit`a degli studi di Roma Sapienza</a:t>
            </a:r>
            <a:endParaRPr/>
          </a:p>
        </p:txBody>
      </p:sp>
      <p:sp>
        <p:nvSpPr>
          <p:cNvPr id="151" name="Google Shape;151;p15"/>
          <p:cNvSpPr txBox="1"/>
          <p:nvPr>
            <p:ph idx="12" type="sldNum"/>
          </p:nvPr>
        </p:nvSpPr>
        <p:spPr>
          <a:xfrm>
            <a:off x="4666869" y="3135783"/>
            <a:ext cx="30670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21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