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437" y="-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prsjprs.2021.04.006" TargetMode="External"/><Relationship Id="rId2" Type="http://schemas.openxmlformats.org/officeDocument/2006/relationships/hyperlink" Target="https://doi.org/10.3390/drones7020114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ame : Riddhick Dalal External Guide : M Swapna (Scientist ‘E’)…"/>
          <p:cNvSpPr txBox="1">
            <a:spLocks noGrp="1"/>
          </p:cNvSpPr>
          <p:nvPr>
            <p:ph type="body" idx="21"/>
          </p:nvPr>
        </p:nvSpPr>
        <p:spPr>
          <a:xfrm>
            <a:off x="1201340" y="10592127"/>
            <a:ext cx="21971003" cy="19047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Name : Riddhick Dalal</a:t>
            </a:r>
            <a:br/>
            <a:r>
              <a:t>External Guide : M Swapna (Scientist ‘E’)</a:t>
            </a:r>
          </a:p>
          <a:p>
            <a:r>
              <a:t>Internal Guide : Dr. Debasish Pradhan</a:t>
            </a:r>
          </a:p>
        </p:txBody>
      </p:sp>
      <p:sp>
        <p:nvSpPr>
          <p:cNvPr id="172" name="Advance Visual Perception :"/>
          <p:cNvSpPr txBox="1">
            <a:spLocks noGrp="1"/>
          </p:cNvSpPr>
          <p:nvPr>
            <p:ph type="ctrTitle"/>
          </p:nvPr>
        </p:nvSpPr>
        <p:spPr>
          <a:xfrm>
            <a:off x="1603994" y="3165657"/>
            <a:ext cx="21176012" cy="3986055"/>
          </a:xfrm>
          <a:prstGeom prst="rect">
            <a:avLst/>
          </a:prstGeom>
        </p:spPr>
        <p:txBody>
          <a:bodyPr/>
          <a:lstStyle/>
          <a:p>
            <a:r>
              <a:t>Advance Visual Perception :</a:t>
            </a:r>
          </a:p>
        </p:txBody>
      </p:sp>
      <p:sp>
        <p:nvSpPr>
          <p:cNvPr id="173" name="Scene Understanding"/>
          <p:cNvSpPr txBox="1">
            <a:spLocks noGrp="1"/>
          </p:cNvSpPr>
          <p:nvPr>
            <p:ph type="subTitle" sz="quarter" idx="1"/>
          </p:nvPr>
        </p:nvSpPr>
        <p:spPr>
          <a:xfrm>
            <a:off x="1570943" y="7223190"/>
            <a:ext cx="21601400" cy="1957546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t>Scene Understanding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em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Statement </a:t>
            </a:r>
          </a:p>
        </p:txBody>
      </p:sp>
      <p:sp>
        <p:nvSpPr>
          <p:cNvPr id="176" name="Develop a system to extract details from aerial images/videos and process it further to perform complex reasoning and understanding.…"/>
          <p:cNvSpPr txBox="1">
            <a:spLocks noGrp="1"/>
          </p:cNvSpPr>
          <p:nvPr>
            <p:ph type="body" idx="1"/>
          </p:nvPr>
        </p:nvSpPr>
        <p:spPr>
          <a:xfrm>
            <a:off x="1206500" y="3191218"/>
            <a:ext cx="21971000" cy="9313298"/>
          </a:xfrm>
          <a:prstGeom prst="rect">
            <a:avLst/>
          </a:prstGeom>
        </p:spPr>
        <p:txBody>
          <a:bodyPr/>
          <a:lstStyle/>
          <a:p>
            <a:r>
              <a:t>Develop a system to extract details from aerial images/videos and process it further to perform complex reasoning and understanding.</a:t>
            </a:r>
          </a:p>
          <a:p>
            <a:r>
              <a:t>It combines object detection, tracking, depth estimation, motion prediction, relational reasoning of recognised objects, inference of spatial and contextual relationships.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terature Study 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Literature Study :</a:t>
            </a:r>
          </a:p>
        </p:txBody>
      </p:sp>
      <p:graphicFrame>
        <p:nvGraphicFramePr>
          <p:cNvPr id="179" name="Table 1"/>
          <p:cNvGraphicFramePr/>
          <p:nvPr/>
        </p:nvGraphicFramePr>
        <p:xfrm>
          <a:off x="1341881" y="2588701"/>
          <a:ext cx="21700236" cy="1056546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850118"/>
                <a:gridCol w="10850118"/>
              </a:tblGrid>
              <a:tr h="82413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Paper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Methodology</a:t>
                      </a:r>
                    </a:p>
                  </a:txBody>
                  <a:tcPr marL="50800" marR="50800" marT="50800" marB="50800" anchor="ctr" horzOverflow="overflow"/>
                </a:tc>
              </a:tr>
              <a:tr h="255113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000"/>
                        </a:spcBef>
                        <a:defRPr sz="3600">
                          <a:solidFill>
                            <a:srgbClr val="222222"/>
                          </a:solidFill>
                        </a:defRPr>
                      </a:pPr>
                      <a:r>
                        <a:t>de Curtò J, de Zarzà I, Calafate CT. Semantic Scene Understanding with Large Language Models on Unmanned Aerial Vehicles. </a:t>
                      </a:r>
                      <a:r>
                        <a:rPr i="1"/>
                        <a:t>Drones</a:t>
                      </a:r>
                      <a:r>
                        <a:t>. 2023; 7(2):114. </a:t>
                      </a:r>
                      <a:r>
                        <a:rPr u="sng">
                          <a:hlinkClick r:id="rId2"/>
                        </a:rPr>
                        <a:t>https://doi.org/10.3390/drones7020114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7800" indent="-177800" algn="l" defTabSz="12700">
                        <a:buSzPct val="123000"/>
                        <a:buChar char="•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3600"/>
                      </a:pPr>
                      <a:r>
                        <a:t>Combined the features from YOLO and CLIP to get better contextual information and then used that as input to GPT3 for detailed description generation from video </a:t>
                      </a:r>
                    </a:p>
                  </a:txBody>
                  <a:tcPr marL="50800" marR="50800" marT="50800" marB="50800" anchor="ctr" horzOverflow="overflow"/>
                </a:tc>
              </a:tr>
              <a:tr h="3246488">
                <a:tc>
                  <a:txBody>
                    <a:bodyPr/>
                    <a:lstStyle/>
                    <a:p>
                      <a:pPr algn="l" defTabSz="457200">
                        <a:defRPr sz="3400"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Y. Zhao </a:t>
                      </a:r>
                      <a:r>
                        <a:rPr i="1"/>
                        <a:t>et al</a:t>
                      </a:r>
                      <a:r>
                        <a:t>., "Enhanced Scene Understanding and Situation Awareness for Autonomous Vehicles Based on Semantic Segmentation," in </a:t>
                      </a:r>
                      <a:r>
                        <a:rPr i="1"/>
                        <a:t>IEEE Transactions on Systems, Man, and Cybernetics: Systems</a:t>
                      </a:r>
                      <a:r>
                        <a:t>, vol. 54, no. 11, pp. 6537-6549, Nov. 2024, doi: 10.1109/TSMC.2024.3403859.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7800" indent="-177800" algn="l" defTabSz="12700">
                        <a:buSzPct val="123000"/>
                        <a:buChar char="•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3600"/>
                      </a:pPr>
                      <a:r>
                        <a:t>Used Semantic Segmentation, Motion Estimation, Scene Complexity Analysis for advance situation awareness in autonomous vehicles </a:t>
                      </a:r>
                    </a:p>
                  </a:txBody>
                  <a:tcPr marL="50800" marR="50800" marT="50800" marB="50800" anchor="ctr" horzOverflow="overflow"/>
                </a:tc>
              </a:tr>
              <a:tr h="3943709">
                <a:tc>
                  <a:txBody>
                    <a:bodyPr/>
                    <a:lstStyle/>
                    <a:p>
                      <a:pPr algn="l" defTabSz="914400">
                        <a:defRPr sz="3300"/>
                      </a:pPr>
                      <a:r>
                        <a:t>Yuansheng Hua, Lichao Mou, Jianzhe Lin, Konrad Heidler, Xiao Xiang Zhu, Aerial scene understanding in the wild: Multi-scene recognition via prototype-based memory networks, ISPRS Journal of Photogrammetry and Remote Sensing, Volume 177, 2021, Pages 89-102, ISSN 0924-2716, </a:t>
                      </a:r>
                      <a:r>
                        <a:rPr u="sng">
                          <a:hlinkClick r:id="rId3"/>
                        </a:rPr>
                        <a:t>https://doi.org/10.1016/j.isprsjprs.2021.04.006</a:t>
                      </a:r>
                      <a:r>
                        <a:t>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7800" indent="-177800" algn="l" defTabSz="12700">
                        <a:buSzPct val="123000"/>
                        <a:buChar char="•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3600"/>
                      </a:pPr>
                      <a:r>
                        <a:t>Extracts features from single-scene images, stores each class’s average feature as a prototype in memory and then uses multi-headed attention to match new images against the prototypes to predict all scenes present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eneral Approach"/>
          <p:cNvSpPr txBox="1">
            <a:spLocks noGrp="1"/>
          </p:cNvSpPr>
          <p:nvPr>
            <p:ph type="title"/>
          </p:nvPr>
        </p:nvSpPr>
        <p:spPr>
          <a:xfrm>
            <a:off x="1206500" y="574422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General Approach 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126" y="5429250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1.CNN / Transformer…"/>
          <p:cNvSpPr/>
          <p:nvPr/>
        </p:nvSpPr>
        <p:spPr>
          <a:xfrm>
            <a:off x="5230876" y="6222999"/>
            <a:ext cx="4101305" cy="19154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1.CNN / Transformer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Object Detection </a:t>
            </a:r>
          </a:p>
        </p:txBody>
      </p:sp>
      <p:sp>
        <p:nvSpPr>
          <p:cNvPr id="184" name="3. Spatial Features Extraction"/>
          <p:cNvSpPr/>
          <p:nvPr/>
        </p:nvSpPr>
        <p:spPr>
          <a:xfrm>
            <a:off x="12172592" y="4714044"/>
            <a:ext cx="4101305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3. Spatial Features Extraction</a:t>
            </a:r>
          </a:p>
        </p:txBody>
      </p:sp>
      <p:sp>
        <p:nvSpPr>
          <p:cNvPr id="185" name="2.Object Tracking"/>
          <p:cNvSpPr/>
          <p:nvPr/>
        </p:nvSpPr>
        <p:spPr>
          <a:xfrm>
            <a:off x="10287000" y="2667000"/>
            <a:ext cx="4101304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2.Object Tracking</a:t>
            </a:r>
          </a:p>
        </p:txBody>
      </p:sp>
      <p:sp>
        <p:nvSpPr>
          <p:cNvPr id="186" name="4. Contextual Information Extraction"/>
          <p:cNvSpPr/>
          <p:nvPr/>
        </p:nvSpPr>
        <p:spPr>
          <a:xfrm>
            <a:off x="12192000" y="7772400"/>
            <a:ext cx="4101305" cy="17270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4. Contextual Information Extraction</a:t>
            </a:r>
          </a:p>
        </p:txBody>
      </p:sp>
      <p:sp>
        <p:nvSpPr>
          <p:cNvPr id="187" name="5.Pattern Recognition"/>
          <p:cNvSpPr/>
          <p:nvPr/>
        </p:nvSpPr>
        <p:spPr>
          <a:xfrm>
            <a:off x="11506200" y="10363200"/>
            <a:ext cx="4101305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5.Pattern Recognition</a:t>
            </a:r>
          </a:p>
        </p:txBody>
      </p:sp>
      <p:sp>
        <p:nvSpPr>
          <p:cNvPr id="188" name="6. Motion Estimation"/>
          <p:cNvSpPr/>
          <p:nvPr/>
        </p:nvSpPr>
        <p:spPr>
          <a:xfrm>
            <a:off x="15392400" y="2667000"/>
            <a:ext cx="3432362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6. Motion Estimation</a:t>
            </a:r>
          </a:p>
        </p:txBody>
      </p:sp>
      <p:sp>
        <p:nvSpPr>
          <p:cNvPr id="189" name="7. Final Scene Understanding"/>
          <p:cNvSpPr/>
          <p:nvPr/>
        </p:nvSpPr>
        <p:spPr>
          <a:xfrm>
            <a:off x="18587359" y="6222999"/>
            <a:ext cx="4101305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7. Final Scene Understanding</a:t>
            </a:r>
          </a:p>
        </p:txBody>
      </p:sp>
      <p:cxnSp>
        <p:nvCxnSpPr>
          <p:cNvPr id="190" name="Connection Line"/>
          <p:cNvCxnSpPr>
            <a:stCxn id="183" idx="3"/>
            <a:endCxn id="185" idx="1"/>
          </p:cNvCxnSpPr>
          <p:nvPr/>
        </p:nvCxnSpPr>
        <p:spPr>
          <a:xfrm flipV="1">
            <a:off x="9332181" y="3302001"/>
            <a:ext cx="954819" cy="387874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1" name="Connection Line"/>
          <p:cNvCxnSpPr>
            <a:stCxn id="183" idx="3"/>
            <a:endCxn id="184" idx="1"/>
          </p:cNvCxnSpPr>
          <p:nvPr/>
        </p:nvCxnSpPr>
        <p:spPr>
          <a:xfrm flipV="1">
            <a:off x="9332181" y="5349045"/>
            <a:ext cx="2840411" cy="183169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2" name="Connection Line"/>
          <p:cNvCxnSpPr>
            <a:stCxn id="183" idx="3"/>
            <a:endCxn id="186" idx="1"/>
          </p:cNvCxnSpPr>
          <p:nvPr/>
        </p:nvCxnSpPr>
        <p:spPr>
          <a:xfrm>
            <a:off x="9332181" y="7180743"/>
            <a:ext cx="2859819" cy="145519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3" name="Connection Line"/>
          <p:cNvCxnSpPr>
            <a:stCxn id="183" idx="3"/>
            <a:endCxn id="187" idx="1"/>
          </p:cNvCxnSpPr>
          <p:nvPr/>
        </p:nvCxnSpPr>
        <p:spPr>
          <a:xfrm>
            <a:off x="9332181" y="7180743"/>
            <a:ext cx="2174019" cy="38174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4" name="Connection Line"/>
          <p:cNvCxnSpPr>
            <a:stCxn id="185" idx="3"/>
            <a:endCxn id="188" idx="1"/>
          </p:cNvCxnSpPr>
          <p:nvPr/>
        </p:nvCxnSpPr>
        <p:spPr>
          <a:xfrm>
            <a:off x="14388304" y="3302001"/>
            <a:ext cx="1004096" cy="15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5" name="Connection Line"/>
          <p:cNvCxnSpPr>
            <a:stCxn id="188" idx="2"/>
            <a:endCxn id="189" idx="1"/>
          </p:cNvCxnSpPr>
          <p:nvPr/>
        </p:nvCxnSpPr>
        <p:spPr>
          <a:xfrm rot="16200000" flipH="1">
            <a:off x="16387471" y="4658111"/>
            <a:ext cx="2920999" cy="147877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6" name="Connection Line"/>
          <p:cNvCxnSpPr>
            <a:stCxn id="189" idx="1"/>
            <a:endCxn id="184" idx="3"/>
          </p:cNvCxnSpPr>
          <p:nvPr/>
        </p:nvCxnSpPr>
        <p:spPr>
          <a:xfrm rot="10800000">
            <a:off x="16273897" y="5349046"/>
            <a:ext cx="2313462" cy="150895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7" name="Connection Line"/>
          <p:cNvCxnSpPr>
            <a:stCxn id="186" idx="3"/>
            <a:endCxn id="189" idx="1"/>
          </p:cNvCxnSpPr>
          <p:nvPr/>
        </p:nvCxnSpPr>
        <p:spPr>
          <a:xfrm flipV="1">
            <a:off x="16293305" y="6858000"/>
            <a:ext cx="2294054" cy="177793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8" name="Connection Line"/>
          <p:cNvCxnSpPr>
            <a:stCxn id="187" idx="3"/>
            <a:endCxn id="189" idx="1"/>
          </p:cNvCxnSpPr>
          <p:nvPr/>
        </p:nvCxnSpPr>
        <p:spPr>
          <a:xfrm flipV="1">
            <a:off x="15607505" y="6858000"/>
            <a:ext cx="2979854" cy="41402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99" name="Line"/>
          <p:cNvSpPr/>
          <p:nvPr/>
        </p:nvSpPr>
        <p:spPr>
          <a:xfrm>
            <a:off x="3679857" y="6858000"/>
            <a:ext cx="15243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gress"/>
          <p:cNvSpPr txBox="1">
            <a:spLocks noGrp="1"/>
          </p:cNvSpPr>
          <p:nvPr>
            <p:ph type="title"/>
          </p:nvPr>
        </p:nvSpPr>
        <p:spPr>
          <a:xfrm>
            <a:off x="1206500" y="602482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t>Progress </a:t>
            </a:r>
          </a:p>
        </p:txBody>
      </p:sp>
      <p:sp>
        <p:nvSpPr>
          <p:cNvPr id="202" name="Dataset identification : VisDrone , DOTA"/>
          <p:cNvSpPr txBox="1">
            <a:spLocks noGrp="1"/>
          </p:cNvSpPr>
          <p:nvPr>
            <p:ph type="body" idx="1"/>
          </p:nvPr>
        </p:nvSpPr>
        <p:spPr>
          <a:xfrm>
            <a:off x="1206500" y="2154055"/>
            <a:ext cx="21971001" cy="9407890"/>
          </a:xfrm>
          <a:prstGeom prst="rect">
            <a:avLst/>
          </a:prstGeom>
        </p:spPr>
        <p:txBody>
          <a:bodyPr/>
          <a:lstStyle/>
          <a:p>
            <a:r>
              <a:t>Dataset identification : VisDrone , DOTA</a:t>
            </a:r>
            <a:br/>
            <a:r>
              <a:t/>
            </a:r>
            <a:br/>
            <a:r>
              <a:t/>
            </a:r>
            <a:br/>
            <a:endParaRPr/>
          </a:p>
        </p:txBody>
      </p:sp>
      <p:pic>
        <p:nvPicPr>
          <p:cNvPr id="203" name="Figure_1.png" descr="Figure_1.png"/>
          <p:cNvPicPr>
            <a:picLocks noChangeAspect="1"/>
          </p:cNvPicPr>
          <p:nvPr/>
        </p:nvPicPr>
        <p:blipFill>
          <a:blip r:embed="rId2">
            <a:extLst/>
          </a:blip>
          <a:srcRect l="26417" t="9344" r="23950" b="9344"/>
          <a:stretch>
            <a:fillRect/>
          </a:stretch>
        </p:blipFill>
        <p:spPr>
          <a:xfrm>
            <a:off x="1355465" y="3209963"/>
            <a:ext cx="10869603" cy="9297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WhatsApp Image 2025-08-17 at 6.19.08 PM.jpeg" descr="WhatsApp Image 2025-08-17 at 6.19.08 PM.jpeg"/>
          <p:cNvPicPr>
            <a:picLocks noChangeAspect="1"/>
          </p:cNvPicPr>
          <p:nvPr/>
        </p:nvPicPr>
        <p:blipFill>
          <a:blip r:embed="rId3">
            <a:extLst/>
          </a:blip>
          <a:srcRect l="21684" t="17848" r="30119"/>
          <a:stretch>
            <a:fillRect/>
          </a:stretch>
        </p:blipFill>
        <p:spPr>
          <a:xfrm>
            <a:off x="13643498" y="3418610"/>
            <a:ext cx="9256599" cy="8880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bject Detection Model Selection :"/>
          <p:cNvSpPr txBox="1">
            <a:spLocks noGrp="1"/>
          </p:cNvSpPr>
          <p:nvPr>
            <p:ph type="body" idx="21"/>
          </p:nvPr>
        </p:nvSpPr>
        <p:spPr>
          <a:xfrm>
            <a:off x="6116588" y="1326551"/>
            <a:ext cx="12150824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Object Detection Model Selection : </a:t>
            </a:r>
          </a:p>
        </p:txBody>
      </p:sp>
      <p:graphicFrame>
        <p:nvGraphicFramePr>
          <p:cNvPr id="207" name="Table 1"/>
          <p:cNvGraphicFramePr/>
          <p:nvPr/>
        </p:nvGraphicFramePr>
        <p:xfrm>
          <a:off x="2640195" y="3183237"/>
          <a:ext cx="19103608" cy="936236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820721"/>
                <a:gridCol w="3820721"/>
                <a:gridCol w="2273156"/>
                <a:gridCol w="2220763"/>
                <a:gridCol w="6968247"/>
              </a:tblGrid>
              <a:tr h="187247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Model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Architecture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Speed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Accuracy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Use case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Yolov8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CNN - Single Stage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Fast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Good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Real-time detection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DETR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Transformer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Slow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Very High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Complex structure scenes, relations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RetinaNet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CNN - Single Stage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Medium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High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Dense object detection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Mask R-CNN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CNN - Two Stage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Slow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Very High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Pixel level segmentation 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hank You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21_BasicWhite</vt:lpstr>
      <vt:lpstr>Advance Visual Perception :</vt:lpstr>
      <vt:lpstr>Problem Statement </vt:lpstr>
      <vt:lpstr>Literature Study :</vt:lpstr>
      <vt:lpstr>General Approach </vt:lpstr>
      <vt:lpstr>Progress 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Visual Perception :</dc:title>
  <cp:lastModifiedBy>Riddhick</cp:lastModifiedBy>
  <cp:revision>1</cp:revision>
  <dcterms:modified xsi:type="dcterms:W3CDTF">2025-08-20T07:36:31Z</dcterms:modified>
</cp:coreProperties>
</file>