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96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CO concentration at the southern portal of </a:t>
            </a:r>
            <a:r>
              <a:rPr lang="en-US" sz="1800" dirty="0" err="1" smtClean="0"/>
              <a:t>motorroad</a:t>
            </a:r>
            <a:r>
              <a:rPr lang="en-US" sz="1800" dirty="0" smtClean="0"/>
              <a:t> tunnel</a:t>
            </a:r>
            <a:endParaRPr lang="ru-RU" sz="1800" dirty="0"/>
          </a:p>
        </c:rich>
      </c:tx>
      <c:layout>
        <c:manualLayout>
          <c:xMode val="edge"/>
          <c:yMode val="edge"/>
          <c:x val="0.11918604651162791"/>
          <c:y val="3.56083002854505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Rush hour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strRef>
              <c:f>Лист1!$A$2:$A$7</c:f>
              <c:strCache>
                <c:ptCount val="6"/>
                <c:pt idx="0">
                  <c:v>November</c:v>
                </c:pt>
                <c:pt idx="1">
                  <c:v>December</c:v>
                </c:pt>
                <c:pt idx="2">
                  <c:v>January</c:v>
                </c:pt>
                <c:pt idx="3">
                  <c:v>February</c:v>
                </c:pt>
                <c:pt idx="4">
                  <c:v>March</c:v>
                </c:pt>
                <c:pt idx="5">
                  <c:v>April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</c:v>
                </c:pt>
                <c:pt idx="1">
                  <c:v>0.9</c:v>
                </c:pt>
                <c:pt idx="2">
                  <c:v>3.1</c:v>
                </c:pt>
                <c:pt idx="3">
                  <c:v>0.7</c:v>
                </c:pt>
                <c:pt idx="4">
                  <c:v>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2E-4035-BBEA-621B0D69B15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Regular traffic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none"/>
          </c:marker>
          <c:cat>
            <c:strRef>
              <c:f>Лист1!$A$2:$A$7</c:f>
              <c:strCache>
                <c:ptCount val="6"/>
                <c:pt idx="0">
                  <c:v>November</c:v>
                </c:pt>
                <c:pt idx="1">
                  <c:v>December</c:v>
                </c:pt>
                <c:pt idx="2">
                  <c:v>January</c:v>
                </c:pt>
                <c:pt idx="3">
                  <c:v>February</c:v>
                </c:pt>
                <c:pt idx="4">
                  <c:v>March</c:v>
                </c:pt>
                <c:pt idx="5">
                  <c:v>April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1</c:v>
                </c:pt>
                <c:pt idx="1">
                  <c:v>0.8</c:v>
                </c:pt>
                <c:pt idx="2">
                  <c:v>1.4</c:v>
                </c:pt>
                <c:pt idx="3">
                  <c:v>0.125</c:v>
                </c:pt>
                <c:pt idx="4">
                  <c:v>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2E-4035-BBEA-621B0D69B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604792"/>
        <c:axId val="298605448"/>
      </c:lineChart>
      <c:catAx>
        <c:axId val="298604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8605448"/>
        <c:crosses val="autoZero"/>
        <c:auto val="1"/>
        <c:lblAlgn val="ctr"/>
        <c:lblOffset val="100"/>
        <c:noMultiLvlLbl val="0"/>
      </c:catAx>
      <c:valAx>
        <c:axId val="298605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8604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Oil products concentration in the soils at the near-portal areas of the railroad </a:t>
            </a:r>
            <a:r>
              <a:rPr lang="en-US" sz="1800" dirty="0" err="1" smtClean="0"/>
              <a:t>tunneL</a:t>
            </a:r>
            <a:endParaRPr lang="ru-RU" sz="1800" dirty="0"/>
          </a:p>
        </c:rich>
      </c:tx>
      <c:layout>
        <c:manualLayout>
          <c:xMode val="edge"/>
          <c:yMode val="edge"/>
          <c:x val="0.11918604651162791"/>
          <c:y val="3.56083002854505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6.2722440944881885E-2"/>
          <c:y val="0.29757959749688784"/>
          <c:w val="0.91436089238845142"/>
          <c:h val="0.54480780356005221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strRef>
              <c:f>Лист1!$A$2:$A$10</c:f>
              <c:strCache>
                <c:ptCount val="9"/>
                <c:pt idx="0">
                  <c:v>November</c:v>
                </c:pt>
                <c:pt idx="1">
                  <c:v>December</c:v>
                </c:pt>
                <c:pt idx="2">
                  <c:v>January</c:v>
                </c:pt>
                <c:pt idx="3">
                  <c:v>February</c:v>
                </c:pt>
                <c:pt idx="4">
                  <c:v>March</c:v>
                </c:pt>
                <c:pt idx="5">
                  <c:v>April</c:v>
                </c:pt>
                <c:pt idx="6">
                  <c:v>June</c:v>
                </c:pt>
                <c:pt idx="7">
                  <c:v>July</c:v>
                </c:pt>
                <c:pt idx="8">
                  <c:v>September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8</c:v>
                </c:pt>
                <c:pt idx="1">
                  <c:v>9</c:v>
                </c:pt>
                <c:pt idx="2">
                  <c:v>78</c:v>
                </c:pt>
                <c:pt idx="3">
                  <c:v>26</c:v>
                </c:pt>
                <c:pt idx="4">
                  <c:v>7</c:v>
                </c:pt>
                <c:pt idx="5">
                  <c:v>13</c:v>
                </c:pt>
                <c:pt idx="6">
                  <c:v>6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47-4702-AEB9-E478AF1EEEC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none"/>
          </c:marker>
          <c:cat>
            <c:strRef>
              <c:f>Лист1!$A$2:$A$10</c:f>
              <c:strCache>
                <c:ptCount val="9"/>
                <c:pt idx="0">
                  <c:v>November</c:v>
                </c:pt>
                <c:pt idx="1">
                  <c:v>December</c:v>
                </c:pt>
                <c:pt idx="2">
                  <c:v>January</c:v>
                </c:pt>
                <c:pt idx="3">
                  <c:v>February</c:v>
                </c:pt>
                <c:pt idx="4">
                  <c:v>March</c:v>
                </c:pt>
                <c:pt idx="5">
                  <c:v>April</c:v>
                </c:pt>
                <c:pt idx="6">
                  <c:v>June</c:v>
                </c:pt>
                <c:pt idx="7">
                  <c:v>July</c:v>
                </c:pt>
                <c:pt idx="8">
                  <c:v>September</c:v>
                </c:pt>
              </c:strCache>
            </c:strRef>
          </c:cat>
          <c:val>
            <c:numRef>
              <c:f>Лист1!$C$2:$C$10</c:f>
              <c:numCache>
                <c:formatCode>General</c:formatCode>
                <c:ptCount val="9"/>
                <c:pt idx="0">
                  <c:v>6</c:v>
                </c:pt>
                <c:pt idx="1">
                  <c:v>0.8</c:v>
                </c:pt>
                <c:pt idx="2">
                  <c:v>13</c:v>
                </c:pt>
                <c:pt idx="3">
                  <c:v>5</c:v>
                </c:pt>
                <c:pt idx="4">
                  <c:v>58</c:v>
                </c:pt>
                <c:pt idx="5">
                  <c:v>13</c:v>
                </c:pt>
                <c:pt idx="6">
                  <c:v>49</c:v>
                </c:pt>
                <c:pt idx="7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47-4702-AEB9-E478AF1EEEC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3</c:v>
                </c:pt>
              </c:strCache>
            </c:strRef>
          </c:tx>
          <c:spPr>
            <a:ln w="38100" cap="flat" cmpd="dbl" algn="ctr">
              <a:solidFill>
                <a:schemeClr val="accent3"/>
              </a:solidFill>
              <a:miter lim="800000"/>
            </a:ln>
            <a:effectLst/>
          </c:spPr>
          <c:marker>
            <c:symbol val="none"/>
          </c:marker>
          <c:cat>
            <c:strRef>
              <c:f>Лист1!$A$2:$A$10</c:f>
              <c:strCache>
                <c:ptCount val="9"/>
                <c:pt idx="0">
                  <c:v>November</c:v>
                </c:pt>
                <c:pt idx="1">
                  <c:v>December</c:v>
                </c:pt>
                <c:pt idx="2">
                  <c:v>January</c:v>
                </c:pt>
                <c:pt idx="3">
                  <c:v>February</c:v>
                </c:pt>
                <c:pt idx="4">
                  <c:v>March</c:v>
                </c:pt>
                <c:pt idx="5">
                  <c:v>April</c:v>
                </c:pt>
                <c:pt idx="6">
                  <c:v>June</c:v>
                </c:pt>
                <c:pt idx="7">
                  <c:v>July</c:v>
                </c:pt>
                <c:pt idx="8">
                  <c:v>September</c:v>
                </c:pt>
              </c:strCache>
            </c:strRef>
          </c:cat>
          <c:val>
            <c:numRef>
              <c:f>Лист1!$D$2:$D$10</c:f>
              <c:numCache>
                <c:formatCode>General</c:formatCode>
                <c:ptCount val="9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47-4702-AEB9-E478AF1EE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604792"/>
        <c:axId val="298605448"/>
      </c:lineChart>
      <c:catAx>
        <c:axId val="298604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8605448"/>
        <c:crosses val="autoZero"/>
        <c:auto val="1"/>
        <c:lblAlgn val="ctr"/>
        <c:lblOffset val="100"/>
        <c:noMultiLvlLbl val="0"/>
      </c:catAx>
      <c:valAx>
        <c:axId val="298605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8604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39BB-7AA8-4C28-A753-BEF913F82F6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F47-F7F6-4C87-811B-D2BB98FFD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25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39BB-7AA8-4C28-A753-BEF913F82F6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F47-F7F6-4C87-811B-D2BB98FFD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1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39BB-7AA8-4C28-A753-BEF913F82F6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F47-F7F6-4C87-811B-D2BB98FFD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34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39BB-7AA8-4C28-A753-BEF913F82F6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F47-F7F6-4C87-811B-D2BB98FFD0F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425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39BB-7AA8-4C28-A753-BEF913F82F6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F47-F7F6-4C87-811B-D2BB98FFD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3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39BB-7AA8-4C28-A753-BEF913F82F6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F47-F7F6-4C87-811B-D2BB98FFD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39BB-7AA8-4C28-A753-BEF913F82F6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F47-F7F6-4C87-811B-D2BB98FFD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244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39BB-7AA8-4C28-A753-BEF913F82F6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F47-F7F6-4C87-811B-D2BB98FFD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58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39BB-7AA8-4C28-A753-BEF913F82F6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F47-F7F6-4C87-811B-D2BB98FFD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31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39BB-7AA8-4C28-A753-BEF913F82F6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F47-F7F6-4C87-811B-D2BB98FFD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97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39BB-7AA8-4C28-A753-BEF913F82F6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F47-F7F6-4C87-811B-D2BB98FFD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94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39BB-7AA8-4C28-A753-BEF913F82F6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F47-F7F6-4C87-811B-D2BB98FFD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45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39BB-7AA8-4C28-A753-BEF913F82F6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F47-F7F6-4C87-811B-D2BB98FFD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76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39BB-7AA8-4C28-A753-BEF913F82F6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F47-F7F6-4C87-811B-D2BB98FFD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2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39BB-7AA8-4C28-A753-BEF913F82F6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F47-F7F6-4C87-811B-D2BB98FFD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77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39BB-7AA8-4C28-A753-BEF913F82F6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F47-F7F6-4C87-811B-D2BB98FFD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63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39BB-7AA8-4C28-A753-BEF913F82F6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F47-F7F6-4C87-811B-D2BB98FFD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79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E039BB-7AA8-4C28-A753-BEF913F82F6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14FF47-F7F6-4C87-811B-D2BB98FFD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46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Environmental impact of the tunnel construction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Zabarovskii</a:t>
            </a:r>
            <a:r>
              <a:rPr lang="en-US" dirty="0" smtClean="0"/>
              <a:t> 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44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Object of </a:t>
            </a:r>
            <a:r>
              <a:rPr lang="en-US" sz="3200" dirty="0" smtClean="0">
                <a:solidFill>
                  <a:srgbClr val="DADADA"/>
                </a:solidFill>
              </a:rPr>
              <a:t>research</a:t>
            </a:r>
            <a:r>
              <a:rPr lang="en-US" sz="3200" dirty="0" smtClean="0"/>
              <a:t>: traffic tunnels at combined road</a:t>
            </a:r>
            <a:endParaRPr lang="ru-RU" sz="3200" dirty="0"/>
          </a:p>
        </p:txBody>
      </p:sp>
      <p:pic>
        <p:nvPicPr>
          <p:cNvPr id="1026" name="Picture 2" descr="Tunnel Lighting - Preventing Black Hole Syndrome - Tunnel Sensors Ltd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32" y="1828800"/>
            <a:ext cx="9311487" cy="458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31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westconnex.com.au/media/gz1hvxz4/image-01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089"/>
            <a:ext cx="5709464" cy="38047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0781" y="821802"/>
            <a:ext cx="5069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</a:t>
            </a:r>
            <a:r>
              <a:rPr lang="en-US" sz="3200" dirty="0" smtClean="0"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haracteristics of such impact during the construction period</a:t>
            </a:r>
            <a:endParaRPr lang="ru-RU" sz="3200" dirty="0">
              <a:solidFill>
                <a:srgbClr val="DADAD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052" name="Picture 4" descr="AKRF - Leaders in Environmental, Planning &amp; Engineering Consul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8" y="3152762"/>
            <a:ext cx="7778185" cy="340295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41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ᐉ Нужен ли эколог на предприятии Каким организациям без него не обойтись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95" y="1266824"/>
            <a:ext cx="6492866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190 человечков для презентации на прозрачном фон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43" y="1098946"/>
            <a:ext cx="7999849" cy="466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0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202369"/>
              </p:ext>
            </p:extLst>
          </p:nvPr>
        </p:nvGraphicFramePr>
        <p:xfrm>
          <a:off x="139701" y="1092199"/>
          <a:ext cx="5854699" cy="4610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405760"/>
              </p:ext>
            </p:extLst>
          </p:nvPr>
        </p:nvGraphicFramePr>
        <p:xfrm>
          <a:off x="6096000" y="1092199"/>
          <a:ext cx="6096000" cy="5105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575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pic>
        <p:nvPicPr>
          <p:cNvPr id="4098" name="Picture 2" descr="190 человечков для презентации на прозрачном фоне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7" b="6907"/>
          <a:stretch/>
        </p:blipFill>
        <p:spPr bwMode="auto">
          <a:xfrm>
            <a:off x="3474526" y="1540011"/>
            <a:ext cx="5542473" cy="4354422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228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348</TotalTime>
  <Words>50</Words>
  <Application>Microsoft Office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Calisto MT</vt:lpstr>
      <vt:lpstr>Trebuchet MS</vt:lpstr>
      <vt:lpstr>Wingdings 2</vt:lpstr>
      <vt:lpstr>Сланец</vt:lpstr>
      <vt:lpstr>Environmental impact of the tunnel construction </vt:lpstr>
      <vt:lpstr>Object of research: traffic tunnels at combined road</vt:lpstr>
      <vt:lpstr>Презентация PowerPoint</vt:lpstr>
      <vt:lpstr>Презентация PowerPoint</vt:lpstr>
      <vt:lpstr>Презентация PowerPoint</vt:lpstr>
      <vt:lpstr>Conclusion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impact of the tunnel construction</dc:title>
  <dc:creator>D9O</dc:creator>
  <cp:lastModifiedBy>D9O</cp:lastModifiedBy>
  <cp:revision>7</cp:revision>
  <dcterms:created xsi:type="dcterms:W3CDTF">2022-11-14T13:37:59Z</dcterms:created>
  <dcterms:modified xsi:type="dcterms:W3CDTF">2022-11-14T19:26:03Z</dcterms:modified>
</cp:coreProperties>
</file>