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3" r:id="rId4"/>
    <p:sldId id="264" r:id="rId5"/>
    <p:sldId id="265" r:id="rId6"/>
    <p:sldId id="266" r:id="rId7"/>
    <p:sldId id="268" r:id="rId8"/>
    <p:sldId id="270" r:id="rId9"/>
    <p:sldId id="272" r:id="rId10"/>
    <p:sldId id="271" r:id="rId11"/>
    <p:sldId id="267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ru-RU" b="0" i="0" dirty="0" smtClean="0"/>
            <a:t>нанимателя жилого помещения по договору социального найма с момента заключения такого договора</a:t>
          </a:r>
          <a:endParaRPr lang="ru-RU" noProof="0" dirty="0"/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/>
      <dgm:spPr/>
      <dgm:t>
        <a:bodyPr rtlCol="0"/>
        <a:lstStyle/>
        <a:p>
          <a:pPr rtl="0"/>
          <a:r>
            <a:rPr lang="ru-RU" b="0" i="0" dirty="0" smtClean="0"/>
            <a:t>арендатора жилого помещения государственного или муниципального жилищных фондов с момента заключения договора аренды</a:t>
          </a:r>
          <a:endParaRPr lang="ru-RU" noProof="0" dirty="0"/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/>
      <dgm:spPr/>
      <dgm:t>
        <a:bodyPr rtlCol="0"/>
        <a:lstStyle/>
        <a:p>
          <a:pPr rtl="0"/>
          <a:r>
            <a:rPr lang="ru-RU" b="0" i="0" dirty="0" smtClean="0"/>
            <a:t>нанимателя жилого помещения по договору найма жилого помещения</a:t>
          </a:r>
          <a:endParaRPr lang="ru-RU" noProof="0" dirty="0"/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ru-RU" b="0" i="0" dirty="0" smtClean="0"/>
            <a:t>члена жилищного кооператива с момента предоставления жилого помещения жилищным кооперативом</a:t>
          </a:r>
          <a:endParaRPr lang="ru-RU" noProof="0" dirty="0"/>
        </a:p>
      </dgm:t>
    </dgm:pt>
    <dgm:pt modelId="{FD76A3AE-1B6C-45A0-8E84-63160283749F}" type="par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BF76010C-5523-4E13-B3E7-886DCE6AEBD4}" type="sib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80067D21-8B94-4D2E-B33B-1F7619AF57DD}">
      <dgm:prSet phldrT="[Text]"/>
      <dgm:spPr/>
      <dgm:t>
        <a:bodyPr rtlCol="0"/>
        <a:lstStyle/>
        <a:p>
          <a:pPr rtl="0"/>
          <a:r>
            <a:rPr lang="ru-RU" b="0" i="0" dirty="0" smtClean="0"/>
            <a:t>собственника жилого помещения с момента возникновения права собственности на жилое помещение</a:t>
          </a:r>
          <a:endParaRPr lang="ru-RU" noProof="0" dirty="0"/>
        </a:p>
      </dgm:t>
    </dgm:pt>
    <dgm:pt modelId="{1E138D83-7FE8-4970-A8E2-603F7640E012}" type="parTrans" cxnId="{5F04792E-E652-48CD-A764-55CF10134FD2}">
      <dgm:prSet/>
      <dgm:spPr/>
      <dgm:t>
        <a:bodyPr/>
        <a:lstStyle/>
        <a:p>
          <a:endParaRPr lang="ru-RU"/>
        </a:p>
      </dgm:t>
    </dgm:pt>
    <dgm:pt modelId="{7BD78DDF-847A-44C2-BE30-3C987A4B067E}" type="sibTrans" cxnId="{5F04792E-E652-48CD-A764-55CF10134FD2}">
      <dgm:prSet/>
      <dgm:spPr/>
      <dgm:t>
        <a:bodyPr/>
        <a:lstStyle/>
        <a:p>
          <a:endParaRPr lang="ru-RU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302F07-D6A9-46A5-9807-EBF6C9F5B2DD}" type="pres">
      <dgm:prSet presAssocID="{082E8A29-955A-4C7C-A174-3E9DCD4DC89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1C5591-2024-4DBD-926E-17B339952428}" type="pres">
      <dgm:prSet presAssocID="{BF76010C-5523-4E13-B3E7-886DCE6AEBD4}" presName="sibTrans" presStyleCnt="0"/>
      <dgm:spPr/>
    </dgm:pt>
    <dgm:pt modelId="{AC726265-17D7-465C-B917-67E646C179C5}" type="pres">
      <dgm:prSet presAssocID="{80067D21-8B94-4D2E-B33B-1F7619AF57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5F04792E-E652-48CD-A764-55CF10134FD2}" srcId="{CF9055CF-8DEB-4A02-949A-DE72B6AC5D37}" destId="{80067D21-8B94-4D2E-B33B-1F7619AF57DD}" srcOrd="4" destOrd="0" parTransId="{1E138D83-7FE8-4970-A8E2-603F7640E012}" sibTransId="{7BD78DDF-847A-44C2-BE30-3C987A4B067E}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FBB1EBAE-9865-4935-9B4D-46996656FE88}" type="presOf" srcId="{80067D21-8B94-4D2E-B33B-1F7619AF57DD}" destId="{AC726265-17D7-465C-B917-67E646C179C5}" srcOrd="0" destOrd="0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  <dgm:cxn modelId="{C8E0246D-CD1D-4F3C-8489-59F15003A783}" type="presParOf" srcId="{6F1872F4-A030-4D64-A17C-72EA1ABBD62E}" destId="{B31C5591-2024-4DBD-926E-17B339952428}" srcOrd="7" destOrd="0" presId="urn:microsoft.com/office/officeart/2005/8/layout/hList6"/>
    <dgm:cxn modelId="{6D0AD708-0AE0-402D-BEB3-48F1DF80057E}" type="presParOf" srcId="{6F1872F4-A030-4D64-A17C-72EA1ABBD62E}" destId="{AC726265-17D7-465C-B917-67E646C179C5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ru-RU" b="0" i="0" dirty="0" smtClean="0"/>
            <a:t>пользователи жилых помещений государственного и муниципального жилищных фондов</a:t>
          </a:r>
          <a:endParaRPr lang="ru-RU" noProof="0" dirty="0"/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ru-RU" b="0" i="0" dirty="0" smtClean="0"/>
            <a:t>наниматели по договорам найма жилых помещений частного жилищного фонда</a:t>
          </a:r>
          <a:endParaRPr lang="ru-RU" noProof="0" dirty="0"/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/>
      <dgm:spPr/>
      <dgm:t>
        <a:bodyPr rtlCol="0"/>
        <a:lstStyle/>
        <a:p>
          <a:pPr rtl="0"/>
          <a:r>
            <a:rPr lang="ru-RU" b="0" i="0" dirty="0" smtClean="0"/>
            <a:t>члены жилищных кооперативов</a:t>
          </a:r>
          <a:endParaRPr lang="ru-RU" noProof="0" dirty="0"/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ru-RU" b="0" i="0" dirty="0" smtClean="0"/>
            <a:t>собственники жилых помещений</a:t>
          </a:r>
          <a:endParaRPr lang="ru-RU" noProof="0" dirty="0"/>
        </a:p>
      </dgm:t>
    </dgm:pt>
    <dgm:pt modelId="{FD76A3AE-1B6C-45A0-8E84-63160283749F}" type="par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BF76010C-5523-4E13-B3E7-886DCE6AEBD4}" type="sib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761182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нанимателя жилого помещения по договору социального найма с момента заключения такого договора</a:t>
          </a:r>
          <a:endParaRPr lang="ru-RU" sz="1600" kern="1200" noProof="0" dirty="0"/>
        </a:p>
      </dsp:txBody>
      <dsp:txXfrm rot="5400000">
        <a:off x="5459" y="689701"/>
        <a:ext cx="1915230" cy="2069108"/>
      </dsp:txXfrm>
    </dsp:sp>
    <dsp:sp modelId="{DAD9059A-916A-4916-A2A8-B42491568DD3}">
      <dsp:nvSpPr>
        <dsp:cNvPr id="0" name=""/>
        <dsp:cNvSpPr/>
      </dsp:nvSpPr>
      <dsp:spPr>
        <a:xfrm rot="16200000">
          <a:off x="1297690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арендатора жилого помещения государственного или муниципального жилищных фондов с момента заключения договора аренды</a:t>
          </a:r>
          <a:endParaRPr lang="ru-RU" sz="1600" kern="1200" noProof="0" dirty="0"/>
        </a:p>
      </dsp:txBody>
      <dsp:txXfrm rot="5400000">
        <a:off x="2064331" y="689701"/>
        <a:ext cx="1915230" cy="2069108"/>
      </dsp:txXfrm>
    </dsp:sp>
    <dsp:sp modelId="{25A33852-3C4B-4406-8856-3A4D6201948C}">
      <dsp:nvSpPr>
        <dsp:cNvPr id="0" name=""/>
        <dsp:cNvSpPr/>
      </dsp:nvSpPr>
      <dsp:spPr>
        <a:xfrm rot="16200000">
          <a:off x="3356563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нанимателя жилого помещения по договору найма жилого помещения</a:t>
          </a:r>
          <a:endParaRPr lang="ru-RU" sz="1600" kern="1200" noProof="0" dirty="0"/>
        </a:p>
      </dsp:txBody>
      <dsp:txXfrm rot="5400000">
        <a:off x="4123204" y="689701"/>
        <a:ext cx="1915230" cy="2069108"/>
      </dsp:txXfrm>
    </dsp:sp>
    <dsp:sp modelId="{86146B22-5360-4D1B-AC91-3378F10134EE}">
      <dsp:nvSpPr>
        <dsp:cNvPr id="0" name=""/>
        <dsp:cNvSpPr/>
      </dsp:nvSpPr>
      <dsp:spPr>
        <a:xfrm rot="16200000">
          <a:off x="5415436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члена жилищного кооператива с момента предоставления жилого помещения жилищным кооперативом</a:t>
          </a:r>
          <a:endParaRPr lang="ru-RU" sz="1600" kern="1200" noProof="0" dirty="0"/>
        </a:p>
      </dsp:txBody>
      <dsp:txXfrm rot="5400000">
        <a:off x="6182077" y="689701"/>
        <a:ext cx="1915230" cy="2069108"/>
      </dsp:txXfrm>
    </dsp:sp>
    <dsp:sp modelId="{AC726265-17D7-465C-B917-67E646C179C5}">
      <dsp:nvSpPr>
        <dsp:cNvPr id="0" name=""/>
        <dsp:cNvSpPr/>
      </dsp:nvSpPr>
      <dsp:spPr>
        <a:xfrm rot="16200000">
          <a:off x="7474309" y="766640"/>
          <a:ext cx="3448512" cy="19152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4493" bIns="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собственника жилого помещения с момента возникновения права собственности на жилое помещение</a:t>
          </a:r>
          <a:endParaRPr lang="ru-RU" sz="1600" kern="1200" noProof="0" dirty="0"/>
        </a:p>
      </dsp:txBody>
      <dsp:txXfrm rot="5400000">
        <a:off x="8240950" y="689701"/>
        <a:ext cx="1915230" cy="2069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128645" y="131008"/>
          <a:ext cx="2580968" cy="23189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383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пользователи жилых помещений государственного и муниципального жилищных фондов</a:t>
          </a:r>
          <a:endParaRPr lang="ru-RU" sz="2000" kern="1200" noProof="0" dirty="0"/>
        </a:p>
      </dsp:txBody>
      <dsp:txXfrm rot="5400000">
        <a:off x="2364" y="516193"/>
        <a:ext cx="2318951" cy="1548580"/>
      </dsp:txXfrm>
    </dsp:sp>
    <dsp:sp modelId="{DAD9059A-916A-4916-A2A8-B42491568DD3}">
      <dsp:nvSpPr>
        <dsp:cNvPr id="0" name=""/>
        <dsp:cNvSpPr/>
      </dsp:nvSpPr>
      <dsp:spPr>
        <a:xfrm rot="16200000">
          <a:off x="2364227" y="131008"/>
          <a:ext cx="2580968" cy="23189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383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наниматели по договорам найма жилых помещений частного жилищного фонда</a:t>
          </a:r>
          <a:endParaRPr lang="ru-RU" sz="2000" kern="1200" noProof="0" dirty="0"/>
        </a:p>
      </dsp:txBody>
      <dsp:txXfrm rot="5400000">
        <a:off x="2495236" y="516193"/>
        <a:ext cx="2318951" cy="1548580"/>
      </dsp:txXfrm>
    </dsp:sp>
    <dsp:sp modelId="{25A33852-3C4B-4406-8856-3A4D6201948C}">
      <dsp:nvSpPr>
        <dsp:cNvPr id="0" name=""/>
        <dsp:cNvSpPr/>
      </dsp:nvSpPr>
      <dsp:spPr>
        <a:xfrm rot="16200000">
          <a:off x="4857099" y="131008"/>
          <a:ext cx="2580968" cy="23189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3837" bIns="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члены жилищных кооперативов</a:t>
          </a:r>
          <a:endParaRPr lang="ru-RU" sz="2000" kern="1200" noProof="0" dirty="0"/>
        </a:p>
      </dsp:txBody>
      <dsp:txXfrm rot="5400000">
        <a:off x="4988108" y="516193"/>
        <a:ext cx="2318951" cy="1548580"/>
      </dsp:txXfrm>
    </dsp:sp>
    <dsp:sp modelId="{86146B22-5360-4D1B-AC91-3378F10134EE}">
      <dsp:nvSpPr>
        <dsp:cNvPr id="0" name=""/>
        <dsp:cNvSpPr/>
      </dsp:nvSpPr>
      <dsp:spPr>
        <a:xfrm rot="16200000">
          <a:off x="7349972" y="131008"/>
          <a:ext cx="2580968" cy="23189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383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собственники жилых помещений</a:t>
          </a:r>
          <a:endParaRPr lang="ru-RU" sz="2000" kern="1200" noProof="0" dirty="0"/>
        </a:p>
      </dsp:txBody>
      <dsp:txXfrm rot="5400000">
        <a:off x="7480981" y="516193"/>
        <a:ext cx="2318951" cy="1548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033CB3-7F95-41E1-81BF-E8064342392D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C10190-6A87-4EFF-B67B-FD2B4955DE6B}" type="datetime1">
              <a:rPr lang="ru-RU" noProof="0" smtClean="0"/>
              <a:t>07.06.2023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04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83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92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63D273F9-4EFF-4F0B-9DF4-01F988EA6D1E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89B750-52B5-4380-A24A-7530EE5DCF6F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ADF49962-1D0D-4F31-AB9F-D72B431EE16F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3FD9A-4A31-4F86-93A4-8837C3CDE1A3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5389B495-48D3-4554-8EC7-73D4659C5407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AA998-4B36-404A-8DEA-DA5BB2816D86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3059E1-7810-4134-BA30-CD168ACA1ED0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DD942-3932-490C-965E-CE019573200E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3EE73-29DE-4D32-853F-71E261A37FAC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rtl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AA2DE-E044-4C5E-88E8-826FD672C224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9F6FF-325E-4839-A110-B16E8C0199BE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</a:p>
          <a:p>
            <a:pPr lvl="5" rtl="0"/>
            <a:r>
              <a:rPr lang="ru-RU" dirty="0" smtClean="0"/>
              <a:t>Шестой</a:t>
            </a:r>
          </a:p>
          <a:p>
            <a:pPr lvl="6" rtl="0"/>
            <a:r>
              <a:rPr lang="ru-RU" dirty="0" smtClean="0"/>
              <a:t>Седьмой</a:t>
            </a:r>
          </a:p>
          <a:p>
            <a:pPr lvl="7" rtl="0"/>
            <a:r>
              <a:rPr lang="ru-RU" dirty="0" smtClean="0"/>
              <a:t>Восьмой</a:t>
            </a:r>
          </a:p>
          <a:p>
            <a:pPr lvl="8" rtl="0"/>
            <a:r>
              <a:rPr lang="ru-RU" dirty="0" smtClean="0"/>
              <a:t>Девятый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38ABFFF7-E2BC-4B90-8333-1B79B63513B3}" type="datetime1">
              <a:rPr lang="ru-RU" smtClean="0"/>
              <a:pPr/>
              <a:t>07.06.2023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/>
              <a:t>Система расчёта за пользование услугами электро-, газоснабжения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Подготовил студент:</a:t>
            </a:r>
          </a:p>
          <a:p>
            <a:pPr rtl="0"/>
            <a:r>
              <a:rPr lang="ru-RU" dirty="0" err="1" smtClean="0"/>
              <a:t>Забаровский</a:t>
            </a:r>
            <a:r>
              <a:rPr lang="ru-RU" dirty="0" smtClean="0"/>
              <a:t> Роман Вадимович 3140801/21702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стоимости коммунальных услуг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465" y="2190750"/>
            <a:ext cx="11739715" cy="596696"/>
          </a:xfrm>
        </p:spPr>
        <p:txBody>
          <a:bodyPr/>
          <a:lstStyle/>
          <a:p>
            <a:r>
              <a:rPr lang="ru-RU" dirty="0"/>
              <a:t>расчет платы за </a:t>
            </a:r>
            <a:r>
              <a:rPr lang="ru-RU" dirty="0" smtClean="0"/>
              <a:t>газоснабжение </a:t>
            </a:r>
            <a:r>
              <a:rPr lang="ru-RU" dirty="0"/>
              <a:t>в квартире 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4464" y="4374026"/>
            <a:ext cx="117397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Где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V</a:t>
            </a:r>
            <a:r>
              <a:rPr lang="en-US" sz="20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0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одн</a:t>
            </a:r>
            <a:r>
              <a:rPr lang="en-US" sz="20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/>
              <a:t>-</a:t>
            </a:r>
            <a:r>
              <a:rPr lang="ru-RU" dirty="0" smtClean="0"/>
              <a:t>объем </a:t>
            </a:r>
            <a:r>
              <a:rPr lang="ru-RU" dirty="0"/>
              <a:t>(количество) коммунального ресурса (газоснабжения), предоставленный за расчетный период на общедомовые нужды в многоквартирном доме и приходящийся на жилое помещение (квартиру) или нежилое </a:t>
            </a:r>
            <a:r>
              <a:rPr lang="ru-RU" dirty="0" smtClean="0"/>
              <a:t>помещение.</a:t>
            </a:r>
          </a:p>
          <a:p>
            <a:pPr algn="just"/>
            <a:r>
              <a:rPr lang="ru-RU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Т</a:t>
            </a:r>
            <a:r>
              <a:rPr lang="ru-RU" sz="20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кр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ru-RU" dirty="0"/>
              <a:t>тариф на соответствующий коммунальный ресурс (газоснабжение), установленный в соответствии с законодательством Российской </a:t>
            </a:r>
            <a:r>
              <a:rPr lang="ru-RU" dirty="0" smtClean="0"/>
              <a:t>Федерации.</a:t>
            </a:r>
          </a:p>
          <a:p>
            <a:endParaRPr lang="ru-RU" dirty="0" smtClean="0"/>
          </a:p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24464" y="3373437"/>
                <a:ext cx="11459496" cy="927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2400" baseline="30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одн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</a:t>
                </a:r>
                <a:r>
                  <a:rPr lang="ru-RU" sz="2400" baseline="30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д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⅀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неж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..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⅀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жил.п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.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⅀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жил.п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.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V</a:t>
                </a:r>
                <a:r>
                  <a:rPr lang="ru-RU" sz="2400" baseline="30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sz="2400" baseline="30000" dirty="0" err="1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кр</a:t>
                </a:r>
                <a:r>
                  <a:rPr lang="ru-RU" sz="2400" baseline="30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</a:rPr>
                  <a:t>.</a:t>
                </a:r>
                <a:r>
                  <a:rPr lang="pt-BR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pt-BR" sz="240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ru-RU" sz="24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об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4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– </a:t>
                </a:r>
                <a:r>
                  <a:rPr lang="ru-RU" sz="2000" dirty="0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расчет объема при наличии общего прибора учета.</a:t>
                </a:r>
                <a:endParaRPr lang="ru-RU" sz="40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4" y="3373437"/>
                <a:ext cx="11459496" cy="927113"/>
              </a:xfrm>
              <a:prstGeom prst="rect">
                <a:avLst/>
              </a:prstGeom>
              <a:blipFill>
                <a:blip r:embed="rId2"/>
                <a:stretch>
                  <a:fillRect l="-798" b="-111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324464" y="2776741"/>
            <a:ext cx="8214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sz="2800" baseline="-25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8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одн</a:t>
            </a:r>
            <a:r>
              <a:rPr lang="ru-RU" sz="28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 = </a:t>
            </a: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V</a:t>
            </a:r>
            <a:r>
              <a:rPr lang="en-US" sz="2800" baseline="-25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8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одн</a:t>
            </a:r>
            <a:r>
              <a:rPr lang="ru-RU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 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x </a:t>
            </a:r>
            <a:r>
              <a:rPr lang="ru-RU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Т</a:t>
            </a:r>
            <a:r>
              <a:rPr lang="ru-RU" sz="28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кр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–</a:t>
            </a:r>
            <a:r>
              <a:rPr lang="ru-RU" sz="2800" dirty="0"/>
              <a:t> </a:t>
            </a:r>
            <a:r>
              <a:rPr lang="ru-RU" sz="2000" dirty="0" smtClean="0"/>
              <a:t>при наличии общего прибора учета;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5632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466725"/>
            <a:ext cx="9629775" cy="1362075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1861" y="2713703"/>
            <a:ext cx="615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Спасибо за внимание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423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600702" y="2426722"/>
            <a:ext cx="10987548" cy="3986213"/>
          </a:xfrm>
        </p:spPr>
        <p:txBody>
          <a:bodyPr rtlCol="0"/>
          <a:lstStyle/>
          <a:p>
            <a:pPr algn="just"/>
            <a:r>
              <a:rPr lang="ru-RU" b="1" dirty="0"/>
              <a:t>Электроснабжением</a:t>
            </a:r>
            <a:r>
              <a:rPr lang="ru-RU" dirty="0"/>
              <a:t> называется </a:t>
            </a:r>
            <a:r>
              <a:rPr lang="ru-RU" b="1" dirty="0"/>
              <a:t>процесс обеспечения потребителей электрической энергией</a:t>
            </a:r>
            <a:r>
              <a:rPr lang="ru-RU" dirty="0"/>
              <a:t>, которая является наиболее универсальным видом энергии. Ее широкое внедрение во все области жизни человека (быт, промышленность, транспорт и т.д.) объясняется относительной простотой производства, распределения и превращения в другие виды </a:t>
            </a:r>
            <a:r>
              <a:rPr lang="ru-RU" dirty="0" smtClean="0"/>
              <a:t>энергии.</a:t>
            </a:r>
          </a:p>
          <a:p>
            <a:pPr algn="just"/>
            <a:r>
              <a:rPr lang="ru-RU" dirty="0"/>
              <a:t>Система </a:t>
            </a:r>
            <a:r>
              <a:rPr lang="ru-RU" b="1" dirty="0" smtClean="0"/>
              <a:t>газоснабжения</a:t>
            </a:r>
            <a:r>
              <a:rPr lang="ru-RU" dirty="0" smtClean="0"/>
              <a:t> </a:t>
            </a:r>
            <a:r>
              <a:rPr lang="ru-RU" dirty="0"/>
              <a:t>— организованная </a:t>
            </a:r>
            <a:r>
              <a:rPr lang="ru-RU" b="1" dirty="0"/>
              <a:t>подача и распределение газового топлива </a:t>
            </a:r>
            <a:r>
              <a:rPr lang="ru-RU" dirty="0"/>
              <a:t>для нужд народного хозяйства. </a:t>
            </a:r>
            <a:r>
              <a:rPr lang="ru-RU" dirty="0" smtClean="0"/>
              <a:t>Газовое топливо </a:t>
            </a:r>
            <a:r>
              <a:rPr lang="ru-RU" dirty="0"/>
              <a:t>обладает рядом преимуществ по сравнению с твердым и жидким топливом: это полнота сгорания, высокий КПД газового оборудования, отсутствие дыма и копоти, возможность транспортировки на большие расстояния, низкая </a:t>
            </a:r>
            <a:r>
              <a:rPr lang="ru-RU" dirty="0" smtClean="0"/>
              <a:t>стоимость.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Обязанность внесения платы за </a:t>
            </a:r>
            <a:r>
              <a:rPr lang="ru-RU" dirty="0" smtClean="0"/>
              <a:t>коммунальные </a:t>
            </a:r>
            <a:r>
              <a:rPr lang="ru-RU" dirty="0"/>
              <a:t>услуги</a:t>
            </a:r>
          </a:p>
        </p:txBody>
      </p:sp>
      <p:graphicFrame>
        <p:nvGraphicFramePr>
          <p:cNvPr id="8" name="Объект 2" descr="Трапециевидный список с четырьмя группами, расположенными слева направо. Под каждой группой приведено описание задач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343595"/>
              </p:ext>
            </p:extLst>
          </p:nvPr>
        </p:nvGraphicFramePr>
        <p:xfrm>
          <a:off x="1002890" y="3215148"/>
          <a:ext cx="10161639" cy="344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2890" y="2125399"/>
            <a:ext cx="10441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Согласно части 1 статьи 153 ЖК РФ, граждане и организации обязаны своевременно и полностью вносить плату за жилое помещение и коммунальные услуги. Обязанность внесения платы за жилое помещение и коммунальные услуги </a:t>
            </a:r>
            <a:r>
              <a:rPr lang="ru-RU" sz="2000" dirty="0" smtClean="0"/>
              <a:t>возникает </a:t>
            </a:r>
            <a:r>
              <a:rPr lang="ru-RU" sz="2000" dirty="0"/>
              <a:t>у:</a:t>
            </a:r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платы за </a:t>
            </a:r>
            <a:r>
              <a:rPr lang="ru-RU" dirty="0" smtClean="0"/>
              <a:t>коммунальные </a:t>
            </a:r>
            <a:r>
              <a:rPr lang="ru-RU" dirty="0"/>
              <a:t>услуги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671" y="2109020"/>
            <a:ext cx="11017045" cy="4748980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 соответствии с частью 1 статьи 155 ЖК РФ плата за коммунальные услуги вносится ежемесячно до десятого числа месяца, следующего за истекшим месяцем, если иной срок не установлен договором управления многоквартирным домом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pPr algn="just"/>
            <a:r>
              <a:rPr lang="ru-RU" sz="1800" dirty="0" smtClean="0"/>
              <a:t>Оплата </a:t>
            </a:r>
            <a:r>
              <a:rPr lang="ru-RU" sz="1800" dirty="0"/>
              <a:t>коммунальных услуг осуществляется гражданами, проживающими в жилых помещениях, относящихся к жилищному фонду независимо от форм собственности, по единым правилам, условиям и тарифам, действующим на территории муниципального образования, в зависимости от степени благоустроенности жилых помещений и жилых </a:t>
            </a:r>
            <a:r>
              <a:rPr lang="ru-RU" sz="1800" dirty="0" smtClean="0"/>
              <a:t>домов.</a:t>
            </a:r>
          </a:p>
          <a:p>
            <a:pPr algn="just"/>
            <a:r>
              <a:rPr lang="ru-RU" sz="1800" dirty="0"/>
              <a:t>Порядок регулирования тарифов организаций коммунального комплекса, обеспечивающих электро-</a:t>
            </a:r>
            <a:r>
              <a:rPr lang="ru-RU" sz="1800" dirty="0" smtClean="0"/>
              <a:t>, газо-, водоснабжение, водоотведение и очистку сточных вод, утилизацию ТБО определен </a:t>
            </a:r>
            <a:r>
              <a:rPr lang="ru-RU" sz="1800" dirty="0"/>
              <a:t>Федеральным законом от 30 декабря 2004 г. N 210-ФЗ </a:t>
            </a:r>
            <a:r>
              <a:rPr lang="ru-RU" sz="1800" dirty="0" smtClean="0"/>
              <a:t>«Об </a:t>
            </a:r>
            <a:r>
              <a:rPr lang="ru-RU" sz="1800" dirty="0"/>
              <a:t>основах регулирования тарифов организаций коммунального </a:t>
            </a:r>
            <a:r>
              <a:rPr lang="ru-RU" sz="1800" dirty="0" smtClean="0"/>
              <a:t>комплекса».</a:t>
            </a:r>
          </a:p>
          <a:p>
            <a:pPr algn="just"/>
            <a:r>
              <a:rPr lang="ru-RU" sz="1800" dirty="0" smtClean="0"/>
              <a:t>Установление </a:t>
            </a:r>
            <a:r>
              <a:rPr lang="ru-RU" sz="1800" dirty="0"/>
              <a:t>цен на коммунальные услуги осуществляется в соответствии с постановлением Правительства России от 17 февраля 2004 г. N 89 </a:t>
            </a:r>
            <a:r>
              <a:rPr lang="ru-RU" sz="1800" dirty="0" smtClean="0"/>
              <a:t>«Об </a:t>
            </a:r>
            <a:r>
              <a:rPr lang="ru-RU" sz="1800" dirty="0"/>
              <a:t>утверждении Основ ценообразования в сфере жилищно-коммунального </a:t>
            </a:r>
            <a:r>
              <a:rPr lang="ru-RU" sz="1800" dirty="0" smtClean="0"/>
              <a:t>хозяйства</a:t>
            </a:r>
            <a:r>
              <a:rPr lang="ru-RU" sz="1800" dirty="0" smtClean="0"/>
              <a:t>» и другими правовыми актами.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782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Предоставление субсидий и компенсаций расходов на оплату </a:t>
            </a:r>
            <a:r>
              <a:rPr lang="ru-RU" dirty="0" smtClean="0"/>
              <a:t>коммунальных </a:t>
            </a:r>
            <a:r>
              <a:rPr lang="ru-RU" dirty="0"/>
              <a:t>услуг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161" y="1828456"/>
            <a:ext cx="10574594" cy="1696065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Согласно статье 159 ЖК РФ, субсидии на оплату жилого помещения и коммунальных услуг предоставляются гражданам в том случае, если их расходы на оплату жилого помещения и коммунальных </a:t>
            </a:r>
            <a:r>
              <a:rPr lang="ru-RU" sz="1800" dirty="0" smtClean="0"/>
              <a:t>услуг превышают </a:t>
            </a:r>
            <a:r>
              <a:rPr lang="ru-RU" sz="1800" dirty="0"/>
              <a:t>величину, соответствующую наиболее допустимой доле расходов граждан на оплату жилого помещения и коммунальных услуг в совокупном доходе семьи. Право на субсидии имеют граждане:</a:t>
            </a:r>
          </a:p>
        </p:txBody>
      </p:sp>
      <p:graphicFrame>
        <p:nvGraphicFramePr>
          <p:cNvPr id="4" name="Объект 2" descr="Трапециевидный список с четырьмя группами, расположенными слева направо. Под каждой группой приведено описание задачи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187052"/>
              </p:ext>
            </p:extLst>
          </p:nvPr>
        </p:nvGraphicFramePr>
        <p:xfrm>
          <a:off x="1193328" y="3271515"/>
          <a:ext cx="9802295" cy="258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1161" y="5852483"/>
            <a:ext cx="10574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/>
              <a:t>Этим гражданам субсидии предоставляет орган местного самоуправления или </a:t>
            </a:r>
            <a:r>
              <a:rPr lang="ru-RU" dirty="0" err="1"/>
              <a:t>управомоченное</a:t>
            </a:r>
            <a:r>
              <a:rPr lang="ru-RU" dirty="0"/>
              <a:t> им учреждение на основании заявлений граждан с учетом постоянно проживающих совместно с ними членов их семей.</a:t>
            </a:r>
          </a:p>
        </p:txBody>
      </p:sp>
    </p:spTree>
    <p:extLst>
      <p:ext uri="{BB962C8B-B14F-4D97-AF65-F5344CB8AC3E}">
        <p14:creationId xmlns:p14="http://schemas.microsoft.com/office/powerpoint/2010/main" val="3526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платы за коммунальные услуги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225" y="2470967"/>
            <a:ext cx="6624975" cy="3986213"/>
          </a:xfrm>
        </p:spPr>
        <p:txBody>
          <a:bodyPr/>
          <a:lstStyle/>
          <a:p>
            <a:pPr algn="just"/>
            <a:r>
              <a:rPr lang="ru-RU" dirty="0"/>
              <a:t>Размер платы за коммунальные услуги определяется по показаниям приборов учета, а при их отсутствии - по нормативам потребления коммунальных услуг, утверждаемых органами местного самоуправления (в Москве и Санкт-Петербурге - органами государственной власти этих субъектов Федерации) в порядке, установленном Правительством России (ст. 157 ЖК РФ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  <p:pic>
        <p:nvPicPr>
          <p:cNvPr id="1026" name="Picture 2" descr="https://st14.stpulscen.ru/images/product/429/366/192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768" y="2470967"/>
            <a:ext cx="4286250" cy="30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4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стоимости коммунальных услуг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465" y="2190750"/>
            <a:ext cx="11739715" cy="596696"/>
          </a:xfrm>
        </p:spPr>
        <p:txBody>
          <a:bodyPr/>
          <a:lstStyle/>
          <a:p>
            <a:r>
              <a:rPr lang="ru-RU" dirty="0"/>
              <a:t>расчет платы за электроснабжение в </a:t>
            </a:r>
            <a:r>
              <a:rPr lang="ru-RU" dirty="0" smtClean="0"/>
              <a:t>квартире: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728" y="2716260"/>
            <a:ext cx="6315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sz="28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 = V</a:t>
            </a:r>
            <a:r>
              <a:rPr lang="en-US" sz="28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П</a:t>
            </a:r>
            <a:r>
              <a:rPr lang="ru-RU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 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x </a:t>
            </a:r>
            <a:r>
              <a:rPr lang="ru-RU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Т</a:t>
            </a:r>
            <a:r>
              <a:rPr lang="ru-RU" sz="28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кр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–</a:t>
            </a:r>
            <a:r>
              <a:rPr lang="ru-RU" sz="2800" dirty="0"/>
              <a:t> </a:t>
            </a:r>
            <a:r>
              <a:rPr lang="ru-RU" sz="2000" dirty="0" smtClean="0"/>
              <a:t>при наличии прибора учета;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4728" y="3936860"/>
            <a:ext cx="1145949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Где  </a:t>
            </a:r>
            <a:r>
              <a:rPr lang="ru-RU" sz="2000" dirty="0" err="1"/>
              <a:t>V</a:t>
            </a:r>
            <a:r>
              <a:rPr lang="ru-RU" sz="2000" baseline="-25000" dirty="0" err="1"/>
              <a:t>i</a:t>
            </a:r>
            <a:r>
              <a:rPr lang="ru-RU" sz="2000" baseline="30000" dirty="0" err="1"/>
              <a:t>П</a:t>
            </a:r>
            <a:r>
              <a:rPr lang="ru-RU" sz="2000" dirty="0"/>
              <a:t> -</a:t>
            </a:r>
            <a:r>
              <a:rPr lang="ru-RU" sz="2000" b="1" dirty="0"/>
              <a:t> объем</a:t>
            </a:r>
            <a:r>
              <a:rPr lang="ru-RU" sz="2000" dirty="0"/>
              <a:t> (количество) потребленного за расчетный период в жилом или нежилом помещении электроснабжения, определенный по показаниям индивидуального или общего (квартирного) прибора учета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/>
            <a:r>
              <a:rPr lang="ru-RU" sz="2000" dirty="0" err="1"/>
              <a:t>Т</a:t>
            </a:r>
            <a:r>
              <a:rPr lang="ru-RU" sz="2000" baseline="30000" dirty="0" err="1"/>
              <a:t>кр</a:t>
            </a:r>
            <a:r>
              <a:rPr lang="ru-RU" sz="2000" dirty="0"/>
              <a:t> -</a:t>
            </a:r>
            <a:r>
              <a:rPr lang="ru-RU" sz="2000" b="1" dirty="0"/>
              <a:t> тариф</a:t>
            </a:r>
            <a:r>
              <a:rPr lang="ru-RU" sz="2000" dirty="0"/>
              <a:t> (цена) на электроснабжение, установленный в соответствии с законодательством Российской Федерации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 err="1"/>
              <a:t>n</a:t>
            </a:r>
            <a:r>
              <a:rPr lang="ru-RU" sz="2000" baseline="-25000" dirty="0" err="1"/>
              <a:t>j</a:t>
            </a:r>
            <a:r>
              <a:rPr lang="ru-RU" sz="2000" dirty="0"/>
              <a:t> - </a:t>
            </a:r>
            <a:r>
              <a:rPr lang="ru-RU" sz="2000" b="1" dirty="0"/>
              <a:t>количество</a:t>
            </a:r>
            <a:r>
              <a:rPr lang="ru-RU" sz="2000" dirty="0"/>
              <a:t> постоянно и временно </a:t>
            </a:r>
            <a:r>
              <a:rPr lang="ru-RU" sz="2000" b="1" dirty="0"/>
              <a:t>проживающих</a:t>
            </a:r>
            <a:r>
              <a:rPr lang="ru-RU" sz="2000" dirty="0"/>
              <a:t> в квартире граждан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/>
            <a:r>
              <a:rPr lang="ru-RU" sz="2000" dirty="0" err="1"/>
              <a:t>N</a:t>
            </a:r>
            <a:r>
              <a:rPr lang="ru-RU" sz="2000" baseline="-25000" dirty="0" err="1"/>
              <a:t>j</a:t>
            </a:r>
            <a:r>
              <a:rPr lang="ru-RU" sz="2000" dirty="0"/>
              <a:t> - </a:t>
            </a:r>
            <a:r>
              <a:rPr lang="ru-RU" sz="2000" b="1" dirty="0"/>
              <a:t>норматив</a:t>
            </a:r>
            <a:r>
              <a:rPr lang="ru-RU" sz="2000" dirty="0"/>
              <a:t>, установленный на электрическую энергию для Вашего региона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/>
            <a:r>
              <a:rPr lang="ru-RU" sz="2000" dirty="0" err="1"/>
              <a:t>К</a:t>
            </a:r>
            <a:r>
              <a:rPr lang="ru-RU" sz="2000" baseline="-25000" dirty="0" err="1"/>
              <a:t>пов</a:t>
            </a:r>
            <a:r>
              <a:rPr lang="ru-RU" sz="2000" dirty="0"/>
              <a:t> - </a:t>
            </a:r>
            <a:r>
              <a:rPr lang="ru-RU" sz="2000" b="1" dirty="0"/>
              <a:t>повышающий коэффициент</a:t>
            </a:r>
            <a:r>
              <a:rPr lang="ru-RU" sz="2000" dirty="0"/>
              <a:t> равный 1,5 с 1 января 2017 года</a:t>
            </a:r>
            <a:r>
              <a:rPr lang="ru-RU" sz="2000" dirty="0" smtClean="0"/>
              <a:t>.</a:t>
            </a:r>
            <a:endParaRPr lang="ru-RU" sz="2000" dirty="0"/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4728" y="3265579"/>
            <a:ext cx="6831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x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x </a:t>
            </a:r>
            <a:r>
              <a:rPr lang="ru-RU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</a:t>
            </a:r>
            <a:r>
              <a:rPr lang="ru-RU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ru-RU" sz="2400" dirty="0" smtClean="0">
                <a:solidFill>
                  <a:schemeClr val="tx2"/>
                </a:solidFill>
              </a:rPr>
              <a:t> </a:t>
            </a:r>
            <a:r>
              <a:rPr lang="ru-RU" sz="2000" dirty="0" smtClean="0"/>
              <a:t>при отсутствии прибора учета.</a:t>
            </a:r>
            <a:endParaRPr lang="ru-RU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стоимости коммунальных услуг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465" y="2190750"/>
            <a:ext cx="11739715" cy="596696"/>
          </a:xfrm>
        </p:spPr>
        <p:txBody>
          <a:bodyPr/>
          <a:lstStyle/>
          <a:p>
            <a:r>
              <a:rPr lang="ru-RU" dirty="0"/>
              <a:t>расчет платы за </a:t>
            </a:r>
            <a:r>
              <a:rPr lang="ru-RU" dirty="0" smtClean="0"/>
              <a:t>газоснабжение </a:t>
            </a:r>
            <a:r>
              <a:rPr lang="ru-RU" dirty="0"/>
              <a:t>в квартире 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4465" y="2658677"/>
            <a:ext cx="962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П</a:t>
            </a:r>
            <a:r>
              <a:rPr lang="ru-RU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кр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ru-RU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при наличии индивидуального прибора учета.</a:t>
            </a:r>
            <a:endParaRPr lang="ru-RU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515" y="4108504"/>
            <a:ext cx="1145949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Где </a:t>
            </a:r>
            <a:r>
              <a:rPr lang="pt-BR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aseline="-25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/>
              <a:t>- общая </a:t>
            </a:r>
            <a:r>
              <a:rPr lang="ru-RU" dirty="0"/>
              <a:t>площадь жилого </a:t>
            </a:r>
            <a:r>
              <a:rPr lang="ru-RU" dirty="0" smtClean="0"/>
              <a:t>помещения.</a:t>
            </a:r>
          </a:p>
          <a:p>
            <a:pPr algn="just"/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газ.о</a:t>
            </a:r>
            <a:r>
              <a:rPr lang="ru-RU" sz="20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/>
              <a:t>норматив потребления коммунальной услуги по газоснабжению на отопление жилых </a:t>
            </a:r>
            <a:r>
              <a:rPr lang="ru-RU" dirty="0" smtClean="0"/>
              <a:t>помещений.</a:t>
            </a:r>
          </a:p>
          <a:p>
            <a:pPr algn="just"/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/>
              <a:t>количество граждан, постоянно и временно проживающих в жилом </a:t>
            </a:r>
            <a:r>
              <a:rPr lang="ru-RU" dirty="0" smtClean="0"/>
              <a:t>помещении.</a:t>
            </a:r>
          </a:p>
          <a:p>
            <a:pPr algn="just"/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газ.п</a:t>
            </a:r>
            <a:r>
              <a:rPr lang="ru-RU" sz="20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/>
              <a:t>норматив потребления коммунальной услуги по газоснабжению на приготовление </a:t>
            </a:r>
            <a:r>
              <a:rPr lang="ru-RU" dirty="0" smtClean="0"/>
              <a:t>пищи.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aseline="30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газ.в</a:t>
            </a:r>
            <a:r>
              <a:rPr lang="ru-RU" sz="20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/>
              <a:t> норматив потребления коммунальной услуги по газоснабжению на подогрев воды при отсутствии централизованного горячего </a:t>
            </a:r>
            <a:r>
              <a:rPr lang="ru-RU" dirty="0" smtClean="0"/>
              <a:t>водоснабжения.</a:t>
            </a:r>
          </a:p>
          <a:p>
            <a:pPr algn="just"/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г</a:t>
            </a:r>
            <a:r>
              <a:rPr lang="ru-RU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ru-RU" dirty="0"/>
              <a:t>тариф (цена) на газ, установленный в соответствии с законодательством Российской Федерации.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4465" y="3136850"/>
            <a:ext cx="118675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[(S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N</a:t>
            </a:r>
            <a:r>
              <a:rPr lang="ru-RU" sz="24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4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газ.о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(n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4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газ.п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N</a:t>
            </a:r>
            <a:r>
              <a:rPr lang="ru-RU" sz="24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400" baseline="300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газ.в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pt-BR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</a:t>
            </a:r>
            <a:r>
              <a:rPr lang="ru-RU" sz="24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40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г</a:t>
            </a:r>
            <a:r>
              <a:rPr lang="ru-R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ru-RU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при отсутствии индивидуального или общего прибора учета.</a:t>
            </a:r>
            <a:endParaRPr lang="ru-RU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1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стоимости коммунальных услуг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1534" y="1680972"/>
            <a:ext cx="10205884" cy="49112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2600" dirty="0"/>
              <a:t>Пример расчета платы за газоснабжение в жилом помещении</a:t>
            </a:r>
            <a:r>
              <a:rPr lang="ru-RU" sz="2600" dirty="0" smtClean="0"/>
              <a:t>:</a:t>
            </a:r>
            <a:endParaRPr lang="ru-RU" sz="26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/>
              <a:t>В жилом помещении отсутствует индивидуальный прибор учета на газоснабжение</a:t>
            </a:r>
            <a:r>
              <a:rPr lang="ru-RU" dirty="0" smtClean="0"/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на </a:t>
            </a:r>
            <a:r>
              <a:rPr lang="ru-RU" dirty="0"/>
              <a:t>многоквартирном доме отсутствует система централизованного горячего водоснабжения,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квартира </a:t>
            </a:r>
            <a:r>
              <a:rPr lang="ru-RU" dirty="0"/>
              <a:t>оборудована газовой плитой,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не </a:t>
            </a:r>
            <a:r>
              <a:rPr lang="ru-RU" dirty="0"/>
              <a:t>оборудована газовым водонагревателем,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в </a:t>
            </a:r>
            <a:r>
              <a:rPr lang="ru-RU" dirty="0"/>
              <a:t>квартире проживает 4 человека,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общая </a:t>
            </a:r>
            <a:r>
              <a:rPr lang="ru-RU" dirty="0"/>
              <a:t>площадь помещения составляет 45 м2,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норматив </a:t>
            </a:r>
            <a:r>
              <a:rPr lang="ru-RU" dirty="0"/>
              <a:t>потребления коммунальной услуги по газоснабжению на отопление жилых помещений составляет 8 м3  на 1 м2 общей площади,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норматив </a:t>
            </a:r>
            <a:r>
              <a:rPr lang="ru-RU" dirty="0"/>
              <a:t>потребления коммунальной услуги по газоснабжению на приготовление пищи 12,58 м3 на 1 человека,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норматив </a:t>
            </a:r>
            <a:r>
              <a:rPr lang="ru-RU" dirty="0"/>
              <a:t>потребления коммунальной услуги по газоснабжению на подогрев воды при отсутствии централизованного горячего водоснабжения 6,34 м3 на 1 человека, </a:t>
            </a: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тариф </a:t>
            </a:r>
            <a:r>
              <a:rPr lang="ru-RU" dirty="0"/>
              <a:t>на газоснабжение для текущего региона утвержден в размере 4300 рублей за 1000 м3 (4,2 рубля за 1 м3).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032291" y="6407519"/>
                <a:ext cx="6124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×8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4×12,58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4×6,34</m:t>
                              </m:r>
                            </m:e>
                          </m:d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×4,3=1873,42 руб.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91" y="6407519"/>
                <a:ext cx="612436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92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Школьные предметы 16: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19_TF03462902_TF03462902.potx" id="{BAC63EC1-72D2-48C1-B41B-534A4895C3B1}" vid="{6FF2C71A-6631-4AB1-81A9-F18F0A42702E}"/>
    </a:ext>
  </a:extLst>
</a:theme>
</file>

<file path=ppt/theme/theme2.xml><?xml version="1.0" encoding="utf-8"?>
<a:theme xmlns:a="http://schemas.openxmlformats.org/drawingml/2006/main" name="Тема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учебных предметов с рисунками на школьной доске (широкоэкранный формат)</Template>
  <TotalTime>350</TotalTime>
  <Words>948</Words>
  <Application>Microsoft Office PowerPoint</Application>
  <PresentationFormat>Широкоэкранный</PresentationFormat>
  <Paragraphs>70</Paragraphs>
  <Slides>11</Slides>
  <Notes>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Times New Roman</vt:lpstr>
      <vt:lpstr>Wingdings</vt:lpstr>
      <vt:lpstr>Школьные предметы 16:9</vt:lpstr>
      <vt:lpstr>Система расчёта за пользование услугами электро-, газоснабжения</vt:lpstr>
      <vt:lpstr>Введение</vt:lpstr>
      <vt:lpstr>Обязанность внесения платы за коммунальные услуги</vt:lpstr>
      <vt:lpstr>Структура платы за коммунальные услуги</vt:lpstr>
      <vt:lpstr>Предоставление субсидий и компенсаций расходов на оплату коммунальных услуг</vt:lpstr>
      <vt:lpstr>Размер платы за коммунальные услуги</vt:lpstr>
      <vt:lpstr>Расчет стоимости коммунальных услуг</vt:lpstr>
      <vt:lpstr>Расчет стоимости коммунальных услуг</vt:lpstr>
      <vt:lpstr>Расчет стоимости коммунальных услуг</vt:lpstr>
      <vt:lpstr>Расчет стоимости коммунальных услуг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расчёта за пользование услугами электро-, газоснабжения</dc:title>
  <dc:creator>D9O</dc:creator>
  <cp:lastModifiedBy>D9O</cp:lastModifiedBy>
  <cp:revision>17</cp:revision>
  <dcterms:created xsi:type="dcterms:W3CDTF">2023-06-05T09:11:29Z</dcterms:created>
  <dcterms:modified xsi:type="dcterms:W3CDTF">2023-06-07T13:52:59Z</dcterms:modified>
</cp:coreProperties>
</file>