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51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9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04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63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8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4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80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9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81F8-711B-4F5D-8F20-81DFA3A3A61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46999C-7C14-4A82-8525-5570624E5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378E5-5346-4C4F-8087-F9447E01B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089" y="2721541"/>
            <a:ext cx="9144000" cy="782805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Очистка сточных вод в США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089D446-D052-415F-A718-77C5692CC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123" y="5294835"/>
            <a:ext cx="5764801" cy="1186987"/>
          </a:xfrm>
        </p:spPr>
        <p:txBody>
          <a:bodyPr/>
          <a:lstStyle/>
          <a:p>
            <a:pPr algn="l"/>
            <a:r>
              <a:rPr lang="ru-RU" dirty="0"/>
              <a:t>Подготовили студенты:</a:t>
            </a:r>
          </a:p>
          <a:p>
            <a:pPr algn="l"/>
            <a:r>
              <a:rPr lang="ru-RU" dirty="0"/>
              <a:t>Васильев Дмитрий Витальевич 3140801</a:t>
            </a:r>
            <a:r>
              <a:rPr lang="en-US" dirty="0"/>
              <a:t>/</a:t>
            </a:r>
            <a:r>
              <a:rPr lang="en-GB" dirty="0"/>
              <a:t>21701</a:t>
            </a:r>
            <a:endParaRPr lang="ru-RU" dirty="0"/>
          </a:p>
          <a:p>
            <a:pPr algn="l"/>
            <a:r>
              <a:rPr lang="ru-RU" dirty="0" err="1"/>
              <a:t>Забаровский</a:t>
            </a:r>
            <a:r>
              <a:rPr lang="ru-RU" dirty="0"/>
              <a:t> Роман Вадимович 3140801</a:t>
            </a:r>
            <a:r>
              <a:rPr lang="en-US" dirty="0"/>
              <a:t>/</a:t>
            </a:r>
            <a:r>
              <a:rPr lang="en-GB" dirty="0"/>
              <a:t>21702</a:t>
            </a:r>
            <a:endParaRPr lang="ru-RU" dirty="0"/>
          </a:p>
        </p:txBody>
      </p:sp>
      <p:sp>
        <p:nvSpPr>
          <p:cNvPr id="6" name="Подзаголовок 4">
            <a:extLst>
              <a:ext uri="{FF2B5EF4-FFF2-40B4-BE49-F238E27FC236}">
                <a16:creationId xmlns:a16="http://schemas.microsoft.com/office/drawing/2014/main" id="{1EAEB513-EAE5-4C13-BBFF-113F74CE0A8C}"/>
              </a:ext>
            </a:extLst>
          </p:cNvPr>
          <p:cNvSpPr txBox="1">
            <a:spLocks/>
          </p:cNvSpPr>
          <p:nvPr/>
        </p:nvSpPr>
        <p:spPr>
          <a:xfrm>
            <a:off x="1840089" y="4776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Санкт-Петербургский политехнический университет Петра Великого Инженерно-строительный институт Высшая школа гидротехнического и энергетического строительства</a:t>
            </a:r>
          </a:p>
        </p:txBody>
      </p:sp>
    </p:spTree>
    <p:extLst>
      <p:ext uri="{BB962C8B-B14F-4D97-AF65-F5344CB8AC3E}">
        <p14:creationId xmlns:p14="http://schemas.microsoft.com/office/powerpoint/2010/main" val="8233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2552-75DC-4ACD-BBD9-8870B6D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00" y="659035"/>
            <a:ext cx="6196012" cy="100466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EE972AF-5672-4DE4-B2A5-3691CFAD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4326" cy="4351338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Соединенные Штаты Америки – Государство в Северной Америке.</a:t>
            </a:r>
          </a:p>
          <a:p>
            <a:pPr algn="l"/>
            <a:r>
              <a:rPr lang="ru-RU" sz="2000" dirty="0"/>
              <a:t>В состав входит 50 штатов</a:t>
            </a:r>
          </a:p>
          <a:p>
            <a:pPr algn="l"/>
            <a:r>
              <a:rPr lang="ru-RU" sz="2000" dirty="0"/>
              <a:t>Столица – город Вашингтон</a:t>
            </a:r>
          </a:p>
          <a:p>
            <a:pPr algn="l"/>
            <a:r>
              <a:rPr lang="ru-RU" sz="2000" dirty="0"/>
              <a:t>Площадь – 9,5 млн км2</a:t>
            </a:r>
          </a:p>
          <a:p>
            <a:pPr algn="l"/>
            <a:r>
              <a:rPr lang="ru-RU" sz="2000" dirty="0"/>
              <a:t>Население 333 млн человек ( 3-е место в мире)</a:t>
            </a:r>
          </a:p>
          <a:p>
            <a:pPr algn="l"/>
            <a:r>
              <a:rPr lang="ru-RU" sz="2000" dirty="0"/>
              <a:t>В 2021 году 216 триллионов галлонов сточных вод (2-е место в мире после Китая)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2A4636-5423-4D9C-A84D-11DC5FC4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86" y="1825625"/>
            <a:ext cx="34589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7A751-F51C-4B0B-AC87-40FA6637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05" y="644525"/>
            <a:ext cx="10627895" cy="739775"/>
          </a:xfrm>
        </p:spPr>
        <p:txBody>
          <a:bodyPr/>
          <a:lstStyle/>
          <a:p>
            <a:r>
              <a:rPr lang="ru-RU" dirty="0" smtClean="0"/>
              <a:t>Станции </a:t>
            </a:r>
            <a:r>
              <a:rPr lang="ru-RU" dirty="0"/>
              <a:t>водоочистки в США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8FE68-D961-47CE-8593-87465F6E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04" y="1690688"/>
            <a:ext cx="10030995" cy="3884612"/>
          </a:xfrm>
        </p:spPr>
        <p:txBody>
          <a:bodyPr>
            <a:normAutofit/>
          </a:bodyPr>
          <a:lstStyle/>
          <a:p>
            <a:r>
              <a:rPr lang="ru-RU" sz="2000" dirty="0"/>
              <a:t>В США находится 16000 водоочистных сооружений</a:t>
            </a:r>
          </a:p>
          <a:p>
            <a:r>
              <a:rPr lang="ru-RU" sz="2000" dirty="0" err="1"/>
              <a:t>Детройтское</a:t>
            </a:r>
            <a:r>
              <a:rPr lang="ru-RU" sz="2000" dirty="0"/>
              <a:t> очистное сооружение в г. Детройт ( 2 460 000 (6 435 000) м3 в день)</a:t>
            </a:r>
          </a:p>
          <a:p>
            <a:r>
              <a:rPr lang="ru-RU" sz="2000" dirty="0"/>
              <a:t>Завод по переработке воды </a:t>
            </a:r>
            <a:r>
              <a:rPr lang="ru-RU" sz="2000" dirty="0" err="1"/>
              <a:t>Стикни</a:t>
            </a:r>
            <a:r>
              <a:rPr lang="ru-RU" sz="2000" dirty="0"/>
              <a:t> в г. Чикаго ( 2 665 000 (5 450 000)м3 в день)</a:t>
            </a:r>
          </a:p>
          <a:p>
            <a:r>
              <a:rPr lang="ru-RU" sz="2000" dirty="0"/>
              <a:t>Станция очистки сточных вод острова </a:t>
            </a:r>
            <a:r>
              <a:rPr lang="ru-RU" sz="2000" dirty="0" err="1"/>
              <a:t>Дир</a:t>
            </a:r>
            <a:r>
              <a:rPr lang="ru-RU" sz="2000" dirty="0"/>
              <a:t> в г. Бостон (1 438 000 ( 4 542 000 м3 в день)</a:t>
            </a:r>
          </a:p>
          <a:p>
            <a:r>
              <a:rPr lang="ru-RU" sz="2000" dirty="0"/>
              <a:t>Завод по переработке воды </a:t>
            </a:r>
            <a:r>
              <a:rPr lang="ru-RU" sz="2000" dirty="0" err="1"/>
              <a:t>Гиперион</a:t>
            </a:r>
            <a:r>
              <a:rPr lang="ru-RU" sz="2000" dirty="0"/>
              <a:t> Лос-Анджелес ( 1 041 000 ( 3 000 000 м3 в день)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FBF9A-73C2-4304-8D5E-E7978CA8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4" y="636810"/>
            <a:ext cx="10533647" cy="626725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Система водоотведения Нью-Йорка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3C669-9A45-468A-8543-D0131642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4" y="1422170"/>
            <a:ext cx="5714639" cy="5316997"/>
          </a:xfrm>
        </p:spPr>
        <p:txBody>
          <a:bodyPr>
            <a:normAutofit/>
          </a:bodyPr>
          <a:lstStyle/>
          <a:p>
            <a:r>
              <a:rPr lang="ru-RU" dirty="0" smtClean="0"/>
              <a:t>1850 – 1855 гг. – появление канализации</a:t>
            </a:r>
          </a:p>
          <a:p>
            <a:r>
              <a:rPr lang="ru-RU" dirty="0" smtClean="0"/>
              <a:t>1890-е гг. – построены 3 городские очистные станции (</a:t>
            </a:r>
            <a:r>
              <a:rPr lang="ru-RU" dirty="0"/>
              <a:t>26-ая </a:t>
            </a:r>
            <a:r>
              <a:rPr lang="ru-RU" dirty="0" smtClean="0"/>
              <a:t>Вод, </a:t>
            </a:r>
            <a:r>
              <a:rPr lang="ru-RU" dirty="0"/>
              <a:t>Кони </a:t>
            </a:r>
            <a:r>
              <a:rPr lang="ru-RU" dirty="0" err="1" smtClean="0"/>
              <a:t>Айленд</a:t>
            </a:r>
            <a:r>
              <a:rPr lang="ru-RU" dirty="0" smtClean="0"/>
              <a:t>, </a:t>
            </a:r>
            <a:r>
              <a:rPr lang="ru-RU" dirty="0" err="1" smtClean="0"/>
              <a:t>Джамейка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1935 – 1945 гг. – построены ещё 3 станции (</a:t>
            </a:r>
            <a:r>
              <a:rPr lang="ru-RU" dirty="0" err="1"/>
              <a:t>Водз</a:t>
            </a:r>
            <a:r>
              <a:rPr lang="ru-RU" dirty="0"/>
              <a:t> </a:t>
            </a:r>
            <a:r>
              <a:rPr lang="ru-RU" dirty="0" err="1" smtClean="0"/>
              <a:t>Айленд</a:t>
            </a:r>
            <a:r>
              <a:rPr lang="ru-RU" dirty="0" smtClean="0"/>
              <a:t>, </a:t>
            </a:r>
            <a:r>
              <a:rPr lang="ru-RU" dirty="0" err="1"/>
              <a:t>Бовери</a:t>
            </a:r>
            <a:r>
              <a:rPr lang="ru-RU" dirty="0"/>
              <a:t> </a:t>
            </a:r>
            <a:r>
              <a:rPr lang="ru-RU" dirty="0" smtClean="0"/>
              <a:t>Бей, </a:t>
            </a:r>
            <a:r>
              <a:rPr lang="ru-RU" dirty="0" err="1"/>
              <a:t>Толмен</a:t>
            </a:r>
            <a:r>
              <a:rPr lang="ru-RU" dirty="0"/>
              <a:t> </a:t>
            </a:r>
            <a:r>
              <a:rPr lang="ru-RU" dirty="0" err="1" smtClean="0"/>
              <a:t>Айленд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1945-1965 гг. - </a:t>
            </a:r>
            <a:r>
              <a:rPr lang="ru-RU" dirty="0"/>
              <a:t>пять новых станций: </a:t>
            </a:r>
            <a:r>
              <a:rPr lang="ru-RU" dirty="0" err="1"/>
              <a:t>Хантс</a:t>
            </a:r>
            <a:r>
              <a:rPr lang="ru-RU" dirty="0"/>
              <a:t> </a:t>
            </a:r>
            <a:r>
              <a:rPr lang="ru-RU" dirty="0" err="1" smtClean="0"/>
              <a:t>Пойнт</a:t>
            </a:r>
            <a:r>
              <a:rPr lang="ru-RU" dirty="0" smtClean="0"/>
              <a:t>, </a:t>
            </a:r>
            <a:r>
              <a:rPr lang="ru-RU" dirty="0" err="1"/>
              <a:t>Оуквуд</a:t>
            </a:r>
            <a:r>
              <a:rPr lang="ru-RU" dirty="0"/>
              <a:t> </a:t>
            </a:r>
            <a:r>
              <a:rPr lang="ru-RU" dirty="0" smtClean="0"/>
              <a:t>Бич, Порт Ричмонд, </a:t>
            </a:r>
            <a:r>
              <a:rPr lang="ru-RU" dirty="0" err="1" smtClean="0"/>
              <a:t>Рокавей</a:t>
            </a:r>
            <a:r>
              <a:rPr lang="ru-RU" dirty="0" smtClean="0"/>
              <a:t>, </a:t>
            </a:r>
            <a:r>
              <a:rPr lang="ru-RU" dirty="0" err="1" smtClean="0"/>
              <a:t>Аулс</a:t>
            </a:r>
            <a:r>
              <a:rPr lang="ru-RU" dirty="0" smtClean="0"/>
              <a:t> </a:t>
            </a:r>
            <a:r>
              <a:rPr lang="ru-RU" dirty="0" err="1" smtClean="0"/>
              <a:t>Хед</a:t>
            </a:r>
            <a:endParaRPr lang="ru-RU" dirty="0" smtClean="0"/>
          </a:p>
          <a:p>
            <a:r>
              <a:rPr lang="ru-RU" dirty="0" smtClean="0"/>
              <a:t>1979 г. </a:t>
            </a:r>
            <a:r>
              <a:rPr lang="ru-RU" dirty="0"/>
              <a:t>- сооружена </a:t>
            </a:r>
            <a:r>
              <a:rPr lang="ru-RU" dirty="0" smtClean="0"/>
              <a:t>станция </a:t>
            </a:r>
            <a:r>
              <a:rPr lang="ru-RU" dirty="0" err="1"/>
              <a:t>Ньютаун</a:t>
            </a:r>
            <a:r>
              <a:rPr lang="ru-RU" dirty="0"/>
              <a:t> </a:t>
            </a:r>
            <a:r>
              <a:rPr lang="ru-RU" dirty="0" smtClean="0"/>
              <a:t>Крик</a:t>
            </a:r>
          </a:p>
          <a:p>
            <a:r>
              <a:rPr lang="ru-RU" dirty="0" smtClean="0"/>
              <a:t>1980 г. – модернизация на 9 станциях</a:t>
            </a:r>
          </a:p>
          <a:p>
            <a:r>
              <a:rPr lang="ru-RU" dirty="0"/>
              <a:t>1980-1995 гг. </a:t>
            </a:r>
            <a:r>
              <a:rPr lang="ru-RU" dirty="0" smtClean="0"/>
              <a:t>- завершено </a:t>
            </a:r>
            <a:r>
              <a:rPr lang="ru-RU" dirty="0"/>
              <a:t>строительство станций Ред Хук </a:t>
            </a:r>
            <a:r>
              <a:rPr lang="ru-RU" dirty="0" smtClean="0"/>
              <a:t> и </a:t>
            </a:r>
            <a:r>
              <a:rPr lang="ru-RU" dirty="0" err="1"/>
              <a:t>Норс</a:t>
            </a:r>
            <a:r>
              <a:rPr lang="ru-RU" dirty="0"/>
              <a:t> </a:t>
            </a:r>
            <a:r>
              <a:rPr lang="ru-RU" dirty="0" smtClean="0"/>
              <a:t>Ривер</a:t>
            </a:r>
          </a:p>
          <a:p>
            <a:r>
              <a:rPr lang="ru-RU" dirty="0"/>
              <a:t>2003-2007 гг</a:t>
            </a:r>
            <a:r>
              <a:rPr lang="ru-RU" dirty="0" smtClean="0"/>
              <a:t>. – реконструкция </a:t>
            </a:r>
            <a:r>
              <a:rPr lang="ru-RU" dirty="0"/>
              <a:t>станции </a:t>
            </a:r>
            <a:r>
              <a:rPr lang="ru-RU" dirty="0" err="1"/>
              <a:t>Ньютаун</a:t>
            </a:r>
            <a:r>
              <a:rPr lang="ru-RU" dirty="0"/>
              <a:t> Крик</a:t>
            </a:r>
          </a:p>
        </p:txBody>
      </p:sp>
      <p:pic>
        <p:nvPicPr>
          <p:cNvPr id="2050" name="Picture 2" descr="https://efimovfree.ru/wp-content/uploads/8/4/4/844233ee04090a0906c09690ab17f56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3" y="2175010"/>
            <a:ext cx="5719988" cy="381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17E56-47E9-4EE1-8CE7-E2CD8D1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11" y="657361"/>
            <a:ext cx="6832858" cy="6394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Процесс очистки сточных вод</a:t>
            </a:r>
          </a:p>
        </p:txBody>
      </p:sp>
      <p:pic>
        <p:nvPicPr>
          <p:cNvPr id="1026" name="Picture 2" descr="https://watermagazine.ru/images/stories/news/ny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10" y="1420750"/>
            <a:ext cx="8689368" cy="53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C24FD-5EE9-4B2D-A3DA-3D3B9C2B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624110"/>
            <a:ext cx="8911687" cy="672675"/>
          </a:xfrm>
        </p:spPr>
        <p:txBody>
          <a:bodyPr/>
          <a:lstStyle/>
          <a:p>
            <a:r>
              <a:rPr lang="ru-RU" dirty="0"/>
              <a:t>Эксплуатация станции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15C9F-BFDA-410E-BA3B-A2D3A26E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watermagazine.ru/images/stories/news/ny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71" y="1251629"/>
            <a:ext cx="6833062" cy="56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56604" y="654590"/>
            <a:ext cx="8911687" cy="1280890"/>
          </a:xfrm>
        </p:spPr>
        <p:txBody>
          <a:bodyPr/>
          <a:lstStyle/>
          <a:p>
            <a:r>
              <a:rPr lang="ru-RU" dirty="0" smtClean="0"/>
              <a:t>Северные очистные сооружения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2414"/>
              </p:ext>
            </p:extLst>
          </p:nvPr>
        </p:nvGraphicFramePr>
        <p:xfrm>
          <a:off x="243840" y="1600201"/>
          <a:ext cx="11826240" cy="404246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8588">
                  <a:extLst>
                    <a:ext uri="{9D8B030D-6E8A-4147-A177-3AD203B41FA5}">
                      <a16:colId xmlns:a16="http://schemas.microsoft.com/office/drawing/2014/main" val="186135494"/>
                    </a:ext>
                  </a:extLst>
                </a:gridCol>
                <a:gridCol w="884748">
                  <a:extLst>
                    <a:ext uri="{9D8B030D-6E8A-4147-A177-3AD203B41FA5}">
                      <a16:colId xmlns:a16="http://schemas.microsoft.com/office/drawing/2014/main" val="4210032010"/>
                    </a:ext>
                  </a:extLst>
                </a:gridCol>
                <a:gridCol w="1331591">
                  <a:extLst>
                    <a:ext uri="{9D8B030D-6E8A-4147-A177-3AD203B41FA5}">
                      <a16:colId xmlns:a16="http://schemas.microsoft.com/office/drawing/2014/main" val="2140405998"/>
                    </a:ext>
                  </a:extLst>
                </a:gridCol>
                <a:gridCol w="1770232">
                  <a:extLst>
                    <a:ext uri="{9D8B030D-6E8A-4147-A177-3AD203B41FA5}">
                      <a16:colId xmlns:a16="http://schemas.microsoft.com/office/drawing/2014/main" val="2893360316"/>
                    </a:ext>
                  </a:extLst>
                </a:gridCol>
                <a:gridCol w="1358650">
                  <a:extLst>
                    <a:ext uri="{9D8B030D-6E8A-4147-A177-3AD203B41FA5}">
                      <a16:colId xmlns:a16="http://schemas.microsoft.com/office/drawing/2014/main" val="2028462747"/>
                    </a:ext>
                  </a:extLst>
                </a:gridCol>
                <a:gridCol w="1270350">
                  <a:extLst>
                    <a:ext uri="{9D8B030D-6E8A-4147-A177-3AD203B41FA5}">
                      <a16:colId xmlns:a16="http://schemas.microsoft.com/office/drawing/2014/main" val="2825711314"/>
                    </a:ext>
                  </a:extLst>
                </a:gridCol>
                <a:gridCol w="1397104">
                  <a:extLst>
                    <a:ext uri="{9D8B030D-6E8A-4147-A177-3AD203B41FA5}">
                      <a16:colId xmlns:a16="http://schemas.microsoft.com/office/drawing/2014/main" val="713137436"/>
                    </a:ext>
                  </a:extLst>
                </a:gridCol>
                <a:gridCol w="1284594">
                  <a:extLst>
                    <a:ext uri="{9D8B030D-6E8A-4147-A177-3AD203B41FA5}">
                      <a16:colId xmlns:a16="http://schemas.microsoft.com/office/drawing/2014/main" val="2377695311"/>
                    </a:ext>
                  </a:extLst>
                </a:gridCol>
                <a:gridCol w="1260383">
                  <a:extLst>
                    <a:ext uri="{9D8B030D-6E8A-4147-A177-3AD203B41FA5}">
                      <a16:colId xmlns:a16="http://schemas.microsoft.com/office/drawing/2014/main" val="3333454980"/>
                    </a:ext>
                  </a:extLst>
                </a:gridCol>
              </a:tblGrid>
              <a:tr h="472439"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Наименование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Ввод в </a:t>
                      </a:r>
                      <a:r>
                        <a:rPr lang="ru-RU" sz="1600" dirty="0" err="1" smtClean="0"/>
                        <a:t>эксп</a:t>
                      </a:r>
                      <a:r>
                        <a:rPr lang="ru-RU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Насосные станции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Проведение</a:t>
                      </a:r>
                      <a:r>
                        <a:rPr lang="ru-RU" sz="1600" baseline="0" dirty="0" smtClean="0"/>
                        <a:t> модернизации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err="1" smtClean="0"/>
                        <a:t>Произв-ть</a:t>
                      </a:r>
                      <a:endParaRPr lang="ru-RU" sz="1600" dirty="0" smtClean="0"/>
                    </a:p>
                    <a:p>
                      <a:pPr algn="r"/>
                      <a:r>
                        <a:rPr lang="ru-RU" sz="1600" dirty="0" smtClean="0"/>
                        <a:t>м3/день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Обезвоживание</a:t>
                      </a:r>
                      <a:r>
                        <a:rPr lang="ru-RU" sz="1600" baseline="0" dirty="0" smtClean="0"/>
                        <a:t> ила</a:t>
                      </a:r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Обслуживаемое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Персонал</a:t>
                      </a:r>
                    </a:p>
                    <a:p>
                      <a:pPr algn="r"/>
                      <a:r>
                        <a:rPr lang="ru-RU" sz="1600" dirty="0" smtClean="0"/>
                        <a:t>Чел.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7367"/>
                  </a:ext>
                </a:extLst>
              </a:tr>
              <a:tr h="6289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население</a:t>
                      </a:r>
                    </a:p>
                    <a:p>
                      <a:pPr algn="r"/>
                      <a:r>
                        <a:rPr lang="ru-RU" sz="1600" dirty="0" smtClean="0"/>
                        <a:t>Чел.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терр-ия</a:t>
                      </a:r>
                      <a:endParaRPr lang="ru-RU" sz="1600" dirty="0" smtClean="0"/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км2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66135"/>
                  </a:ext>
                </a:extLst>
              </a:tr>
              <a:tr h="681645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Бовери</a:t>
                      </a:r>
                      <a:r>
                        <a:rPr lang="ru-RU" dirty="0" smtClean="0"/>
                        <a:t> Бей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660 тыс.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848,3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61,5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7944"/>
                  </a:ext>
                </a:extLst>
              </a:tr>
              <a:tr h="764194">
                <a:tc>
                  <a:txBody>
                    <a:bodyPr/>
                    <a:lstStyle/>
                    <a:p>
                      <a:r>
                        <a:rPr lang="ru-RU" dirty="0" smtClean="0"/>
                        <a:t>Хант </a:t>
                      </a:r>
                      <a:r>
                        <a:rPr lang="ru-RU" dirty="0" err="1" smtClean="0"/>
                        <a:t>Пойнтс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684,6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67,4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00898"/>
                  </a:ext>
                </a:extLst>
              </a:tr>
              <a:tr h="747597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Толмен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Айленд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352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4101</a:t>
                      </a:r>
                      <a:r>
                        <a:rPr lang="ru-RU" baseline="0" dirty="0" smtClean="0"/>
                        <a:t>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9168"/>
                  </a:ext>
                </a:extLst>
              </a:tr>
              <a:tr h="747597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Водз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Айленд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1,21 млн.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1,062 млн.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48,8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9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9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56604" y="654590"/>
            <a:ext cx="8911687" cy="1280890"/>
          </a:xfrm>
        </p:spPr>
        <p:txBody>
          <a:bodyPr/>
          <a:lstStyle/>
          <a:p>
            <a:r>
              <a:rPr lang="ru-RU" dirty="0" smtClean="0"/>
              <a:t>Южные очистные сооружения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24005"/>
              </p:ext>
            </p:extLst>
          </p:nvPr>
        </p:nvGraphicFramePr>
        <p:xfrm>
          <a:off x="304800" y="1615440"/>
          <a:ext cx="11765280" cy="454785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2049">
                  <a:extLst>
                    <a:ext uri="{9D8B030D-6E8A-4147-A177-3AD203B41FA5}">
                      <a16:colId xmlns:a16="http://schemas.microsoft.com/office/drawing/2014/main" val="186135494"/>
                    </a:ext>
                  </a:extLst>
                </a:gridCol>
                <a:gridCol w="880186">
                  <a:extLst>
                    <a:ext uri="{9D8B030D-6E8A-4147-A177-3AD203B41FA5}">
                      <a16:colId xmlns:a16="http://schemas.microsoft.com/office/drawing/2014/main" val="4210032010"/>
                    </a:ext>
                  </a:extLst>
                </a:gridCol>
                <a:gridCol w="1324727">
                  <a:extLst>
                    <a:ext uri="{9D8B030D-6E8A-4147-A177-3AD203B41FA5}">
                      <a16:colId xmlns:a16="http://schemas.microsoft.com/office/drawing/2014/main" val="2140405998"/>
                    </a:ext>
                  </a:extLst>
                </a:gridCol>
                <a:gridCol w="1761108">
                  <a:extLst>
                    <a:ext uri="{9D8B030D-6E8A-4147-A177-3AD203B41FA5}">
                      <a16:colId xmlns:a16="http://schemas.microsoft.com/office/drawing/2014/main" val="2893360316"/>
                    </a:ext>
                  </a:extLst>
                </a:gridCol>
                <a:gridCol w="1351647">
                  <a:extLst>
                    <a:ext uri="{9D8B030D-6E8A-4147-A177-3AD203B41FA5}">
                      <a16:colId xmlns:a16="http://schemas.microsoft.com/office/drawing/2014/main" val="2028462747"/>
                    </a:ext>
                  </a:extLst>
                </a:gridCol>
                <a:gridCol w="1263802">
                  <a:extLst>
                    <a:ext uri="{9D8B030D-6E8A-4147-A177-3AD203B41FA5}">
                      <a16:colId xmlns:a16="http://schemas.microsoft.com/office/drawing/2014/main" val="2825711314"/>
                    </a:ext>
                  </a:extLst>
                </a:gridCol>
                <a:gridCol w="1389902">
                  <a:extLst>
                    <a:ext uri="{9D8B030D-6E8A-4147-A177-3AD203B41FA5}">
                      <a16:colId xmlns:a16="http://schemas.microsoft.com/office/drawing/2014/main" val="713137436"/>
                    </a:ext>
                  </a:extLst>
                </a:gridCol>
                <a:gridCol w="1277973">
                  <a:extLst>
                    <a:ext uri="{9D8B030D-6E8A-4147-A177-3AD203B41FA5}">
                      <a16:colId xmlns:a16="http://schemas.microsoft.com/office/drawing/2014/main" val="2377695311"/>
                    </a:ext>
                  </a:extLst>
                </a:gridCol>
                <a:gridCol w="1253886">
                  <a:extLst>
                    <a:ext uri="{9D8B030D-6E8A-4147-A177-3AD203B41FA5}">
                      <a16:colId xmlns:a16="http://schemas.microsoft.com/office/drawing/2014/main" val="3333454980"/>
                    </a:ext>
                  </a:extLst>
                </a:gridCol>
              </a:tblGrid>
              <a:tr h="481429"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Наименование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Ввод в </a:t>
                      </a:r>
                      <a:r>
                        <a:rPr lang="ru-RU" sz="1600" dirty="0" err="1" smtClean="0"/>
                        <a:t>эксп</a:t>
                      </a:r>
                      <a:r>
                        <a:rPr lang="ru-RU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Насосные станции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Проведение</a:t>
                      </a:r>
                      <a:r>
                        <a:rPr lang="ru-RU" sz="1600" baseline="0" dirty="0" smtClean="0"/>
                        <a:t> модернизации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err="1" smtClean="0"/>
                        <a:t>Произв-ть</a:t>
                      </a:r>
                      <a:endParaRPr lang="ru-RU" sz="1600" dirty="0" smtClean="0"/>
                    </a:p>
                    <a:p>
                      <a:pPr algn="r"/>
                      <a:r>
                        <a:rPr lang="ru-RU" sz="1600" dirty="0" smtClean="0"/>
                        <a:t>м3/день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Обезвоживание</a:t>
                      </a:r>
                      <a:r>
                        <a:rPr lang="ru-RU" sz="1600" baseline="0" dirty="0" smtClean="0"/>
                        <a:t> ила</a:t>
                      </a:r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Обслуживаемое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Персонал</a:t>
                      </a:r>
                    </a:p>
                    <a:p>
                      <a:pPr algn="r"/>
                      <a:r>
                        <a:rPr lang="ru-RU" sz="1600" dirty="0" smtClean="0"/>
                        <a:t>Чел.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7367"/>
                  </a:ext>
                </a:extLst>
              </a:tr>
              <a:tr h="5641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население</a:t>
                      </a:r>
                    </a:p>
                    <a:p>
                      <a:pPr algn="r"/>
                      <a:r>
                        <a:rPr lang="ru-RU" sz="1600" dirty="0" smtClean="0"/>
                        <a:t>Чел.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терр-ия</a:t>
                      </a:r>
                      <a:endParaRPr lang="ru-RU" sz="1600" dirty="0" smtClean="0"/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км2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66135"/>
                  </a:ext>
                </a:extLst>
              </a:tr>
              <a:tr h="72518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Ньютаун</a:t>
                      </a:r>
                      <a:r>
                        <a:rPr lang="ru-RU" dirty="0" smtClean="0"/>
                        <a:t> Крик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 млн.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1,068 млн.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7944"/>
                  </a:ext>
                </a:extLst>
              </a:tr>
              <a:tr h="74129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Норс</a:t>
                      </a:r>
                      <a:r>
                        <a:rPr lang="ru-RU" dirty="0" smtClean="0"/>
                        <a:t> Ривер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750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589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00898"/>
                  </a:ext>
                </a:extLst>
              </a:tr>
              <a:tr h="72518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Оуквуд</a:t>
                      </a:r>
                      <a:r>
                        <a:rPr lang="ru-RU" dirty="0" smtClean="0"/>
                        <a:t> Бич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175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245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9168"/>
                  </a:ext>
                </a:extLst>
              </a:tr>
              <a:tr h="633983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Порт Ричмонд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265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199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04916"/>
                  </a:ext>
                </a:extLst>
              </a:tr>
              <a:tr h="655554">
                <a:tc>
                  <a:txBody>
                    <a:bodyPr/>
                    <a:lstStyle/>
                    <a:p>
                      <a:r>
                        <a:rPr lang="ru-RU" dirty="0" smtClean="0"/>
                        <a:t>Ред Хук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192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6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56604" y="654590"/>
            <a:ext cx="8911687" cy="1280890"/>
          </a:xfrm>
        </p:spPr>
        <p:txBody>
          <a:bodyPr/>
          <a:lstStyle/>
          <a:p>
            <a:r>
              <a:rPr lang="ru-RU" dirty="0" smtClean="0"/>
              <a:t>Восточные очистные сооружения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66471"/>
              </p:ext>
            </p:extLst>
          </p:nvPr>
        </p:nvGraphicFramePr>
        <p:xfrm>
          <a:off x="290518" y="1627910"/>
          <a:ext cx="11749081" cy="44533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0311">
                  <a:extLst>
                    <a:ext uri="{9D8B030D-6E8A-4147-A177-3AD203B41FA5}">
                      <a16:colId xmlns:a16="http://schemas.microsoft.com/office/drawing/2014/main" val="186135494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4210032010"/>
                    </a:ext>
                  </a:extLst>
                </a:gridCol>
                <a:gridCol w="1322903">
                  <a:extLst>
                    <a:ext uri="{9D8B030D-6E8A-4147-A177-3AD203B41FA5}">
                      <a16:colId xmlns:a16="http://schemas.microsoft.com/office/drawing/2014/main" val="2140405998"/>
                    </a:ext>
                  </a:extLst>
                </a:gridCol>
                <a:gridCol w="1758683">
                  <a:extLst>
                    <a:ext uri="{9D8B030D-6E8A-4147-A177-3AD203B41FA5}">
                      <a16:colId xmlns:a16="http://schemas.microsoft.com/office/drawing/2014/main" val="2893360316"/>
                    </a:ext>
                  </a:extLst>
                </a:gridCol>
                <a:gridCol w="1349786">
                  <a:extLst>
                    <a:ext uri="{9D8B030D-6E8A-4147-A177-3AD203B41FA5}">
                      <a16:colId xmlns:a16="http://schemas.microsoft.com/office/drawing/2014/main" val="2028462747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825711314"/>
                    </a:ext>
                  </a:extLst>
                </a:gridCol>
                <a:gridCol w="1387988">
                  <a:extLst>
                    <a:ext uri="{9D8B030D-6E8A-4147-A177-3AD203B41FA5}">
                      <a16:colId xmlns:a16="http://schemas.microsoft.com/office/drawing/2014/main" val="713137436"/>
                    </a:ext>
                  </a:extLst>
                </a:gridCol>
                <a:gridCol w="1276213">
                  <a:extLst>
                    <a:ext uri="{9D8B030D-6E8A-4147-A177-3AD203B41FA5}">
                      <a16:colId xmlns:a16="http://schemas.microsoft.com/office/drawing/2014/main" val="2377695311"/>
                    </a:ext>
                  </a:extLst>
                </a:gridCol>
                <a:gridCol w="1252160">
                  <a:extLst>
                    <a:ext uri="{9D8B030D-6E8A-4147-A177-3AD203B41FA5}">
                      <a16:colId xmlns:a16="http://schemas.microsoft.com/office/drawing/2014/main" val="3333454980"/>
                    </a:ext>
                  </a:extLst>
                </a:gridCol>
              </a:tblGrid>
              <a:tr h="490450"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Наименование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Ввод в </a:t>
                      </a:r>
                      <a:r>
                        <a:rPr lang="ru-RU" sz="1600" dirty="0" err="1" smtClean="0"/>
                        <a:t>эксп</a:t>
                      </a:r>
                      <a:r>
                        <a:rPr lang="ru-RU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Насосные станции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Проведение</a:t>
                      </a:r>
                      <a:r>
                        <a:rPr lang="ru-RU" sz="1600" baseline="0" dirty="0" smtClean="0"/>
                        <a:t> модернизации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err="1" smtClean="0"/>
                        <a:t>Произв-ть</a:t>
                      </a:r>
                      <a:endParaRPr lang="ru-RU" sz="1600" dirty="0" smtClean="0"/>
                    </a:p>
                    <a:p>
                      <a:pPr algn="r"/>
                      <a:r>
                        <a:rPr lang="ru-RU" sz="1600" dirty="0" smtClean="0"/>
                        <a:t>М3/день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Обезвоживание</a:t>
                      </a:r>
                      <a:r>
                        <a:rPr lang="ru-RU" sz="1600" baseline="0" dirty="0" smtClean="0"/>
                        <a:t> ила</a:t>
                      </a:r>
                      <a:endParaRPr lang="ru-RU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Обслуживаемое</a:t>
                      </a:r>
                      <a:endParaRPr lang="ru-RU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Персонал</a:t>
                      </a:r>
                    </a:p>
                    <a:p>
                      <a:pPr algn="r"/>
                      <a:r>
                        <a:rPr lang="ru-RU" sz="1600" dirty="0" smtClean="0"/>
                        <a:t>чел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7367"/>
                  </a:ext>
                </a:extLst>
              </a:tr>
              <a:tr h="624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население</a:t>
                      </a:r>
                    </a:p>
                    <a:p>
                      <a:pPr algn="r"/>
                      <a:r>
                        <a:rPr lang="ru-RU" sz="1600" dirty="0" smtClean="0"/>
                        <a:t>Чел.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терр-ия</a:t>
                      </a:r>
                      <a:endParaRPr lang="ru-RU" sz="1600" dirty="0" smtClean="0"/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Км2</a:t>
                      </a:r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6613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ru-RU" dirty="0" smtClean="0"/>
                        <a:t>263-ая Вод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375 тыс.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283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7944"/>
                  </a:ext>
                </a:extLst>
              </a:tr>
              <a:tr h="67017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Кони </a:t>
                      </a:r>
                      <a:r>
                        <a:rPr lang="ru-RU" dirty="0" err="1" smtClean="0"/>
                        <a:t>Айленд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480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596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0089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Джамейка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440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станции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728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102,4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916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Аулс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Хед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530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758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52,4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47417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Рокавей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90,5 тыс.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1791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562</Words>
  <Application>Microsoft Office PowerPoint</Application>
  <PresentationFormat>Широкоэкранный</PresentationFormat>
  <Paragraphs>202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Очистка сточных вод в США</vt:lpstr>
      <vt:lpstr>Введение</vt:lpstr>
      <vt:lpstr>Станции водоочистки в США</vt:lpstr>
      <vt:lpstr>Система водоотведения Нью-Йорка</vt:lpstr>
      <vt:lpstr>Процесс очистки сточных вод</vt:lpstr>
      <vt:lpstr>Эксплуатация станции</vt:lpstr>
      <vt:lpstr>Северные очистные сооружения</vt:lpstr>
      <vt:lpstr>Южные очистные сооружения</vt:lpstr>
      <vt:lpstr>Восточные очистные сооружения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Васильев</dc:creator>
  <cp:lastModifiedBy>D9O</cp:lastModifiedBy>
  <cp:revision>23</cp:revision>
  <dcterms:created xsi:type="dcterms:W3CDTF">2023-04-04T09:18:51Z</dcterms:created>
  <dcterms:modified xsi:type="dcterms:W3CDTF">2023-04-09T13:54:51Z</dcterms:modified>
</cp:coreProperties>
</file>