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57" r:id="rId3"/>
    <p:sldId id="258"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5682" autoAdjust="0"/>
  </p:normalViewPr>
  <p:slideViewPr>
    <p:cSldViewPr snapToGrid="0">
      <p:cViewPr varScale="1">
        <p:scale>
          <a:sx n="86" d="100"/>
          <a:sy n="86"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070A1-298A-43D6-A0AF-9A8B4E18F4DE}" type="datetimeFigureOut">
              <a:rPr lang="ru-RU" smtClean="0"/>
              <a:t>03.10.2023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B8171-AA41-4730-8425-56C9328181B3}" type="slidenum">
              <a:rPr lang="ru-RU" smtClean="0"/>
              <a:t>‹#›</a:t>
            </a:fld>
            <a:endParaRPr lang="ru-RU"/>
          </a:p>
        </p:txBody>
      </p:sp>
    </p:spTree>
    <p:extLst>
      <p:ext uri="{BB962C8B-B14F-4D97-AF65-F5344CB8AC3E}">
        <p14:creationId xmlns:p14="http://schemas.microsoft.com/office/powerpoint/2010/main" val="293114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Добро пожаловать в наш многоквартирный жилой комплекс - идеальное место для вашей мечты о комфортной и безопасной жизни!</a:t>
            </a:r>
          </a:p>
          <a:p>
            <a:endParaRPr lang="ru-RU" dirty="0" smtClean="0"/>
          </a:p>
          <a:p>
            <a:r>
              <a:rPr lang="ru-RU" dirty="0" smtClean="0"/>
              <a:t>Мы позаботились о вашей безопасности, установив видеонаблюдение и организовав круглосуточную охрану. Вы можете быть уверены, что ваша семья и имущество находятся под надежной защитой.</a:t>
            </a:r>
          </a:p>
          <a:p>
            <a:endParaRPr lang="ru-RU" dirty="0" smtClean="0"/>
          </a:p>
          <a:p>
            <a:r>
              <a:rPr lang="ru-RU" dirty="0" smtClean="0"/>
              <a:t>Но жизнь рядом с людьми не ограничивается только безопасностью. Мы стремимся предоставить вам высочайшее качество жизни, соблюдая все сроки и обещания. Наша команда профессионалов гарантирует, что каждая деталь в вашей квартире будет выполнена с максимальным качеством.</a:t>
            </a:r>
          </a:p>
          <a:p>
            <a:endParaRPr lang="ru-RU" dirty="0" smtClean="0"/>
          </a:p>
          <a:p>
            <a:r>
              <a:rPr lang="ru-RU" dirty="0" smtClean="0"/>
              <a:t>Мы также гордимся тем, что предлагаем нашим клиентам оптимальное соотношение цены и качества. Мы понимаем, что покупка недвижимости - это серьезное решение, и поэтому стараемся предложить вам самые выгодные условия.</a:t>
            </a:r>
          </a:p>
          <a:p>
            <a:endParaRPr lang="ru-RU" dirty="0" smtClean="0"/>
          </a:p>
          <a:p>
            <a:r>
              <a:rPr lang="ru-RU" dirty="0" smtClean="0"/>
              <a:t>Однако наше преимущество не ограничивается только безопасностью, качеством и ценой. Наш уникальный дизайн квартир придется по вкусу даже самым требовательным покупателям. Мы сделали все возможное, чтобы каждая квартира была уникальной и отражала вашу индивидуальность.</a:t>
            </a:r>
          </a:p>
          <a:p>
            <a:endParaRPr lang="ru-RU" dirty="0" smtClean="0"/>
          </a:p>
          <a:p>
            <a:r>
              <a:rPr lang="ru-RU" dirty="0" smtClean="0"/>
              <a:t>И наконец, наш комплекс обеспечен двумя лифтами, включая грузовой. Вы больше не будете испытывать неудобство при перевозке тяжелых вещей или покупок. Мы помогаем вам решить все возникающие проблемы, чтобы ваша жизнь была максимально комфортной.</a:t>
            </a:r>
          </a:p>
          <a:p>
            <a:endParaRPr lang="ru-RU" dirty="0" smtClean="0"/>
          </a:p>
          <a:p>
            <a:r>
              <a:rPr lang="ru-RU" dirty="0" smtClean="0"/>
              <a:t>Кроме того, мы предлагаем различные пакеты услуг, включая квартиры с черновой, </a:t>
            </a:r>
            <a:r>
              <a:rPr lang="ru-RU" dirty="0" err="1" smtClean="0"/>
              <a:t>предчистовой</a:t>
            </a:r>
            <a:r>
              <a:rPr lang="ru-RU" dirty="0" smtClean="0"/>
              <a:t> и чистовой отделкой. Мы также готовы помочь вам с продажей старой недвижимости и предоставить доступ к подземному и наземному паркингу.</a:t>
            </a:r>
          </a:p>
          <a:p>
            <a:endParaRPr lang="ru-RU" dirty="0" smtClean="0"/>
          </a:p>
          <a:p>
            <a:r>
              <a:rPr lang="ru-RU" dirty="0" smtClean="0"/>
              <a:t>Мы понимаем, что покупка недвижимости может быть сложным процессом, поэтому мы готовы помочь вам с получением средств на покупку и решить все возникающие проблемы с жильем.</a:t>
            </a:r>
          </a:p>
          <a:p>
            <a:endParaRPr lang="ru-RU" dirty="0" smtClean="0"/>
          </a:p>
          <a:p>
            <a:r>
              <a:rPr lang="ru-RU" dirty="0" smtClean="0"/>
              <a:t>Выбирая наш многоквартирный жилой комплекс, вы выбираете безопасность, качество, уникальный дизайн и удобство. Мы готовы помочь вам решить все ваши вопросы и сделать вашу мечту о собственном жилье реальностью. Обратитесь к нам сегодня, и мы с радостью поможем вам!</a:t>
            </a:r>
            <a:endParaRPr lang="ru-RU" dirty="0"/>
          </a:p>
        </p:txBody>
      </p:sp>
      <p:sp>
        <p:nvSpPr>
          <p:cNvPr id="4" name="Номер слайда 3"/>
          <p:cNvSpPr>
            <a:spLocks noGrp="1"/>
          </p:cNvSpPr>
          <p:nvPr>
            <p:ph type="sldNum" sz="quarter" idx="10"/>
          </p:nvPr>
        </p:nvSpPr>
        <p:spPr/>
        <p:txBody>
          <a:bodyPr/>
          <a:lstStyle/>
          <a:p>
            <a:fld id="{373B8171-AA41-4730-8425-56C9328181B3}" type="slidenum">
              <a:rPr lang="ru-RU" smtClean="0"/>
              <a:t>3</a:t>
            </a:fld>
            <a:endParaRPr lang="ru-RU"/>
          </a:p>
        </p:txBody>
      </p:sp>
    </p:spTree>
    <p:extLst>
      <p:ext uri="{BB962C8B-B14F-4D97-AF65-F5344CB8AC3E}">
        <p14:creationId xmlns:p14="http://schemas.microsoft.com/office/powerpoint/2010/main" val="367807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03.10.2023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3512226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03.10.2023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13820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03.10.2023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37688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03.10.2023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87005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03.10.2023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446943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8DD1138F-4AFD-4355-8AE6-1C212826FCBF}" type="datetimeFigureOut">
              <a:rPr lang="ru-RU" smtClean="0"/>
              <a:t>03.10.2023</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364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03.10.2023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05948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D1138F-4AFD-4355-8AE6-1C212826FCBF}" type="datetimeFigureOut">
              <a:rPr lang="ru-RU" smtClean="0"/>
              <a:t>03.10.2023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19338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1138F-4AFD-4355-8AE6-1C212826FCBF}" type="datetimeFigureOut">
              <a:rPr lang="ru-RU" smtClean="0"/>
              <a:t>03.10.2023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037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9" name="Date Placeholder 8"/>
          <p:cNvSpPr>
            <a:spLocks noGrp="1"/>
          </p:cNvSpPr>
          <p:nvPr>
            <p:ph type="dt" sz="half" idx="10"/>
          </p:nvPr>
        </p:nvSpPr>
        <p:spPr/>
        <p:txBody>
          <a:bodyPr/>
          <a:lstStyle/>
          <a:p>
            <a:fld id="{8DD1138F-4AFD-4355-8AE6-1C212826FCBF}" type="datetimeFigureOut">
              <a:rPr lang="ru-RU" smtClean="0"/>
              <a:t>03.10.2023</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17853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DD1138F-4AFD-4355-8AE6-1C212826FCBF}" type="datetimeFigureOut">
              <a:rPr lang="ru-RU" smtClean="0"/>
              <a:t>03.10.2023</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62036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D1138F-4AFD-4355-8AE6-1C212826FCBF}" type="datetimeFigureOut">
              <a:rPr lang="ru-RU" smtClean="0"/>
              <a:t>03.10.2023</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B4EAA5-5468-4546-8153-1EDF0BC937EC}" type="slidenum">
              <a:rPr lang="ru-RU" smtClean="0"/>
              <a:t>‹#›</a:t>
            </a:fld>
            <a:endParaRPr lang="ru-RU"/>
          </a:p>
        </p:txBody>
      </p:sp>
    </p:spTree>
    <p:extLst>
      <p:ext uri="{BB962C8B-B14F-4D97-AF65-F5344CB8AC3E}">
        <p14:creationId xmlns:p14="http://schemas.microsoft.com/office/powerpoint/2010/main" val="540240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320346" y="291217"/>
            <a:ext cx="7729728" cy="1188720"/>
          </a:xfrm>
        </p:spPr>
        <p:txBody>
          <a:bodyPr/>
          <a:lstStyle/>
          <a:p>
            <a:r>
              <a:rPr lang="ru-RU" dirty="0" smtClean="0"/>
              <a:t>Ценностное предложение</a:t>
            </a:r>
            <a:endParaRPr lang="ru-RU" dirty="0"/>
          </a:p>
        </p:txBody>
      </p:sp>
      <p:sp>
        <p:nvSpPr>
          <p:cNvPr id="5" name="Объект 4"/>
          <p:cNvSpPr>
            <a:spLocks noGrp="1"/>
          </p:cNvSpPr>
          <p:nvPr>
            <p:ph idx="1"/>
          </p:nvPr>
        </p:nvSpPr>
        <p:spPr>
          <a:xfrm>
            <a:off x="927410" y="1680659"/>
            <a:ext cx="10515600" cy="4920863"/>
          </a:xfrm>
        </p:spPr>
        <p:txBody>
          <a:bodyPr>
            <a:normAutofit/>
          </a:bodyPr>
          <a:lstStyle/>
          <a:p>
            <a:r>
              <a:rPr lang="ru-RU" sz="2000" dirty="0"/>
              <a:t>Постоянное видеонаблюдение и охрана ЖК</a:t>
            </a:r>
          </a:p>
          <a:p>
            <a:r>
              <a:rPr lang="ru-RU" sz="2000" dirty="0" smtClean="0"/>
              <a:t>Собственная </a:t>
            </a:r>
            <a:r>
              <a:rPr lang="ru-RU" sz="2000" dirty="0" smtClean="0"/>
              <a:t>квартира (кладовая, парковочное место</a:t>
            </a:r>
            <a:r>
              <a:rPr lang="ru-RU" sz="2000" dirty="0" smtClean="0"/>
              <a:t>)</a:t>
            </a:r>
          </a:p>
          <a:p>
            <a:r>
              <a:rPr lang="ru-RU" sz="2000" dirty="0" smtClean="0"/>
              <a:t>Оптимальное </a:t>
            </a:r>
            <a:r>
              <a:rPr lang="ru-RU" sz="2000" dirty="0"/>
              <a:t>соотношение цены и качества</a:t>
            </a:r>
            <a:endParaRPr lang="ru-RU" sz="2000" dirty="0" smtClean="0"/>
          </a:p>
          <a:p>
            <a:r>
              <a:rPr lang="ru-RU" sz="2000" dirty="0" smtClean="0"/>
              <a:t>Уникальный </a:t>
            </a:r>
            <a:r>
              <a:rPr lang="ru-RU" sz="2000" dirty="0"/>
              <a:t>дизайн </a:t>
            </a:r>
            <a:r>
              <a:rPr lang="ru-RU" sz="2000" dirty="0" smtClean="0"/>
              <a:t>квартир</a:t>
            </a:r>
          </a:p>
          <a:p>
            <a:r>
              <a:rPr lang="ru-RU" sz="2000" dirty="0"/>
              <a:t> </a:t>
            </a:r>
            <a:r>
              <a:rPr lang="ru-RU" sz="2000" dirty="0" smtClean="0"/>
              <a:t>Квартиры </a:t>
            </a:r>
            <a:r>
              <a:rPr lang="ru-RU" sz="2000" dirty="0"/>
              <a:t>с черновой, </a:t>
            </a:r>
            <a:r>
              <a:rPr lang="ru-RU" sz="2000" dirty="0" err="1"/>
              <a:t>предчистовой</a:t>
            </a:r>
            <a:r>
              <a:rPr lang="ru-RU" sz="2000" dirty="0"/>
              <a:t> и чистовой отделкой</a:t>
            </a:r>
            <a:endParaRPr lang="ru-RU" sz="2000" dirty="0" smtClean="0"/>
          </a:p>
          <a:p>
            <a:r>
              <a:rPr lang="ru-RU" sz="2000" dirty="0" smtClean="0"/>
              <a:t>Панорамное </a:t>
            </a:r>
            <a:r>
              <a:rPr lang="ru-RU" sz="2000" dirty="0"/>
              <a:t>остекление с высокими </a:t>
            </a:r>
            <a:r>
              <a:rPr lang="ru-RU" sz="2000" dirty="0" smtClean="0"/>
              <a:t>окнами </a:t>
            </a:r>
            <a:r>
              <a:rPr lang="ru-RU" sz="2000" dirty="0"/>
              <a:t>визуально увеличивают пространство и наполняют комнату естественным </a:t>
            </a:r>
            <a:r>
              <a:rPr lang="ru-RU" sz="2000" dirty="0" smtClean="0"/>
              <a:t>светом</a:t>
            </a:r>
          </a:p>
          <a:p>
            <a:r>
              <a:rPr lang="ru-RU" sz="2000" dirty="0"/>
              <a:t> </a:t>
            </a:r>
            <a:r>
              <a:rPr lang="ru-RU" sz="2000" dirty="0" smtClean="0"/>
              <a:t>Помощь с </a:t>
            </a:r>
            <a:r>
              <a:rPr lang="ru-RU" sz="2000" dirty="0"/>
              <a:t>продажей старой недвижимости</a:t>
            </a:r>
            <a:endParaRPr lang="ru-RU" sz="2000" dirty="0" smtClean="0"/>
          </a:p>
          <a:p>
            <a:r>
              <a:rPr lang="ru-RU" sz="2000" dirty="0" smtClean="0"/>
              <a:t>Закрытая территория двора с яблоневым садом, комфортной детской площадкой и общей зоной </a:t>
            </a:r>
            <a:r>
              <a:rPr lang="ru-RU" sz="2000" dirty="0" smtClean="0"/>
              <a:t>отдыха</a:t>
            </a:r>
          </a:p>
          <a:p>
            <a:r>
              <a:rPr lang="ru-RU" sz="2000" dirty="0" smtClean="0"/>
              <a:t>Подземный </a:t>
            </a:r>
            <a:r>
              <a:rPr lang="ru-RU" sz="2000" dirty="0"/>
              <a:t>и </a:t>
            </a:r>
            <a:r>
              <a:rPr lang="ru-RU" sz="2000" dirty="0" smtClean="0"/>
              <a:t>наземный паркинг</a:t>
            </a:r>
            <a:endParaRPr lang="ru-RU" sz="2000" dirty="0" smtClean="0"/>
          </a:p>
          <a:p>
            <a:r>
              <a:rPr lang="ru-RU" sz="2000" dirty="0" smtClean="0"/>
              <a:t>Близость </a:t>
            </a:r>
            <a:r>
              <a:rPr lang="ru-RU" sz="2000" dirty="0" smtClean="0"/>
              <a:t>к парку, доступность КАД в пяти минутах</a:t>
            </a:r>
            <a:endParaRPr lang="ru-RU" sz="2000" dirty="0"/>
          </a:p>
          <a:p>
            <a:endParaRPr lang="ru-RU" dirty="0" smtClean="0"/>
          </a:p>
          <a:p>
            <a:endParaRPr lang="ru-RU" dirty="0" smtClean="0"/>
          </a:p>
          <a:p>
            <a:endParaRPr lang="ru-RU" dirty="0"/>
          </a:p>
        </p:txBody>
      </p:sp>
    </p:spTree>
    <p:extLst>
      <p:ext uri="{BB962C8B-B14F-4D97-AF65-F5344CB8AC3E}">
        <p14:creationId xmlns:p14="http://schemas.microsoft.com/office/powerpoint/2010/main" val="108670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74243" y="227484"/>
            <a:ext cx="7729728" cy="1188720"/>
          </a:xfrm>
        </p:spPr>
        <p:txBody>
          <a:bodyPr/>
          <a:lstStyle/>
          <a:p>
            <a:r>
              <a:rPr lang="ru-RU" dirty="0" smtClean="0"/>
              <a:t>Бизнес-модель</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64527031"/>
              </p:ext>
            </p:extLst>
          </p:nvPr>
        </p:nvGraphicFramePr>
        <p:xfrm>
          <a:off x="624468" y="1501322"/>
          <a:ext cx="11229278" cy="5260343"/>
        </p:xfrm>
        <a:graphic>
          <a:graphicData uri="http://schemas.openxmlformats.org/drawingml/2006/table">
            <a:tbl>
              <a:tblPr>
                <a:tableStyleId>{0660B408-B3CF-4A94-85FC-2B1E0A45F4A2}</a:tableStyleId>
              </a:tblPr>
              <a:tblGrid>
                <a:gridCol w="2006103">
                  <a:extLst>
                    <a:ext uri="{9D8B030D-6E8A-4147-A177-3AD203B41FA5}">
                      <a16:colId xmlns:a16="http://schemas.microsoft.com/office/drawing/2014/main" val="57415859"/>
                    </a:ext>
                  </a:extLst>
                </a:gridCol>
                <a:gridCol w="2006103">
                  <a:extLst>
                    <a:ext uri="{9D8B030D-6E8A-4147-A177-3AD203B41FA5}">
                      <a16:colId xmlns:a16="http://schemas.microsoft.com/office/drawing/2014/main" val="3489142097"/>
                    </a:ext>
                  </a:extLst>
                </a:gridCol>
                <a:gridCol w="2221326">
                  <a:extLst>
                    <a:ext uri="{9D8B030D-6E8A-4147-A177-3AD203B41FA5}">
                      <a16:colId xmlns:a16="http://schemas.microsoft.com/office/drawing/2014/main" val="2390803828"/>
                    </a:ext>
                  </a:extLst>
                </a:gridCol>
                <a:gridCol w="2610442">
                  <a:extLst>
                    <a:ext uri="{9D8B030D-6E8A-4147-A177-3AD203B41FA5}">
                      <a16:colId xmlns:a16="http://schemas.microsoft.com/office/drawing/2014/main" val="951326885"/>
                    </a:ext>
                  </a:extLst>
                </a:gridCol>
                <a:gridCol w="2385304">
                  <a:extLst>
                    <a:ext uri="{9D8B030D-6E8A-4147-A177-3AD203B41FA5}">
                      <a16:colId xmlns:a16="http://schemas.microsoft.com/office/drawing/2014/main" val="2508536143"/>
                    </a:ext>
                  </a:extLst>
                </a:gridCol>
              </a:tblGrid>
              <a:tr h="2515528">
                <a:tc rowSpan="2">
                  <a:txBody>
                    <a:bodyPr/>
                    <a:lstStyle/>
                    <a:p>
                      <a:pPr marL="36000" algn="l" fontAlgn="t"/>
                      <a:r>
                        <a:rPr lang="ru-RU" sz="1200" b="1" u="none" strike="noStrike" dirty="0">
                          <a:effectLst/>
                        </a:rPr>
                        <a:t>Основные партнеры</a:t>
                      </a:r>
                      <a:r>
                        <a:rPr lang="ru-RU" sz="1200" u="none" strike="noStrike" dirty="0">
                          <a:effectLst/>
                        </a:rPr>
                        <a:t/>
                      </a:r>
                      <a:br>
                        <a:rPr lang="ru-RU" sz="1200" u="none" strike="noStrike" dirty="0">
                          <a:effectLst/>
                        </a:rPr>
                      </a:br>
                      <a:r>
                        <a:rPr lang="ru-RU" sz="1200" u="none" strike="noStrike" dirty="0">
                          <a:effectLst/>
                        </a:rPr>
                        <a:t>Поставщики стройматериалов и </a:t>
                      </a:r>
                      <a:r>
                        <a:rPr lang="ru-RU" sz="1200" u="none" strike="noStrike" dirty="0" smtClean="0">
                          <a:effectLst/>
                        </a:rPr>
                        <a:t>техники;</a:t>
                      </a:r>
                    </a:p>
                    <a:p>
                      <a:pPr marL="36000" algn="l" fontAlgn="t"/>
                      <a:r>
                        <a:rPr lang="ru-RU" sz="1200" u="none" strike="noStrike" dirty="0" smtClean="0">
                          <a:effectLst/>
                        </a:rPr>
                        <a:t>Проектировочные</a:t>
                      </a:r>
                      <a:r>
                        <a:rPr lang="ru-RU" sz="1200" u="none" strike="noStrike" baseline="0" dirty="0" smtClean="0">
                          <a:effectLst/>
                        </a:rPr>
                        <a:t> </a:t>
                      </a:r>
                      <a:r>
                        <a:rPr lang="ru-RU" sz="1200" u="none" strike="noStrike" dirty="0" smtClean="0">
                          <a:effectLst/>
                        </a:rPr>
                        <a:t>организации;</a:t>
                      </a:r>
                    </a:p>
                    <a:p>
                      <a:pPr marL="36000" algn="l" fontAlgn="t"/>
                      <a:r>
                        <a:rPr lang="ru-RU" sz="1200" u="none" strike="noStrike" dirty="0" smtClean="0">
                          <a:effectLst/>
                        </a:rPr>
                        <a:t>подрядные </a:t>
                      </a:r>
                      <a:r>
                        <a:rPr lang="ru-RU" sz="1200" u="none" strike="noStrike" dirty="0">
                          <a:effectLst/>
                        </a:rPr>
                        <a:t>строительные </a:t>
                      </a:r>
                      <a:r>
                        <a:rPr lang="ru-RU" sz="1200" u="none" strike="noStrike" dirty="0" smtClean="0">
                          <a:effectLst/>
                        </a:rPr>
                        <a:t>организации;</a:t>
                      </a:r>
                    </a:p>
                    <a:p>
                      <a:pPr marL="36000" algn="l" fontAlgn="t"/>
                      <a:r>
                        <a:rPr lang="ru-RU" sz="1200" u="none" strike="noStrike" dirty="0" smtClean="0">
                          <a:effectLst/>
                        </a:rPr>
                        <a:t>Банки;</a:t>
                      </a:r>
                    </a:p>
                    <a:p>
                      <a:pPr marL="36000" algn="l" fontAlgn="t"/>
                      <a:r>
                        <a:rPr lang="ru-RU" sz="1200" u="none" strike="noStrike" dirty="0" smtClean="0">
                          <a:effectLst/>
                        </a:rPr>
                        <a:t>Сотрудничество </a:t>
                      </a:r>
                      <a:r>
                        <a:rPr lang="ru-RU" sz="1200" u="none" strike="noStrike" dirty="0">
                          <a:effectLst/>
                        </a:rPr>
                        <a:t>с дизайнерами интерьеров, архитекторами и строительными </a:t>
                      </a:r>
                      <a:r>
                        <a:rPr lang="ru-RU" sz="1200" u="none" strike="noStrike" dirty="0" smtClean="0">
                          <a:effectLst/>
                        </a:rPr>
                        <a:t>компаниями; </a:t>
                      </a:r>
                    </a:p>
                    <a:p>
                      <a:pPr marL="36000" algn="l" fontAlgn="t"/>
                      <a:r>
                        <a:rPr lang="ru-RU" sz="1200" u="none" strike="noStrike" dirty="0" smtClean="0">
                          <a:effectLst/>
                        </a:rPr>
                        <a:t>агенты </a:t>
                      </a:r>
                      <a:r>
                        <a:rPr lang="ru-RU" sz="1200" u="none" strike="noStrike" dirty="0">
                          <a:effectLst/>
                        </a:rPr>
                        <a:t>по </a:t>
                      </a:r>
                      <a:r>
                        <a:rPr lang="ru-RU" sz="1200" u="none" strike="noStrike" dirty="0" smtClean="0">
                          <a:effectLst/>
                        </a:rPr>
                        <a:t>недвижимости;</a:t>
                      </a:r>
                    </a:p>
                    <a:p>
                      <a:pPr marL="36000" algn="l" fontAlgn="t"/>
                      <a:r>
                        <a:rPr lang="ru-RU" sz="1200" u="none" strike="noStrike" dirty="0" smtClean="0">
                          <a:effectLst/>
                        </a:rPr>
                        <a:t>менеджеры </a:t>
                      </a:r>
                      <a:r>
                        <a:rPr lang="ru-RU" sz="1200" u="none" strike="noStrike" dirty="0">
                          <a:effectLst/>
                        </a:rPr>
                        <a:t>по </a:t>
                      </a:r>
                      <a:r>
                        <a:rPr lang="ru-RU" sz="1200" u="none" strike="noStrike" dirty="0" smtClean="0">
                          <a:effectLst/>
                        </a:rPr>
                        <a:t>маркетингу; </a:t>
                      </a:r>
                    </a:p>
                    <a:p>
                      <a:pPr marL="36000" algn="l" fontAlgn="t"/>
                      <a:r>
                        <a:rPr lang="ru-RU" sz="1200" u="none" strike="noStrike" dirty="0" smtClean="0">
                          <a:effectLst/>
                        </a:rPr>
                        <a:t>рекламные </a:t>
                      </a:r>
                      <a:r>
                        <a:rPr lang="ru-RU" sz="1200" u="none" strike="noStrike" dirty="0" err="1" smtClean="0">
                          <a:effectLst/>
                        </a:rPr>
                        <a:t>агенства</a:t>
                      </a:r>
                      <a:r>
                        <a:rPr lang="ru-RU" sz="1200" u="none" strike="noStrike" dirty="0" smtClean="0">
                          <a:effectLst/>
                        </a:rPr>
                        <a:t>.</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ru-RU" sz="1200" b="1" u="none" strike="noStrike" dirty="0">
                          <a:effectLst/>
                        </a:rPr>
                        <a:t>Основные направления </a:t>
                      </a:r>
                      <a:r>
                        <a:rPr lang="ru-RU" sz="1200" b="1" u="none" strike="noStrike" dirty="0" smtClean="0">
                          <a:effectLst/>
                        </a:rPr>
                        <a:t>деятельности:</a:t>
                      </a:r>
                      <a:r>
                        <a:rPr lang="ru-RU" sz="1200" u="none" strike="noStrike" dirty="0">
                          <a:effectLst/>
                        </a:rPr>
                        <a:t/>
                      </a:r>
                      <a:br>
                        <a:rPr lang="ru-RU" sz="1200" u="none" strike="noStrike" dirty="0">
                          <a:effectLst/>
                        </a:rPr>
                      </a:br>
                      <a:r>
                        <a:rPr lang="ru-RU" sz="1200" u="none" strike="noStrike" dirty="0">
                          <a:effectLst/>
                        </a:rPr>
                        <a:t>Идея жилого здания, </a:t>
                      </a:r>
                      <a:r>
                        <a:rPr lang="ru-RU" sz="1200" u="none" strike="noStrike" dirty="0" smtClean="0">
                          <a:effectLst/>
                        </a:rPr>
                        <a:t>индивидуальные </a:t>
                      </a:r>
                      <a:r>
                        <a:rPr lang="ru-RU" sz="1200" u="none" strike="noStrike" dirty="0">
                          <a:effectLst/>
                        </a:rPr>
                        <a:t>планировки, качество, выгодная цена (индивидуальное предложение по цене) Продажа через сайт застройщика, предложение от партнеров (банков). Прибыль придет после сдачи проекта с </a:t>
                      </a:r>
                      <a:r>
                        <a:rPr lang="ru-RU" sz="1200" u="none" strike="noStrike" dirty="0" err="1">
                          <a:effectLst/>
                        </a:rPr>
                        <a:t>эскроу</a:t>
                      </a:r>
                      <a:r>
                        <a:rPr lang="ru-RU" sz="1200" u="none" strike="noStrike" dirty="0">
                          <a:effectLst/>
                        </a:rPr>
                        <a:t>-счетов. Целевая реклама.</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rPr>
                        <a:t>Предлагаемые преимущества: </a:t>
                      </a:r>
                      <a:r>
                        <a:rPr lang="ru-RU" sz="1200" u="none" strike="noStrike" dirty="0">
                          <a:effectLst/>
                        </a:rPr>
                        <a:t>Безопасность: видеонаблюдение, охрана. </a:t>
                      </a:r>
                      <a:r>
                        <a:rPr lang="ru-RU" sz="1200" u="none" strike="noStrike" dirty="0" smtClean="0">
                          <a:effectLst/>
                        </a:rPr>
                        <a:t>качество</a:t>
                      </a:r>
                      <a:r>
                        <a:rPr lang="ru-RU" sz="1200" u="none" strike="noStrike" dirty="0">
                          <a:effectLst/>
                        </a:rPr>
                        <a:t>, соблюдение сроков, соотношение цены и качества, уникальный дизайн квартиры, наличие 2-х лифтов в </a:t>
                      </a:r>
                      <a:r>
                        <a:rPr lang="ru-RU" sz="1200" u="none" strike="noStrike" dirty="0" err="1">
                          <a:effectLst/>
                        </a:rPr>
                        <a:t>т.ч</a:t>
                      </a:r>
                      <a:r>
                        <a:rPr lang="ru-RU" sz="1200" u="none" strike="noStrike" dirty="0">
                          <a:effectLst/>
                        </a:rPr>
                        <a:t>. грузовой. Помогаем клиенту решить проблему с получением средств на покупку, проблему с жильем. Предоставление выбора планировок квартир из их многообразия.</a:t>
                      </a:r>
                      <a:br>
                        <a:rPr lang="ru-RU" sz="1200" u="none" strike="noStrike" dirty="0">
                          <a:effectLst/>
                        </a:rPr>
                      </a:br>
                      <a:r>
                        <a:rPr lang="ru-RU" sz="1200" u="none" strike="noStrike" dirty="0">
                          <a:effectLst/>
                        </a:rPr>
                        <a:t>Пакеты услуг: квартира с черновой, </a:t>
                      </a:r>
                      <a:r>
                        <a:rPr lang="ru-RU" sz="1200" u="none" strike="noStrike" dirty="0" err="1">
                          <a:effectLst/>
                        </a:rPr>
                        <a:t>предчистовой</a:t>
                      </a:r>
                      <a:r>
                        <a:rPr lang="ru-RU" sz="1200" u="none" strike="noStrike" dirty="0">
                          <a:effectLst/>
                        </a:rPr>
                        <a:t>, чистовой отделкой. Помощь с продажей старой недвижимости. Подземный и наземный паркинг.</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rPr>
                        <a:t>Отношения с клиентами</a:t>
                      </a:r>
                      <a:r>
                        <a:rPr lang="ru-RU" sz="1200" u="none" strike="noStrike" dirty="0">
                          <a:effectLst/>
                        </a:rPr>
                        <a:t/>
                      </a:r>
                      <a:br>
                        <a:rPr lang="ru-RU" sz="1200" u="none" strike="noStrike" dirty="0">
                          <a:effectLst/>
                        </a:rPr>
                      </a:br>
                      <a:r>
                        <a:rPr lang="ru-RU" sz="1200" u="none" strike="noStrike" dirty="0">
                          <a:effectLst/>
                        </a:rPr>
                        <a:t>Отношения с клиентами доброжелательное, помощь при возникновении вопросов, претензий, пожеланий. Цена взаимодействия с клиентом - содержание менеджера по продажам. Регулярная организация мероприятий и собраний для жильцов , чтобы создать атмосферу взаимодействия и поддержки между жильцами.</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rPr>
                        <a:t>Сегменты клиентов</a:t>
                      </a:r>
                      <a:br>
                        <a:rPr lang="ru-RU" sz="1200" b="1" u="none" strike="noStrike" dirty="0">
                          <a:effectLst/>
                        </a:rPr>
                      </a:br>
                      <a:r>
                        <a:rPr lang="ru-RU" sz="1200" u="none" strike="noStrike" dirty="0">
                          <a:effectLst/>
                        </a:rPr>
                        <a:t>Клиенты - люди всех возрастов, (семьи без детей или с 1 ребенком), однако преимущественно молодые люди. </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90062"/>
                  </a:ext>
                </a:extLst>
              </a:tr>
              <a:tr h="1680183">
                <a:tc vMerge="1">
                  <a:txBody>
                    <a:bodyPr/>
                    <a:lstStyle/>
                    <a:p>
                      <a:endParaRPr lang="ru-RU"/>
                    </a:p>
                  </a:txBody>
                  <a:tcPr/>
                </a:tc>
                <a:tc>
                  <a:txBody>
                    <a:bodyPr/>
                    <a:lstStyle/>
                    <a:p>
                      <a:pPr marL="36000" algn="l" fontAlgn="t"/>
                      <a:r>
                        <a:rPr lang="ru-RU" sz="1200" b="1" u="none" strike="noStrike" dirty="0">
                          <a:effectLst/>
                        </a:rPr>
                        <a:t>Основные ресурсы </a:t>
                      </a:r>
                      <a:r>
                        <a:rPr lang="ru-RU" sz="1200" u="none" strike="noStrike" dirty="0">
                          <a:effectLst/>
                        </a:rPr>
                        <a:t>Строительная техника, стройматериалы, рабочая сила, (в том числе строители, разработчики, контролеры), логистика, земельный участок, бюджет, время</a:t>
                      </a:r>
                      <a:br>
                        <a:rPr lang="ru-RU" sz="1200" u="none" strike="noStrike" dirty="0">
                          <a:effectLst/>
                        </a:rPr>
                      </a:b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2033577681"/>
                  </a:ext>
                </a:extLst>
              </a:tr>
              <a:tr h="1011908">
                <a:tc gridSpan="3">
                  <a:txBody>
                    <a:bodyPr/>
                    <a:lstStyle/>
                    <a:p>
                      <a:pPr marL="36000" algn="l" fontAlgn="t"/>
                      <a:r>
                        <a:rPr lang="ru-RU" sz="1200" b="1" u="none" strike="noStrike" dirty="0">
                          <a:effectLst/>
                        </a:rPr>
                        <a:t>Структура расходов</a:t>
                      </a:r>
                      <a:r>
                        <a:rPr lang="ru-RU" sz="1200" u="none" strike="noStrike" dirty="0">
                          <a:effectLst/>
                        </a:rPr>
                        <a:t/>
                      </a:r>
                      <a:br>
                        <a:rPr lang="ru-RU" sz="1200" u="none" strike="noStrike" dirty="0">
                          <a:effectLst/>
                        </a:rPr>
                      </a:br>
                      <a:r>
                        <a:rPr lang="ru-RU" sz="1200" u="none" strike="noStrike" dirty="0">
                          <a:effectLst/>
                        </a:rPr>
                        <a:t>Расходы на строительные материалы, сотрудников, информационное обеспечение, логистику, земельный участок, технику, реклама.</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2">
                  <a:txBody>
                    <a:bodyPr/>
                    <a:lstStyle/>
                    <a:p>
                      <a:pPr marL="36000" algn="l" fontAlgn="t"/>
                      <a:r>
                        <a:rPr lang="ru-RU" sz="1200" b="1" u="none" strike="noStrike" dirty="0">
                          <a:effectLst/>
                        </a:rPr>
                        <a:t>Потоки выручки</a:t>
                      </a:r>
                      <a:r>
                        <a:rPr lang="ru-RU" sz="1200" u="none" strike="noStrike" dirty="0">
                          <a:effectLst/>
                        </a:rPr>
                        <a:t/>
                      </a:r>
                      <a:br>
                        <a:rPr lang="ru-RU" sz="1200" u="none" strike="noStrike" dirty="0">
                          <a:effectLst/>
                        </a:rPr>
                      </a:br>
                      <a:r>
                        <a:rPr lang="ru-RU" sz="1200" u="none" strike="noStrike" dirty="0">
                          <a:effectLst/>
                        </a:rPr>
                        <a:t>Прибыль </a:t>
                      </a:r>
                      <a:r>
                        <a:rPr lang="ru-RU" sz="1200" u="none" strike="noStrike" dirty="0" smtClean="0">
                          <a:effectLst/>
                        </a:rPr>
                        <a:t>от </a:t>
                      </a:r>
                      <a:r>
                        <a:rPr lang="ru-RU" sz="1200" u="none" strike="noStrike" dirty="0">
                          <a:effectLst/>
                        </a:rPr>
                        <a:t>продажи квартир. Цена квартир будет зависеть от площади, этажа и выбранной отделки. Сдача в аренду коммерческих помещений на первом этаже. Предоставление дополнительных услуг для жильцов (например, уборка, консьерж-сервис и т. д.).</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530682151"/>
                  </a:ext>
                </a:extLst>
              </a:tr>
            </a:tbl>
          </a:graphicData>
        </a:graphic>
      </p:graphicFrame>
    </p:spTree>
    <p:extLst>
      <p:ext uri="{BB962C8B-B14F-4D97-AF65-F5344CB8AC3E}">
        <p14:creationId xmlns:p14="http://schemas.microsoft.com/office/powerpoint/2010/main" val="77842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273317"/>
            <a:ext cx="7729728" cy="1188720"/>
          </a:xfrm>
        </p:spPr>
        <p:txBody>
          <a:bodyPr/>
          <a:lstStyle/>
          <a:p>
            <a:r>
              <a:rPr lang="ru-RU" dirty="0" smtClean="0"/>
              <a:t>ЖК </a:t>
            </a:r>
            <a:r>
              <a:rPr lang="ru-RU" dirty="0"/>
              <a:t>“АВИАТОР</a:t>
            </a:r>
            <a:r>
              <a:rPr lang="ru-RU" dirty="0" smtClean="0"/>
              <a:t>”</a:t>
            </a:r>
            <a:endParaRPr lang="ru-RU" dirty="0"/>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a:blip r:embed="rId3"/>
          <a:stretch>
            <a:fillRect/>
          </a:stretch>
        </p:blipFill>
        <p:spPr>
          <a:xfrm>
            <a:off x="517585" y="1603179"/>
            <a:ext cx="4937394" cy="2585856"/>
          </a:xfrm>
          <a:prstGeom prst="rect">
            <a:avLst/>
          </a:prstGeom>
        </p:spPr>
      </p:pic>
      <p:pic>
        <p:nvPicPr>
          <p:cNvPr id="6" name="Рисунок 5"/>
          <p:cNvPicPr>
            <a:picLocks noChangeAspect="1"/>
          </p:cNvPicPr>
          <p:nvPr/>
        </p:nvPicPr>
        <p:blipFill>
          <a:blip r:embed="rId4"/>
          <a:stretch>
            <a:fillRect/>
          </a:stretch>
        </p:blipFill>
        <p:spPr>
          <a:xfrm>
            <a:off x="6392161" y="1600359"/>
            <a:ext cx="4836206" cy="2585856"/>
          </a:xfrm>
          <a:prstGeom prst="rect">
            <a:avLst/>
          </a:prstGeom>
        </p:spPr>
      </p:pic>
      <p:pic>
        <p:nvPicPr>
          <p:cNvPr id="8" name="Рисунок 7"/>
          <p:cNvPicPr>
            <a:picLocks noChangeAspect="1"/>
          </p:cNvPicPr>
          <p:nvPr/>
        </p:nvPicPr>
        <p:blipFill>
          <a:blip r:embed="rId5"/>
          <a:stretch>
            <a:fillRect/>
          </a:stretch>
        </p:blipFill>
        <p:spPr>
          <a:xfrm>
            <a:off x="6392161" y="4254687"/>
            <a:ext cx="4836206" cy="2553582"/>
          </a:xfrm>
          <a:prstGeom prst="rect">
            <a:avLst/>
          </a:prstGeom>
        </p:spPr>
      </p:pic>
      <p:pic>
        <p:nvPicPr>
          <p:cNvPr id="9" name="Рисунок 8"/>
          <p:cNvPicPr>
            <a:picLocks noChangeAspect="1"/>
          </p:cNvPicPr>
          <p:nvPr/>
        </p:nvPicPr>
        <p:blipFill>
          <a:blip r:embed="rId6"/>
          <a:stretch>
            <a:fillRect/>
          </a:stretch>
        </p:blipFill>
        <p:spPr>
          <a:xfrm>
            <a:off x="560620" y="4254688"/>
            <a:ext cx="4894359" cy="2553582"/>
          </a:xfrm>
          <a:prstGeom prst="rect">
            <a:avLst/>
          </a:prstGeom>
        </p:spPr>
      </p:pic>
    </p:spTree>
    <p:extLst>
      <p:ext uri="{BB962C8B-B14F-4D97-AF65-F5344CB8AC3E}">
        <p14:creationId xmlns:p14="http://schemas.microsoft.com/office/powerpoint/2010/main" val="3301212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105</TotalTime>
  <Words>494</Words>
  <Application>Microsoft Office PowerPoint</Application>
  <PresentationFormat>Широкоэкранный</PresentationFormat>
  <Paragraphs>47</Paragraphs>
  <Slides>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vt:i4>
      </vt:variant>
    </vt:vector>
  </HeadingPairs>
  <TitlesOfParts>
    <vt:vector size="9" baseType="lpstr">
      <vt:lpstr>Arial</vt:lpstr>
      <vt:lpstr>Calibri</vt:lpstr>
      <vt:lpstr>Corbel</vt:lpstr>
      <vt:lpstr>Gill Sans MT</vt:lpstr>
      <vt:lpstr>Times New Roman</vt:lpstr>
      <vt:lpstr>Parcel</vt:lpstr>
      <vt:lpstr>Ценностное предложение</vt:lpstr>
      <vt:lpstr>Бизнес-модель</vt:lpstr>
      <vt:lpstr>ЖК “АВИАТОР”</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Ценностное предложение</dc:title>
  <dc:creator>D4 D9D9</dc:creator>
  <cp:lastModifiedBy>D4 D9D9</cp:lastModifiedBy>
  <cp:revision>8</cp:revision>
  <dcterms:created xsi:type="dcterms:W3CDTF">2023-09-26T10:08:15Z</dcterms:created>
  <dcterms:modified xsi:type="dcterms:W3CDTF">2023-10-03T08:34:27Z</dcterms:modified>
</cp:coreProperties>
</file>