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
  </p:notesMasterIdLst>
  <p:sldIdLst>
    <p:sldId id="256" r:id="rId2"/>
    <p:sldId id="257" r:id="rId3"/>
    <p:sldId id="259" r:id="rId4"/>
    <p:sldId id="258" r:id="rId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Темный стиль 2 — акцент 1/акцент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32" autoAdjust="0"/>
    <p:restoredTop sz="96404" autoAdjust="0"/>
  </p:normalViewPr>
  <p:slideViewPr>
    <p:cSldViewPr snapToGrid="0">
      <p:cViewPr varScale="1">
        <p:scale>
          <a:sx n="86" d="100"/>
          <a:sy n="86" d="100"/>
        </p:scale>
        <p:origin x="96"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D070A1-298A-43D6-A0AF-9A8B4E18F4DE}" type="datetimeFigureOut">
              <a:rPr lang="ru-RU" smtClean="0"/>
              <a:t>10.10.2023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3B8171-AA41-4730-8425-56C9328181B3}" type="slidenum">
              <a:rPr lang="ru-RU" smtClean="0"/>
              <a:t>‹#›</a:t>
            </a:fld>
            <a:endParaRPr lang="ru-RU"/>
          </a:p>
        </p:txBody>
      </p:sp>
    </p:spTree>
    <p:extLst>
      <p:ext uri="{BB962C8B-B14F-4D97-AF65-F5344CB8AC3E}">
        <p14:creationId xmlns:p14="http://schemas.microsoft.com/office/powerpoint/2010/main" val="2931147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Добро пожаловать в наш многоквартирный жилой комплекс - идеальное место для вашей мечты о комфортной и безопасной жизни!</a:t>
            </a:r>
          </a:p>
          <a:p>
            <a:endParaRPr lang="ru-RU" dirty="0" smtClean="0"/>
          </a:p>
          <a:p>
            <a:r>
              <a:rPr lang="ru-RU" dirty="0" smtClean="0"/>
              <a:t>Мы позаботились о вашей безопасности, установив видеонаблюдение и организовав круглосуточную охрану. Вы можете быть уверены, что ваша семья и имущество находятся под надежной защитой.</a:t>
            </a:r>
          </a:p>
          <a:p>
            <a:endParaRPr lang="ru-RU" dirty="0" smtClean="0"/>
          </a:p>
          <a:p>
            <a:r>
              <a:rPr lang="ru-RU" dirty="0" smtClean="0"/>
              <a:t>Но жизнь рядом с людьми не ограничивается только безопасностью. Мы стремимся предоставить вам высочайшее качество жизни, соблюдая все сроки и обещания. Наша команда профессионалов гарантирует, что каждая деталь в вашей квартире будет выполнена с максимальным качеством.</a:t>
            </a:r>
          </a:p>
          <a:p>
            <a:endParaRPr lang="ru-RU" dirty="0" smtClean="0"/>
          </a:p>
          <a:p>
            <a:r>
              <a:rPr lang="ru-RU" dirty="0" smtClean="0"/>
              <a:t>Мы также гордимся тем, что предлагаем нашим клиентам оптимальное соотношение цены и качества. Мы понимаем, что покупка недвижимости - это серьезное решение, и поэтому стараемся предложить вам самые выгодные условия.</a:t>
            </a:r>
          </a:p>
          <a:p>
            <a:endParaRPr lang="ru-RU" dirty="0" smtClean="0"/>
          </a:p>
          <a:p>
            <a:r>
              <a:rPr lang="ru-RU" dirty="0" smtClean="0"/>
              <a:t>Однако наше преимущество не ограничивается только безопасностью, качеством и ценой. Наш уникальный дизайн квартир придется по вкусу даже самым требовательным покупателям. Мы сделали все возможное, чтобы каждая квартира была уникальной и отражала вашу индивидуальность.</a:t>
            </a:r>
          </a:p>
          <a:p>
            <a:endParaRPr lang="ru-RU" dirty="0" smtClean="0"/>
          </a:p>
          <a:p>
            <a:r>
              <a:rPr lang="ru-RU" dirty="0" smtClean="0"/>
              <a:t>И наконец, наш комплекс обеспечен двумя лифтами, включая грузовой. Вы больше не будете испытывать неудобство при перевозке тяжелых вещей или покупок. Мы помогаем вам решить все возникающие проблемы, чтобы ваша жизнь была максимально комфортной.</a:t>
            </a:r>
          </a:p>
          <a:p>
            <a:endParaRPr lang="ru-RU" dirty="0" smtClean="0"/>
          </a:p>
          <a:p>
            <a:r>
              <a:rPr lang="ru-RU" dirty="0" smtClean="0"/>
              <a:t>Кроме того, мы предлагаем различные пакеты услуг, включая квартиры с черновой, </a:t>
            </a:r>
            <a:r>
              <a:rPr lang="ru-RU" dirty="0" err="1" smtClean="0"/>
              <a:t>предчистовой</a:t>
            </a:r>
            <a:r>
              <a:rPr lang="ru-RU" dirty="0" smtClean="0"/>
              <a:t> и чистовой отделкой. Мы также готовы помочь вам с продажей старой недвижимости и предоставить доступ к подземному и наземному паркингу.</a:t>
            </a:r>
          </a:p>
          <a:p>
            <a:endParaRPr lang="ru-RU" dirty="0" smtClean="0"/>
          </a:p>
          <a:p>
            <a:r>
              <a:rPr lang="ru-RU" dirty="0" smtClean="0"/>
              <a:t>Мы понимаем, что покупка недвижимости может быть сложным процессом, поэтому мы готовы помочь вам с получением средств на покупку и решить все возникающие проблемы с жильем.</a:t>
            </a:r>
          </a:p>
          <a:p>
            <a:endParaRPr lang="ru-RU" dirty="0" smtClean="0"/>
          </a:p>
          <a:p>
            <a:r>
              <a:rPr lang="ru-RU" dirty="0" smtClean="0"/>
              <a:t>Выбирая наш многоквартирный жилой комплекс, вы выбираете безопасность, качество, уникальный дизайн и удобство. Мы готовы помочь вам решить все ваши вопросы и сделать вашу мечту о собственном жилье реальностью. Обратитесь к нам сегодня, и мы с радостью поможем вам!</a:t>
            </a:r>
            <a:endParaRPr lang="ru-RU" dirty="0"/>
          </a:p>
        </p:txBody>
      </p:sp>
      <p:sp>
        <p:nvSpPr>
          <p:cNvPr id="4" name="Номер слайда 3"/>
          <p:cNvSpPr>
            <a:spLocks noGrp="1"/>
          </p:cNvSpPr>
          <p:nvPr>
            <p:ph type="sldNum" sz="quarter" idx="10"/>
          </p:nvPr>
        </p:nvSpPr>
        <p:spPr/>
        <p:txBody>
          <a:bodyPr/>
          <a:lstStyle/>
          <a:p>
            <a:fld id="{373B8171-AA41-4730-8425-56C9328181B3}" type="slidenum">
              <a:rPr lang="ru-RU" smtClean="0"/>
              <a:t>4</a:t>
            </a:fld>
            <a:endParaRPr lang="ru-RU"/>
          </a:p>
        </p:txBody>
      </p:sp>
    </p:spTree>
    <p:extLst>
      <p:ext uri="{BB962C8B-B14F-4D97-AF65-F5344CB8AC3E}">
        <p14:creationId xmlns:p14="http://schemas.microsoft.com/office/powerpoint/2010/main" val="3678072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7" name="Date Placeholder 6"/>
          <p:cNvSpPr>
            <a:spLocks noGrp="1"/>
          </p:cNvSpPr>
          <p:nvPr>
            <p:ph type="dt" sz="half" idx="10"/>
          </p:nvPr>
        </p:nvSpPr>
        <p:spPr/>
        <p:txBody>
          <a:bodyPr/>
          <a:lstStyle/>
          <a:p>
            <a:fld id="{8DD1138F-4AFD-4355-8AE6-1C212826FCBF}" type="datetimeFigureOut">
              <a:rPr lang="ru-RU" smtClean="0"/>
              <a:t>10.10.2023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9BB4EAA5-5468-4546-8153-1EDF0BC937EC}" type="slidenum">
              <a:rPr lang="ru-RU" smtClean="0"/>
              <a:t>‹#›</a:t>
            </a:fld>
            <a:endParaRPr lang="ru-RU"/>
          </a:p>
        </p:txBody>
      </p:sp>
    </p:spTree>
    <p:extLst>
      <p:ext uri="{BB962C8B-B14F-4D97-AF65-F5344CB8AC3E}">
        <p14:creationId xmlns:p14="http://schemas.microsoft.com/office/powerpoint/2010/main" val="135122262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DD1138F-4AFD-4355-8AE6-1C212826FCBF}" type="datetimeFigureOut">
              <a:rPr lang="ru-RU" smtClean="0"/>
              <a:t>10.10.2023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BB4EAA5-5468-4546-8153-1EDF0BC937EC}" type="slidenum">
              <a:rPr lang="ru-RU" smtClean="0"/>
              <a:t>‹#›</a:t>
            </a:fld>
            <a:endParaRPr lang="ru-RU"/>
          </a:p>
        </p:txBody>
      </p:sp>
    </p:spTree>
    <p:extLst>
      <p:ext uri="{BB962C8B-B14F-4D97-AF65-F5344CB8AC3E}">
        <p14:creationId xmlns:p14="http://schemas.microsoft.com/office/powerpoint/2010/main" val="1138209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DD1138F-4AFD-4355-8AE6-1C212826FCBF}" type="datetimeFigureOut">
              <a:rPr lang="ru-RU" smtClean="0"/>
              <a:t>10.10.2023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BB4EAA5-5468-4546-8153-1EDF0BC937EC}" type="slidenum">
              <a:rPr lang="ru-RU" smtClean="0"/>
              <a:t>‹#›</a:t>
            </a:fld>
            <a:endParaRPr lang="ru-RU"/>
          </a:p>
        </p:txBody>
      </p:sp>
    </p:spTree>
    <p:extLst>
      <p:ext uri="{BB962C8B-B14F-4D97-AF65-F5344CB8AC3E}">
        <p14:creationId xmlns:p14="http://schemas.microsoft.com/office/powerpoint/2010/main" val="2376885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DD1138F-4AFD-4355-8AE6-1C212826FCBF}" type="datetimeFigureOut">
              <a:rPr lang="ru-RU" smtClean="0"/>
              <a:t>10.10.2023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9BB4EAA5-5468-4546-8153-1EDF0BC937EC}" type="slidenum">
              <a:rPr lang="ru-RU" smtClean="0"/>
              <a:t>‹#›</a:t>
            </a:fld>
            <a:endParaRPr lang="ru-RU"/>
          </a:p>
        </p:txBody>
      </p:sp>
    </p:spTree>
    <p:extLst>
      <p:ext uri="{BB962C8B-B14F-4D97-AF65-F5344CB8AC3E}">
        <p14:creationId xmlns:p14="http://schemas.microsoft.com/office/powerpoint/2010/main" val="2870050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7" name="Date Placeholder 6"/>
          <p:cNvSpPr>
            <a:spLocks noGrp="1"/>
          </p:cNvSpPr>
          <p:nvPr>
            <p:ph type="dt" sz="half" idx="10"/>
          </p:nvPr>
        </p:nvSpPr>
        <p:spPr/>
        <p:txBody>
          <a:bodyPr/>
          <a:lstStyle/>
          <a:p>
            <a:fld id="{8DD1138F-4AFD-4355-8AE6-1C212826FCBF}" type="datetimeFigureOut">
              <a:rPr lang="ru-RU" smtClean="0"/>
              <a:t>10.10.2023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9BB4EAA5-5468-4546-8153-1EDF0BC937EC}" type="slidenum">
              <a:rPr lang="ru-RU" smtClean="0"/>
              <a:t>‹#›</a:t>
            </a:fld>
            <a:endParaRPr lang="ru-RU"/>
          </a:p>
        </p:txBody>
      </p:sp>
    </p:spTree>
    <p:extLst>
      <p:ext uri="{BB962C8B-B14F-4D97-AF65-F5344CB8AC3E}">
        <p14:creationId xmlns:p14="http://schemas.microsoft.com/office/powerpoint/2010/main" val="144694324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8" name="Date Placeholder 7"/>
          <p:cNvSpPr>
            <a:spLocks noGrp="1"/>
          </p:cNvSpPr>
          <p:nvPr>
            <p:ph type="dt" sz="half" idx="10"/>
          </p:nvPr>
        </p:nvSpPr>
        <p:spPr/>
        <p:txBody>
          <a:bodyPr/>
          <a:lstStyle/>
          <a:p>
            <a:fld id="{8DD1138F-4AFD-4355-8AE6-1C212826FCBF}" type="datetimeFigureOut">
              <a:rPr lang="ru-RU" smtClean="0"/>
              <a:t>10.10.2023</a:t>
            </a:fld>
            <a:endParaRPr lang="ru-RU"/>
          </a:p>
        </p:txBody>
      </p:sp>
      <p:sp>
        <p:nvSpPr>
          <p:cNvPr id="9" name="Footer Placeholder 8"/>
          <p:cNvSpPr>
            <a:spLocks noGrp="1"/>
          </p:cNvSpPr>
          <p:nvPr>
            <p:ph type="ftr" sz="quarter" idx="11"/>
          </p:nvPr>
        </p:nvSpPr>
        <p:spPr/>
        <p:txBody>
          <a:bodyPr/>
          <a:lstStyle/>
          <a:p>
            <a:endParaRPr lang="ru-RU"/>
          </a:p>
        </p:txBody>
      </p:sp>
      <p:sp>
        <p:nvSpPr>
          <p:cNvPr id="10" name="Slide Number Placeholder 9"/>
          <p:cNvSpPr>
            <a:spLocks noGrp="1"/>
          </p:cNvSpPr>
          <p:nvPr>
            <p:ph type="sldNum" sz="quarter" idx="12"/>
          </p:nvPr>
        </p:nvSpPr>
        <p:spPr/>
        <p:txBody>
          <a:bodyPr/>
          <a:lstStyle/>
          <a:p>
            <a:fld id="{9BB4EAA5-5468-4546-8153-1EDF0BC937EC}" type="slidenum">
              <a:rPr lang="ru-RU" smtClean="0"/>
              <a:t>‹#›</a:t>
            </a:fld>
            <a:endParaRPr lang="ru-RU"/>
          </a:p>
        </p:txBody>
      </p:sp>
    </p:spTree>
    <p:extLst>
      <p:ext uri="{BB962C8B-B14F-4D97-AF65-F5344CB8AC3E}">
        <p14:creationId xmlns:p14="http://schemas.microsoft.com/office/powerpoint/2010/main" val="103646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583436" y="3143250"/>
            <a:ext cx="4270248" cy="2596776"/>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7" name="Date Placeholder 6"/>
          <p:cNvSpPr>
            <a:spLocks noGrp="1"/>
          </p:cNvSpPr>
          <p:nvPr>
            <p:ph type="dt" sz="half" idx="10"/>
          </p:nvPr>
        </p:nvSpPr>
        <p:spPr/>
        <p:txBody>
          <a:bodyPr/>
          <a:lstStyle/>
          <a:p>
            <a:fld id="{8DD1138F-4AFD-4355-8AE6-1C212826FCBF}" type="datetimeFigureOut">
              <a:rPr lang="ru-RU" smtClean="0"/>
              <a:t>10.10.2023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9BB4EAA5-5468-4546-8153-1EDF0BC937EC}" type="slidenum">
              <a:rPr lang="ru-RU" smtClean="0"/>
              <a:t>‹#›</a:t>
            </a:fld>
            <a:endParaRPr lang="ru-RU"/>
          </a:p>
        </p:txBody>
      </p:sp>
      <p:sp>
        <p:nvSpPr>
          <p:cNvPr id="10" name="Title 9"/>
          <p:cNvSpPr>
            <a:spLocks noGrp="1"/>
          </p:cNvSpPr>
          <p:nvPr>
            <p:ph type="title"/>
          </p:nvPr>
        </p:nvSpPr>
        <p:spPr/>
        <p:txBody>
          <a:bodyPr/>
          <a:lstStyle/>
          <a:p>
            <a:r>
              <a:rPr lang="ru-RU" smtClean="0"/>
              <a:t>Образец заголовка</a:t>
            </a:r>
            <a:endParaRPr lang="en-US" dirty="0"/>
          </a:p>
        </p:txBody>
      </p:sp>
    </p:spTree>
    <p:extLst>
      <p:ext uri="{BB962C8B-B14F-4D97-AF65-F5344CB8AC3E}">
        <p14:creationId xmlns:p14="http://schemas.microsoft.com/office/powerpoint/2010/main" val="3059487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DD1138F-4AFD-4355-8AE6-1C212826FCBF}" type="datetimeFigureOut">
              <a:rPr lang="ru-RU" smtClean="0"/>
              <a:t>10.10.2023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9BB4EAA5-5468-4546-8153-1EDF0BC937EC}" type="slidenum">
              <a:rPr lang="ru-RU" smtClean="0"/>
              <a:t>‹#›</a:t>
            </a:fld>
            <a:endParaRPr lang="ru-RU"/>
          </a:p>
        </p:txBody>
      </p:sp>
    </p:spTree>
    <p:extLst>
      <p:ext uri="{BB962C8B-B14F-4D97-AF65-F5344CB8AC3E}">
        <p14:creationId xmlns:p14="http://schemas.microsoft.com/office/powerpoint/2010/main" val="2193389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1138F-4AFD-4355-8AE6-1C212826FCBF}" type="datetimeFigureOut">
              <a:rPr lang="ru-RU" smtClean="0"/>
              <a:t>10.10.2023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9BB4EAA5-5468-4546-8153-1EDF0BC937EC}" type="slidenum">
              <a:rPr lang="ru-RU" smtClean="0"/>
              <a:t>‹#›</a:t>
            </a:fld>
            <a:endParaRPr lang="ru-RU"/>
          </a:p>
        </p:txBody>
      </p:sp>
    </p:spTree>
    <p:extLst>
      <p:ext uri="{BB962C8B-B14F-4D97-AF65-F5344CB8AC3E}">
        <p14:creationId xmlns:p14="http://schemas.microsoft.com/office/powerpoint/2010/main" val="1003745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9" name="Date Placeholder 8"/>
          <p:cNvSpPr>
            <a:spLocks noGrp="1"/>
          </p:cNvSpPr>
          <p:nvPr>
            <p:ph type="dt" sz="half" idx="10"/>
          </p:nvPr>
        </p:nvSpPr>
        <p:spPr/>
        <p:txBody>
          <a:bodyPr/>
          <a:lstStyle/>
          <a:p>
            <a:fld id="{8DD1138F-4AFD-4355-8AE6-1C212826FCBF}" type="datetimeFigureOut">
              <a:rPr lang="ru-RU" smtClean="0"/>
              <a:t>10.10.2023</a:t>
            </a:fld>
            <a:endParaRPr lang="ru-RU"/>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ru-RU"/>
          </a:p>
        </p:txBody>
      </p:sp>
      <p:sp>
        <p:nvSpPr>
          <p:cNvPr id="11" name="Slide Number Placeholder 10"/>
          <p:cNvSpPr>
            <a:spLocks noGrp="1"/>
          </p:cNvSpPr>
          <p:nvPr>
            <p:ph type="sldNum" sz="quarter" idx="12"/>
          </p:nvPr>
        </p:nvSpPr>
        <p:spPr/>
        <p:txBody>
          <a:bodyPr/>
          <a:lstStyle/>
          <a:p>
            <a:fld id="{9BB4EAA5-5468-4546-8153-1EDF0BC937EC}" type="slidenum">
              <a:rPr lang="ru-RU" smtClean="0"/>
              <a:t>‹#›</a:t>
            </a:fld>
            <a:endParaRPr lang="ru-RU"/>
          </a:p>
        </p:txBody>
      </p:sp>
    </p:spTree>
    <p:extLst>
      <p:ext uri="{BB962C8B-B14F-4D97-AF65-F5344CB8AC3E}">
        <p14:creationId xmlns:p14="http://schemas.microsoft.com/office/powerpoint/2010/main" val="3178534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8DD1138F-4AFD-4355-8AE6-1C212826FCBF}" type="datetimeFigureOut">
              <a:rPr lang="ru-RU" smtClean="0"/>
              <a:t>10.10.2023</a:t>
            </a:fld>
            <a:endParaRPr lang="ru-RU"/>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ru-RU"/>
          </a:p>
        </p:txBody>
      </p:sp>
      <p:sp>
        <p:nvSpPr>
          <p:cNvPr id="10" name="Slide Number Placeholder 9"/>
          <p:cNvSpPr>
            <a:spLocks noGrp="1"/>
          </p:cNvSpPr>
          <p:nvPr>
            <p:ph type="sldNum" sz="quarter" idx="12"/>
          </p:nvPr>
        </p:nvSpPr>
        <p:spPr/>
        <p:txBody>
          <a:bodyPr/>
          <a:lstStyle/>
          <a:p>
            <a:fld id="{9BB4EAA5-5468-4546-8153-1EDF0BC937EC}" type="slidenum">
              <a:rPr lang="ru-RU" smtClean="0"/>
              <a:t>‹#›</a:t>
            </a:fld>
            <a:endParaRPr lang="ru-RU"/>
          </a:p>
        </p:txBody>
      </p:sp>
    </p:spTree>
    <p:extLst>
      <p:ext uri="{BB962C8B-B14F-4D97-AF65-F5344CB8AC3E}">
        <p14:creationId xmlns:p14="http://schemas.microsoft.com/office/powerpoint/2010/main" val="3620366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8DD1138F-4AFD-4355-8AE6-1C212826FCBF}" type="datetimeFigureOut">
              <a:rPr lang="ru-RU" smtClean="0"/>
              <a:t>10.10.2023</a:t>
            </a:fld>
            <a:endParaRPr lang="ru-RU"/>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ru-RU"/>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9BB4EAA5-5468-4546-8153-1EDF0BC937EC}" type="slidenum">
              <a:rPr lang="ru-RU" smtClean="0"/>
              <a:t>‹#›</a:t>
            </a:fld>
            <a:endParaRPr lang="ru-RU"/>
          </a:p>
        </p:txBody>
      </p:sp>
    </p:spTree>
    <p:extLst>
      <p:ext uri="{BB962C8B-B14F-4D97-AF65-F5344CB8AC3E}">
        <p14:creationId xmlns:p14="http://schemas.microsoft.com/office/powerpoint/2010/main" val="5402408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2320346" y="291217"/>
            <a:ext cx="7729728" cy="1188720"/>
          </a:xfrm>
        </p:spPr>
        <p:txBody>
          <a:bodyPr/>
          <a:lstStyle/>
          <a:p>
            <a:r>
              <a:rPr lang="ru-RU" dirty="0" smtClean="0">
                <a:latin typeface="Times New Roman" panose="02020603050405020304" pitchFamily="18" charset="0"/>
                <a:cs typeface="Times New Roman" panose="02020603050405020304" pitchFamily="18" charset="0"/>
              </a:rPr>
              <a:t>Ценностное предложение</a:t>
            </a:r>
            <a:endParaRPr lang="ru-RU" dirty="0">
              <a:latin typeface="Times New Roman" panose="02020603050405020304" pitchFamily="18" charset="0"/>
              <a:cs typeface="Times New Roman" panose="02020603050405020304" pitchFamily="18" charset="0"/>
            </a:endParaRPr>
          </a:p>
        </p:txBody>
      </p:sp>
      <p:sp>
        <p:nvSpPr>
          <p:cNvPr id="5" name="Объект 4"/>
          <p:cNvSpPr>
            <a:spLocks noGrp="1"/>
          </p:cNvSpPr>
          <p:nvPr>
            <p:ph idx="1"/>
          </p:nvPr>
        </p:nvSpPr>
        <p:spPr>
          <a:xfrm>
            <a:off x="556953" y="1620982"/>
            <a:ext cx="11421687" cy="5045826"/>
          </a:xfrm>
        </p:spPr>
        <p:txBody>
          <a:bodyPr>
            <a:normAutofit/>
          </a:bodyPr>
          <a:lstStyle/>
          <a:p>
            <a:r>
              <a:rPr lang="ru-RU" sz="2000" dirty="0" smtClean="0">
                <a:latin typeface="Times New Roman" panose="02020603050405020304" pitchFamily="18" charset="0"/>
                <a:cs typeface="Times New Roman" panose="02020603050405020304" pitchFamily="18" charset="0"/>
              </a:rPr>
              <a:t>Продажа: Квартира, кладовая</a:t>
            </a:r>
            <a:r>
              <a:rPr lang="ru-RU" sz="2000" dirty="0">
                <a:latin typeface="Times New Roman" panose="02020603050405020304" pitchFamily="18" charset="0"/>
                <a:cs typeface="Times New Roman" panose="02020603050405020304" pitchFamily="18" charset="0"/>
              </a:rPr>
              <a:t>, парковочное </a:t>
            </a:r>
            <a:r>
              <a:rPr lang="ru-RU" sz="2000" dirty="0" smtClean="0">
                <a:latin typeface="Times New Roman" panose="02020603050405020304" pitchFamily="18" charset="0"/>
                <a:cs typeface="Times New Roman" panose="02020603050405020304" pitchFamily="18" charset="0"/>
              </a:rPr>
              <a:t>место; Сдача в аренду: нежилые помещения 1 этажа</a:t>
            </a:r>
            <a:endParaRPr lang="ru-RU" sz="2000" dirty="0">
              <a:latin typeface="Times New Roman" panose="02020603050405020304" pitchFamily="18" charset="0"/>
              <a:cs typeface="Times New Roman" panose="02020603050405020304" pitchFamily="18" charset="0"/>
            </a:endParaRPr>
          </a:p>
          <a:p>
            <a:r>
              <a:rPr lang="ru-RU" sz="2000" dirty="0" smtClean="0">
                <a:latin typeface="Times New Roman" panose="02020603050405020304" pitchFamily="18" charset="0"/>
                <a:cs typeface="Times New Roman" panose="02020603050405020304" pitchFamily="18" charset="0"/>
              </a:rPr>
              <a:t>Постоянное </a:t>
            </a:r>
            <a:r>
              <a:rPr lang="ru-RU" sz="2000" dirty="0">
                <a:latin typeface="Times New Roman" panose="02020603050405020304" pitchFamily="18" charset="0"/>
                <a:cs typeface="Times New Roman" panose="02020603050405020304" pitchFamily="18" charset="0"/>
              </a:rPr>
              <a:t>видеонаблюдение и охрана ЖК</a:t>
            </a:r>
          </a:p>
          <a:p>
            <a:r>
              <a:rPr lang="ru-RU" sz="2000" dirty="0" smtClean="0">
                <a:latin typeface="Times New Roman" panose="02020603050405020304" pitchFamily="18" charset="0"/>
                <a:cs typeface="Times New Roman" panose="02020603050405020304" pitchFamily="18" charset="0"/>
              </a:rPr>
              <a:t>Оптимальное </a:t>
            </a:r>
            <a:r>
              <a:rPr lang="ru-RU" sz="2000" dirty="0">
                <a:latin typeface="Times New Roman" panose="02020603050405020304" pitchFamily="18" charset="0"/>
                <a:cs typeface="Times New Roman" panose="02020603050405020304" pitchFamily="18" charset="0"/>
              </a:rPr>
              <a:t>соотношение цены и качества</a:t>
            </a:r>
            <a:endParaRPr lang="ru-RU" sz="2000" dirty="0" smtClean="0">
              <a:latin typeface="Times New Roman" panose="02020603050405020304" pitchFamily="18" charset="0"/>
              <a:cs typeface="Times New Roman" panose="02020603050405020304" pitchFamily="18" charset="0"/>
            </a:endParaRPr>
          </a:p>
          <a:p>
            <a:r>
              <a:rPr lang="ru-RU" sz="2000" dirty="0" smtClean="0">
                <a:latin typeface="Times New Roman" panose="02020603050405020304" pitchFamily="18" charset="0"/>
                <a:cs typeface="Times New Roman" panose="02020603050405020304" pitchFamily="18" charset="0"/>
              </a:rPr>
              <a:t>Квартиры </a:t>
            </a:r>
            <a:r>
              <a:rPr lang="ru-RU" sz="2000" dirty="0">
                <a:latin typeface="Times New Roman" panose="02020603050405020304" pitchFamily="18" charset="0"/>
                <a:cs typeface="Times New Roman" panose="02020603050405020304" pitchFamily="18" charset="0"/>
              </a:rPr>
              <a:t>с черновой, </a:t>
            </a:r>
            <a:r>
              <a:rPr lang="ru-RU" sz="2000" dirty="0" err="1">
                <a:latin typeface="Times New Roman" panose="02020603050405020304" pitchFamily="18" charset="0"/>
                <a:cs typeface="Times New Roman" panose="02020603050405020304" pitchFamily="18" charset="0"/>
              </a:rPr>
              <a:t>предчистовой</a:t>
            </a:r>
            <a:r>
              <a:rPr lang="ru-RU" sz="2000" dirty="0">
                <a:latin typeface="Times New Roman" panose="02020603050405020304" pitchFamily="18" charset="0"/>
                <a:cs typeface="Times New Roman" panose="02020603050405020304" pitchFamily="18" charset="0"/>
              </a:rPr>
              <a:t> и чистовой </a:t>
            </a:r>
            <a:r>
              <a:rPr lang="ru-RU" sz="2000" dirty="0" smtClean="0">
                <a:latin typeface="Times New Roman" panose="02020603050405020304" pitchFamily="18" charset="0"/>
                <a:cs typeface="Times New Roman" panose="02020603050405020304" pitchFamily="18" charset="0"/>
              </a:rPr>
              <a:t>отделкой</a:t>
            </a:r>
            <a:r>
              <a:rPr lang="en-US" sz="2000" dirty="0" smtClean="0">
                <a:latin typeface="Times New Roman" panose="02020603050405020304" pitchFamily="18" charset="0"/>
                <a:cs typeface="Times New Roman" panose="02020603050405020304" pitchFamily="18" charset="0"/>
              </a:rPr>
              <a:t>, </a:t>
            </a:r>
            <a:r>
              <a:rPr lang="ru-RU" sz="2000" dirty="0" smtClean="0">
                <a:latin typeface="Times New Roman" panose="02020603050405020304" pitchFamily="18" charset="0"/>
                <a:cs typeface="Times New Roman" panose="02020603050405020304" pitchFamily="18" charset="0"/>
              </a:rPr>
              <a:t>с желаемой конфигурацией комнат</a:t>
            </a:r>
          </a:p>
          <a:p>
            <a:r>
              <a:rPr lang="ru-RU" sz="2000" dirty="0" smtClean="0">
                <a:latin typeface="Times New Roman" panose="02020603050405020304" pitchFamily="18" charset="0"/>
                <a:cs typeface="Times New Roman" panose="02020603050405020304" pitchFamily="18" charset="0"/>
              </a:rPr>
              <a:t>Панорамное </a:t>
            </a:r>
            <a:r>
              <a:rPr lang="ru-RU" sz="2000" dirty="0">
                <a:latin typeface="Times New Roman" panose="02020603050405020304" pitchFamily="18" charset="0"/>
                <a:cs typeface="Times New Roman" panose="02020603050405020304" pitchFamily="18" charset="0"/>
              </a:rPr>
              <a:t>остекление с высокими </a:t>
            </a:r>
            <a:r>
              <a:rPr lang="ru-RU" sz="2000" dirty="0" smtClean="0">
                <a:latin typeface="Times New Roman" panose="02020603050405020304" pitchFamily="18" charset="0"/>
                <a:cs typeface="Times New Roman" panose="02020603050405020304" pitchFamily="18" charset="0"/>
              </a:rPr>
              <a:t>окнами </a:t>
            </a:r>
            <a:r>
              <a:rPr lang="ru-RU" sz="2000" dirty="0">
                <a:latin typeface="Times New Roman" panose="02020603050405020304" pitchFamily="18" charset="0"/>
                <a:cs typeface="Times New Roman" panose="02020603050405020304" pitchFamily="18" charset="0"/>
              </a:rPr>
              <a:t>визуально </a:t>
            </a:r>
            <a:r>
              <a:rPr lang="ru-RU" sz="2000" dirty="0" smtClean="0">
                <a:latin typeface="Times New Roman" panose="02020603050405020304" pitchFamily="18" charset="0"/>
                <a:cs typeface="Times New Roman" panose="02020603050405020304" pitchFamily="18" charset="0"/>
              </a:rPr>
              <a:t>увеличивающими </a:t>
            </a:r>
            <a:r>
              <a:rPr lang="ru-RU" sz="2000" dirty="0">
                <a:latin typeface="Times New Roman" panose="02020603050405020304" pitchFamily="18" charset="0"/>
                <a:cs typeface="Times New Roman" panose="02020603050405020304" pitchFamily="18" charset="0"/>
              </a:rPr>
              <a:t>пространство и </a:t>
            </a:r>
            <a:r>
              <a:rPr lang="ru-RU" sz="2000" dirty="0" smtClean="0">
                <a:latin typeface="Times New Roman" panose="02020603050405020304" pitchFamily="18" charset="0"/>
                <a:cs typeface="Times New Roman" panose="02020603050405020304" pitchFamily="18" charset="0"/>
              </a:rPr>
              <a:t>наполняющими </a:t>
            </a:r>
            <a:r>
              <a:rPr lang="ru-RU" sz="2000" dirty="0">
                <a:latin typeface="Times New Roman" panose="02020603050405020304" pitchFamily="18" charset="0"/>
                <a:cs typeface="Times New Roman" panose="02020603050405020304" pitchFamily="18" charset="0"/>
              </a:rPr>
              <a:t>комнату естественным </a:t>
            </a:r>
            <a:r>
              <a:rPr lang="ru-RU" sz="2000" dirty="0" smtClean="0">
                <a:latin typeface="Times New Roman" panose="02020603050405020304" pitchFamily="18" charset="0"/>
                <a:cs typeface="Times New Roman" panose="02020603050405020304" pitchFamily="18" charset="0"/>
              </a:rPr>
              <a:t>светом</a:t>
            </a:r>
          </a:p>
          <a:p>
            <a:r>
              <a:rPr lang="ru-RU" sz="2000" dirty="0">
                <a:latin typeface="Times New Roman" panose="02020603050405020304" pitchFamily="18" charset="0"/>
                <a:cs typeface="Times New Roman" panose="02020603050405020304" pitchFamily="18" charset="0"/>
              </a:rPr>
              <a:t> </a:t>
            </a:r>
            <a:r>
              <a:rPr lang="ru-RU" sz="2000" dirty="0" smtClean="0">
                <a:latin typeface="Times New Roman" panose="02020603050405020304" pitchFamily="18" charset="0"/>
                <a:cs typeface="Times New Roman" panose="02020603050405020304" pitchFamily="18" charset="0"/>
              </a:rPr>
              <a:t>Помощь с </a:t>
            </a:r>
            <a:r>
              <a:rPr lang="ru-RU" sz="2000" dirty="0">
                <a:latin typeface="Times New Roman" panose="02020603050405020304" pitchFamily="18" charset="0"/>
                <a:cs typeface="Times New Roman" panose="02020603050405020304" pitchFamily="18" charset="0"/>
              </a:rPr>
              <a:t>продажей старой </a:t>
            </a:r>
            <a:r>
              <a:rPr lang="ru-RU" sz="2000" dirty="0" smtClean="0">
                <a:latin typeface="Times New Roman" panose="02020603050405020304" pitchFamily="18" charset="0"/>
                <a:cs typeface="Times New Roman" panose="02020603050405020304" pitchFamily="18" charset="0"/>
              </a:rPr>
              <a:t>недвижимости </a:t>
            </a:r>
            <a:r>
              <a:rPr lang="en-US" sz="2000" dirty="0" smtClean="0">
                <a:latin typeface="Times New Roman" panose="02020603050405020304" pitchFamily="18" charset="0"/>
                <a:cs typeface="Times New Roman" panose="02020603050405020304" pitchFamily="18" charset="0"/>
              </a:rPr>
              <a:t>(trade-in)</a:t>
            </a:r>
            <a:endParaRPr lang="ru-RU" sz="2000" dirty="0" smtClean="0">
              <a:latin typeface="Times New Roman" panose="02020603050405020304" pitchFamily="18" charset="0"/>
              <a:cs typeface="Times New Roman" panose="02020603050405020304" pitchFamily="18" charset="0"/>
            </a:endParaRPr>
          </a:p>
          <a:p>
            <a:r>
              <a:rPr lang="ru-RU" sz="2000" dirty="0" smtClean="0">
                <a:latin typeface="Times New Roman" panose="02020603050405020304" pitchFamily="18" charset="0"/>
                <a:cs typeface="Times New Roman" panose="02020603050405020304" pitchFamily="18" charset="0"/>
              </a:rPr>
              <a:t>Закрытая территория двора с яблоневым садом, комфортной детской площадкой и общей зоной отдыха</a:t>
            </a:r>
          </a:p>
          <a:p>
            <a:r>
              <a:rPr lang="ru-RU" sz="2000" dirty="0" smtClean="0">
                <a:latin typeface="Times New Roman" panose="02020603050405020304" pitchFamily="18" charset="0"/>
                <a:cs typeface="Times New Roman" panose="02020603050405020304" pitchFamily="18" charset="0"/>
              </a:rPr>
              <a:t>Близость к парку, детскому саду </a:t>
            </a:r>
            <a:r>
              <a:rPr lang="ru-RU" sz="2000" dirty="0">
                <a:latin typeface="Times New Roman" panose="02020603050405020304" pitchFamily="18" charset="0"/>
                <a:cs typeface="Times New Roman" panose="02020603050405020304" pitchFamily="18" charset="0"/>
              </a:rPr>
              <a:t>и </a:t>
            </a:r>
            <a:r>
              <a:rPr lang="ru-RU" sz="2000" dirty="0" smtClean="0">
                <a:latin typeface="Times New Roman" panose="02020603050405020304" pitchFamily="18" charset="0"/>
                <a:cs typeface="Times New Roman" panose="02020603050405020304" pitchFamily="18" charset="0"/>
              </a:rPr>
              <a:t>школе, доступность КАД в пяти минутах</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6708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82556" y="152670"/>
            <a:ext cx="7729728" cy="1188720"/>
          </a:xfrm>
        </p:spPr>
        <p:txBody>
          <a:bodyPr/>
          <a:lstStyle/>
          <a:p>
            <a:r>
              <a:rPr lang="ru-RU" dirty="0" smtClean="0">
                <a:latin typeface="Times New Roman" panose="02020603050405020304" pitchFamily="18" charset="0"/>
                <a:cs typeface="Times New Roman" panose="02020603050405020304" pitchFamily="18" charset="0"/>
              </a:rPr>
              <a:t>Бизнес-модель</a:t>
            </a:r>
            <a:endParaRPr lang="ru-RU" dirty="0">
              <a:latin typeface="Times New Roman" panose="02020603050405020304" pitchFamily="18" charset="0"/>
              <a:cs typeface="Times New Roman" panose="02020603050405020304" pitchFamily="18" charset="0"/>
            </a:endParaRPr>
          </a:p>
        </p:txBody>
      </p:sp>
      <p:graphicFrame>
        <p:nvGraphicFramePr>
          <p:cNvPr id="4" name="Объект 3"/>
          <p:cNvGraphicFramePr>
            <a:graphicFrameLocks noGrp="1"/>
          </p:cNvGraphicFramePr>
          <p:nvPr>
            <p:ph idx="1"/>
            <p:extLst>
              <p:ext uri="{D42A27DB-BD31-4B8C-83A1-F6EECF244321}">
                <p14:modId xmlns:p14="http://schemas.microsoft.com/office/powerpoint/2010/main" val="480898528"/>
              </p:ext>
            </p:extLst>
          </p:nvPr>
        </p:nvGraphicFramePr>
        <p:xfrm>
          <a:off x="499777" y="1416202"/>
          <a:ext cx="11229278" cy="5358174"/>
        </p:xfrm>
        <a:graphic>
          <a:graphicData uri="http://schemas.openxmlformats.org/drawingml/2006/table">
            <a:tbl>
              <a:tblPr>
                <a:tableStyleId>{0660B408-B3CF-4A94-85FC-2B1E0A45F4A2}</a:tableStyleId>
              </a:tblPr>
              <a:tblGrid>
                <a:gridCol w="2006103">
                  <a:extLst>
                    <a:ext uri="{9D8B030D-6E8A-4147-A177-3AD203B41FA5}">
                      <a16:colId xmlns:a16="http://schemas.microsoft.com/office/drawing/2014/main" val="57415859"/>
                    </a:ext>
                  </a:extLst>
                </a:gridCol>
                <a:gridCol w="2006103">
                  <a:extLst>
                    <a:ext uri="{9D8B030D-6E8A-4147-A177-3AD203B41FA5}">
                      <a16:colId xmlns:a16="http://schemas.microsoft.com/office/drawing/2014/main" val="3489142097"/>
                    </a:ext>
                  </a:extLst>
                </a:gridCol>
                <a:gridCol w="2163137">
                  <a:extLst>
                    <a:ext uri="{9D8B030D-6E8A-4147-A177-3AD203B41FA5}">
                      <a16:colId xmlns:a16="http://schemas.microsoft.com/office/drawing/2014/main" val="2390803828"/>
                    </a:ext>
                  </a:extLst>
                </a:gridCol>
                <a:gridCol w="2668631">
                  <a:extLst>
                    <a:ext uri="{9D8B030D-6E8A-4147-A177-3AD203B41FA5}">
                      <a16:colId xmlns:a16="http://schemas.microsoft.com/office/drawing/2014/main" val="951326885"/>
                    </a:ext>
                  </a:extLst>
                </a:gridCol>
                <a:gridCol w="2385304">
                  <a:extLst>
                    <a:ext uri="{9D8B030D-6E8A-4147-A177-3AD203B41FA5}">
                      <a16:colId xmlns:a16="http://schemas.microsoft.com/office/drawing/2014/main" val="2508536143"/>
                    </a:ext>
                  </a:extLst>
                </a:gridCol>
              </a:tblGrid>
              <a:tr h="2762880">
                <a:tc rowSpan="2">
                  <a:txBody>
                    <a:bodyPr/>
                    <a:lstStyle/>
                    <a:p>
                      <a:pPr marL="36000" algn="l" fontAlgn="t"/>
                      <a:r>
                        <a:rPr lang="ru-RU" sz="1200" b="1" u="none" strike="noStrike" dirty="0">
                          <a:effectLst/>
                          <a:latin typeface="Times New Roman" panose="02020603050405020304" pitchFamily="18" charset="0"/>
                          <a:cs typeface="Times New Roman" panose="02020603050405020304" pitchFamily="18" charset="0"/>
                        </a:rPr>
                        <a:t>Основные партнеры</a:t>
                      </a:r>
                      <a:r>
                        <a:rPr lang="ru-RU" sz="1200" u="none" strike="noStrike" dirty="0">
                          <a:effectLst/>
                          <a:latin typeface="Times New Roman" panose="02020603050405020304" pitchFamily="18" charset="0"/>
                          <a:cs typeface="Times New Roman" panose="02020603050405020304" pitchFamily="18" charset="0"/>
                        </a:rPr>
                        <a:t/>
                      </a:r>
                      <a:br>
                        <a:rPr lang="ru-RU" sz="1200" u="none" strike="noStrike" dirty="0">
                          <a:effectLst/>
                          <a:latin typeface="Times New Roman" panose="02020603050405020304" pitchFamily="18" charset="0"/>
                          <a:cs typeface="Times New Roman" panose="02020603050405020304" pitchFamily="18" charset="0"/>
                        </a:rPr>
                      </a:br>
                      <a:r>
                        <a:rPr lang="ru-RU" sz="1200" u="none" strike="noStrike" dirty="0">
                          <a:effectLst/>
                          <a:latin typeface="Times New Roman" panose="02020603050405020304" pitchFamily="18" charset="0"/>
                          <a:cs typeface="Times New Roman" panose="02020603050405020304" pitchFamily="18" charset="0"/>
                        </a:rPr>
                        <a:t>Поставщики стройматериалов и </a:t>
                      </a:r>
                      <a:r>
                        <a:rPr lang="ru-RU" sz="1200" u="none" strike="noStrike" dirty="0" smtClean="0">
                          <a:effectLst/>
                          <a:latin typeface="Times New Roman" panose="02020603050405020304" pitchFamily="18" charset="0"/>
                          <a:cs typeface="Times New Roman" panose="02020603050405020304" pitchFamily="18" charset="0"/>
                        </a:rPr>
                        <a:t>техники;</a:t>
                      </a:r>
                    </a:p>
                    <a:p>
                      <a:pPr marL="36000" algn="l" fontAlgn="t"/>
                      <a:r>
                        <a:rPr lang="ru-RU" sz="1200" u="none" strike="noStrike" dirty="0" smtClean="0">
                          <a:effectLst/>
                          <a:latin typeface="Times New Roman" panose="02020603050405020304" pitchFamily="18" charset="0"/>
                          <a:cs typeface="Times New Roman" panose="02020603050405020304" pitchFamily="18" charset="0"/>
                        </a:rPr>
                        <a:t>Проектировочные</a:t>
                      </a:r>
                      <a:r>
                        <a:rPr lang="ru-RU" sz="1200" u="none" strike="noStrike" baseline="0" dirty="0" smtClean="0">
                          <a:effectLst/>
                          <a:latin typeface="Times New Roman" panose="02020603050405020304" pitchFamily="18" charset="0"/>
                          <a:cs typeface="Times New Roman" panose="02020603050405020304" pitchFamily="18" charset="0"/>
                        </a:rPr>
                        <a:t> </a:t>
                      </a:r>
                      <a:r>
                        <a:rPr lang="ru-RU" sz="1200" u="none" strike="noStrike" dirty="0" smtClean="0">
                          <a:effectLst/>
                          <a:latin typeface="Times New Roman" panose="02020603050405020304" pitchFamily="18" charset="0"/>
                          <a:cs typeface="Times New Roman" panose="02020603050405020304" pitchFamily="18" charset="0"/>
                        </a:rPr>
                        <a:t>организации;</a:t>
                      </a:r>
                    </a:p>
                    <a:p>
                      <a:pPr marL="36000" algn="l" fontAlgn="t"/>
                      <a:r>
                        <a:rPr lang="ru-RU" sz="1200" u="none" strike="noStrike" dirty="0" smtClean="0">
                          <a:effectLst/>
                          <a:latin typeface="Times New Roman" panose="02020603050405020304" pitchFamily="18" charset="0"/>
                          <a:cs typeface="Times New Roman" panose="02020603050405020304" pitchFamily="18" charset="0"/>
                        </a:rPr>
                        <a:t>подрядные </a:t>
                      </a:r>
                      <a:r>
                        <a:rPr lang="ru-RU" sz="1200" u="none" strike="noStrike" dirty="0">
                          <a:effectLst/>
                          <a:latin typeface="Times New Roman" panose="02020603050405020304" pitchFamily="18" charset="0"/>
                          <a:cs typeface="Times New Roman" panose="02020603050405020304" pitchFamily="18" charset="0"/>
                        </a:rPr>
                        <a:t>строительные </a:t>
                      </a:r>
                      <a:r>
                        <a:rPr lang="ru-RU" sz="1200" u="none" strike="noStrike" dirty="0" smtClean="0">
                          <a:effectLst/>
                          <a:latin typeface="Times New Roman" panose="02020603050405020304" pitchFamily="18" charset="0"/>
                          <a:cs typeface="Times New Roman" panose="02020603050405020304" pitchFamily="18" charset="0"/>
                        </a:rPr>
                        <a:t>организации;</a:t>
                      </a:r>
                    </a:p>
                    <a:p>
                      <a:pPr marL="36000" algn="l" fontAlgn="t"/>
                      <a:r>
                        <a:rPr lang="ru-RU" sz="1200" u="none" strike="noStrike" dirty="0" smtClean="0">
                          <a:effectLst/>
                          <a:latin typeface="Times New Roman" panose="02020603050405020304" pitchFamily="18" charset="0"/>
                          <a:cs typeface="Times New Roman" panose="02020603050405020304" pitchFamily="18" charset="0"/>
                        </a:rPr>
                        <a:t>Банки;</a:t>
                      </a:r>
                    </a:p>
                    <a:p>
                      <a:pPr marL="36000" algn="l" fontAlgn="t"/>
                      <a:r>
                        <a:rPr lang="ru-RU" sz="1200" u="none" strike="noStrike" dirty="0" smtClean="0">
                          <a:effectLst/>
                          <a:latin typeface="Times New Roman" panose="02020603050405020304" pitchFamily="18" charset="0"/>
                          <a:cs typeface="Times New Roman" panose="02020603050405020304" pitchFamily="18" charset="0"/>
                        </a:rPr>
                        <a:t>Сотрудничество </a:t>
                      </a:r>
                      <a:r>
                        <a:rPr lang="ru-RU" sz="1200" u="none" strike="noStrike" dirty="0">
                          <a:effectLst/>
                          <a:latin typeface="Times New Roman" panose="02020603050405020304" pitchFamily="18" charset="0"/>
                          <a:cs typeface="Times New Roman" panose="02020603050405020304" pitchFamily="18" charset="0"/>
                        </a:rPr>
                        <a:t>с дизайнерами интерьеров, архитекторами и строительными </a:t>
                      </a:r>
                      <a:r>
                        <a:rPr lang="ru-RU" sz="1200" u="none" strike="noStrike" dirty="0" smtClean="0">
                          <a:effectLst/>
                          <a:latin typeface="Times New Roman" panose="02020603050405020304" pitchFamily="18" charset="0"/>
                          <a:cs typeface="Times New Roman" panose="02020603050405020304" pitchFamily="18" charset="0"/>
                        </a:rPr>
                        <a:t>компаниями; </a:t>
                      </a:r>
                    </a:p>
                    <a:p>
                      <a:pPr marL="36000" algn="l" fontAlgn="t"/>
                      <a:r>
                        <a:rPr lang="ru-RU" sz="1200" u="none" strike="noStrike" dirty="0" smtClean="0">
                          <a:effectLst/>
                          <a:latin typeface="Times New Roman" panose="02020603050405020304" pitchFamily="18" charset="0"/>
                          <a:cs typeface="Times New Roman" panose="02020603050405020304" pitchFamily="18" charset="0"/>
                        </a:rPr>
                        <a:t>агенты </a:t>
                      </a:r>
                      <a:r>
                        <a:rPr lang="ru-RU" sz="1200" u="none" strike="noStrike" dirty="0">
                          <a:effectLst/>
                          <a:latin typeface="Times New Roman" panose="02020603050405020304" pitchFamily="18" charset="0"/>
                          <a:cs typeface="Times New Roman" panose="02020603050405020304" pitchFamily="18" charset="0"/>
                        </a:rPr>
                        <a:t>по </a:t>
                      </a:r>
                      <a:r>
                        <a:rPr lang="ru-RU" sz="1200" u="none" strike="noStrike" dirty="0" smtClean="0">
                          <a:effectLst/>
                          <a:latin typeface="Times New Roman" panose="02020603050405020304" pitchFamily="18" charset="0"/>
                          <a:cs typeface="Times New Roman" panose="02020603050405020304" pitchFamily="18" charset="0"/>
                        </a:rPr>
                        <a:t>недвижимости;</a:t>
                      </a:r>
                    </a:p>
                    <a:p>
                      <a:pPr marL="36000" algn="l" fontAlgn="t"/>
                      <a:r>
                        <a:rPr lang="ru-RU" sz="1200" u="none" strike="noStrike" dirty="0" smtClean="0">
                          <a:effectLst/>
                          <a:latin typeface="Times New Roman" panose="02020603050405020304" pitchFamily="18" charset="0"/>
                          <a:cs typeface="Times New Roman" panose="02020603050405020304" pitchFamily="18" charset="0"/>
                        </a:rPr>
                        <a:t>менеджеры </a:t>
                      </a:r>
                      <a:r>
                        <a:rPr lang="ru-RU" sz="1200" u="none" strike="noStrike" dirty="0">
                          <a:effectLst/>
                          <a:latin typeface="Times New Roman" panose="02020603050405020304" pitchFamily="18" charset="0"/>
                          <a:cs typeface="Times New Roman" panose="02020603050405020304" pitchFamily="18" charset="0"/>
                        </a:rPr>
                        <a:t>по </a:t>
                      </a:r>
                      <a:r>
                        <a:rPr lang="ru-RU" sz="1200" u="none" strike="noStrike" dirty="0" smtClean="0">
                          <a:effectLst/>
                          <a:latin typeface="Times New Roman" panose="02020603050405020304" pitchFamily="18" charset="0"/>
                          <a:cs typeface="Times New Roman" panose="02020603050405020304" pitchFamily="18" charset="0"/>
                        </a:rPr>
                        <a:t>маркетингу; </a:t>
                      </a:r>
                    </a:p>
                    <a:p>
                      <a:pPr marL="36000" algn="l" fontAlgn="t"/>
                      <a:r>
                        <a:rPr lang="ru-RU" sz="1200" u="none" strike="noStrike" dirty="0" smtClean="0">
                          <a:effectLst/>
                          <a:latin typeface="Times New Roman" panose="02020603050405020304" pitchFamily="18" charset="0"/>
                          <a:cs typeface="Times New Roman" panose="02020603050405020304" pitchFamily="18" charset="0"/>
                        </a:rPr>
                        <a:t>рекламные </a:t>
                      </a:r>
                      <a:r>
                        <a:rPr lang="ru-RU" sz="1200" u="none" strike="noStrike" dirty="0" err="1" smtClean="0">
                          <a:effectLst/>
                          <a:latin typeface="Times New Roman" panose="02020603050405020304" pitchFamily="18" charset="0"/>
                          <a:cs typeface="Times New Roman" panose="02020603050405020304" pitchFamily="18" charset="0"/>
                        </a:rPr>
                        <a:t>агенства</a:t>
                      </a:r>
                      <a:r>
                        <a:rPr lang="ru-RU" sz="1200" u="none" strike="noStrike" dirty="0" smtClean="0">
                          <a:effectLst/>
                          <a:latin typeface="Times New Roman" panose="02020603050405020304" pitchFamily="18" charset="0"/>
                          <a:cs typeface="Times New Roman" panose="02020603050405020304" pitchFamily="18" charset="0"/>
                        </a:rPr>
                        <a:t>.</a:t>
                      </a:r>
                      <a:endParaRPr lang="ru-RU"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932" marR="7932" marT="793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lgn="l" fontAlgn="t"/>
                      <a:r>
                        <a:rPr lang="ru-RU" sz="1200" b="1" u="none" strike="noStrike" dirty="0">
                          <a:effectLst/>
                          <a:latin typeface="Times New Roman" panose="02020603050405020304" pitchFamily="18" charset="0"/>
                          <a:cs typeface="Times New Roman" panose="02020603050405020304" pitchFamily="18" charset="0"/>
                        </a:rPr>
                        <a:t>Основные направления </a:t>
                      </a:r>
                      <a:r>
                        <a:rPr lang="ru-RU" sz="1200" b="1" u="none" strike="noStrike" dirty="0" smtClean="0">
                          <a:effectLst/>
                          <a:latin typeface="Times New Roman" panose="02020603050405020304" pitchFamily="18" charset="0"/>
                          <a:cs typeface="Times New Roman" panose="02020603050405020304" pitchFamily="18" charset="0"/>
                        </a:rPr>
                        <a:t>деятельности:</a:t>
                      </a:r>
                      <a:r>
                        <a:rPr lang="ru-RU" sz="1200" u="none" strike="noStrike" dirty="0">
                          <a:effectLst/>
                          <a:latin typeface="Times New Roman" panose="02020603050405020304" pitchFamily="18" charset="0"/>
                          <a:cs typeface="Times New Roman" panose="02020603050405020304" pitchFamily="18" charset="0"/>
                        </a:rPr>
                        <a:t/>
                      </a:r>
                      <a:br>
                        <a:rPr lang="ru-RU" sz="1200" u="none" strike="noStrike" dirty="0">
                          <a:effectLst/>
                          <a:latin typeface="Times New Roman" panose="02020603050405020304" pitchFamily="18" charset="0"/>
                          <a:cs typeface="Times New Roman" panose="02020603050405020304" pitchFamily="18" charset="0"/>
                        </a:rPr>
                      </a:br>
                      <a:r>
                        <a:rPr lang="ru-RU" sz="1200" u="none" strike="noStrike" dirty="0" smtClean="0">
                          <a:effectLst/>
                          <a:latin typeface="Times New Roman" panose="02020603050405020304" pitchFamily="18" charset="0"/>
                          <a:cs typeface="Times New Roman" panose="02020603050405020304" pitchFamily="18" charset="0"/>
                        </a:rPr>
                        <a:t>Строительство </a:t>
                      </a:r>
                      <a:r>
                        <a:rPr lang="ru-RU" sz="1200" u="none" strike="noStrike" dirty="0">
                          <a:effectLst/>
                          <a:latin typeface="Times New Roman" panose="02020603050405020304" pitchFamily="18" charset="0"/>
                          <a:cs typeface="Times New Roman" panose="02020603050405020304" pitchFamily="18" charset="0"/>
                        </a:rPr>
                        <a:t>жилого </a:t>
                      </a:r>
                      <a:r>
                        <a:rPr lang="ru-RU" sz="1200" u="none" strike="noStrike" dirty="0" smtClean="0">
                          <a:effectLst/>
                          <a:latin typeface="Times New Roman" panose="02020603050405020304" pitchFamily="18" charset="0"/>
                          <a:cs typeface="Times New Roman" panose="02020603050405020304" pitchFamily="18" charset="0"/>
                        </a:rPr>
                        <a:t>здания.</a:t>
                      </a:r>
                      <a:endParaRPr lang="ru-RU" sz="1200" u="none" strike="noStrike" baseline="0" dirty="0" smtClean="0">
                        <a:effectLst/>
                        <a:latin typeface="Times New Roman" panose="02020603050405020304" pitchFamily="18" charset="0"/>
                        <a:cs typeface="Times New Roman" panose="02020603050405020304" pitchFamily="18" charset="0"/>
                      </a:endParaRPr>
                    </a:p>
                    <a:p>
                      <a:pPr marL="36000" algn="l" fontAlgn="t"/>
                      <a:r>
                        <a:rPr lang="ru-RU" sz="1200" u="none" strike="noStrike" dirty="0" smtClean="0">
                          <a:effectLst/>
                          <a:latin typeface="Times New Roman" panose="02020603050405020304" pitchFamily="18" charset="0"/>
                          <a:cs typeface="Times New Roman" panose="02020603050405020304" pitchFamily="18" charset="0"/>
                        </a:rPr>
                        <a:t>Продажа жилых помещений,</a:t>
                      </a:r>
                      <a:r>
                        <a:rPr lang="ru-RU" sz="1200" u="none" strike="noStrike" baseline="0" dirty="0" smtClean="0">
                          <a:effectLst/>
                          <a:latin typeface="Times New Roman" panose="02020603050405020304" pitchFamily="18" charset="0"/>
                          <a:cs typeface="Times New Roman" panose="02020603050405020304" pitchFamily="18" charset="0"/>
                        </a:rPr>
                        <a:t> кладовых, парковочных мест</a:t>
                      </a:r>
                      <a:r>
                        <a:rPr lang="ru-RU" sz="1200" u="none" strike="noStrike" dirty="0" smtClean="0">
                          <a:effectLst/>
                          <a:latin typeface="Times New Roman" panose="02020603050405020304" pitchFamily="18" charset="0"/>
                          <a:cs typeface="Times New Roman" panose="02020603050405020304" pitchFamily="18" charset="0"/>
                        </a:rPr>
                        <a:t> </a:t>
                      </a:r>
                      <a:r>
                        <a:rPr lang="ru-RU" sz="1200" u="none" strike="noStrike" dirty="0">
                          <a:effectLst/>
                          <a:latin typeface="Times New Roman" panose="02020603050405020304" pitchFamily="18" charset="0"/>
                          <a:cs typeface="Times New Roman" panose="02020603050405020304" pitchFamily="18" charset="0"/>
                        </a:rPr>
                        <a:t>через сайт </a:t>
                      </a:r>
                      <a:r>
                        <a:rPr lang="ru-RU" sz="1200" u="none" strike="noStrike" dirty="0" smtClean="0">
                          <a:effectLst/>
                          <a:latin typeface="Times New Roman" panose="02020603050405020304" pitchFamily="18" charset="0"/>
                          <a:cs typeface="Times New Roman" panose="02020603050405020304" pitchFamily="18" charset="0"/>
                        </a:rPr>
                        <a:t>застройщика и в отделе</a:t>
                      </a:r>
                      <a:r>
                        <a:rPr lang="ru-RU" sz="1200" u="none" strike="noStrike" baseline="0" dirty="0" smtClean="0">
                          <a:effectLst/>
                          <a:latin typeface="Times New Roman" panose="02020603050405020304" pitchFamily="18" charset="0"/>
                          <a:cs typeface="Times New Roman" panose="02020603050405020304" pitchFamily="18" charset="0"/>
                        </a:rPr>
                        <a:t> продаж</a:t>
                      </a:r>
                      <a:r>
                        <a:rPr lang="ru-RU" sz="1200" u="none" strike="noStrike" dirty="0" smtClean="0">
                          <a:effectLst/>
                          <a:latin typeface="Times New Roman" panose="02020603050405020304" pitchFamily="18" charset="0"/>
                          <a:cs typeface="Times New Roman" panose="02020603050405020304" pitchFamily="18" charset="0"/>
                        </a:rPr>
                        <a:t>. </a:t>
                      </a:r>
                    </a:p>
                    <a:p>
                      <a:pPr marL="36000" algn="l" fontAlgn="t"/>
                      <a:r>
                        <a:rPr lang="ru-RU" sz="1200" u="none" strike="noStrike" dirty="0" smtClean="0">
                          <a:effectLst/>
                          <a:latin typeface="Times New Roman" panose="02020603050405020304" pitchFamily="18" charset="0"/>
                          <a:cs typeface="Times New Roman" panose="02020603050405020304" pitchFamily="18" charset="0"/>
                        </a:rPr>
                        <a:t>Целевая реклама.</a:t>
                      </a:r>
                    </a:p>
                    <a:p>
                      <a:pPr marL="36000" algn="l" fontAlgn="t"/>
                      <a:r>
                        <a:rPr lang="ru-RU" sz="1200" u="none" strike="noStrike" dirty="0" smtClean="0">
                          <a:effectLst/>
                          <a:latin typeface="Times New Roman" panose="02020603050405020304" pitchFamily="18" charset="0"/>
                          <a:cs typeface="Times New Roman" panose="02020603050405020304" pitchFamily="18" charset="0"/>
                        </a:rPr>
                        <a:t>Предоставляем услуги</a:t>
                      </a:r>
                      <a:r>
                        <a:rPr lang="ru-RU" sz="1200" u="none" strike="noStrike" baseline="0" dirty="0" smtClean="0">
                          <a:effectLst/>
                          <a:latin typeface="Times New Roman" panose="02020603050405020304" pitchFamily="18" charset="0"/>
                          <a:cs typeface="Times New Roman" panose="02020603050405020304" pitchFamily="18" charset="0"/>
                        </a:rPr>
                        <a:t> ЖКХ.</a:t>
                      </a:r>
                    </a:p>
                    <a:p>
                      <a:pPr marL="36000" algn="l" fontAlgn="t"/>
                      <a:r>
                        <a:rPr lang="ru-RU" sz="1200" u="none" strike="noStrike" baseline="0" dirty="0" smtClean="0">
                          <a:effectLst/>
                          <a:latin typeface="Times New Roman" panose="02020603050405020304" pitchFamily="18" charset="0"/>
                          <a:cs typeface="Times New Roman" panose="02020603050405020304" pitchFamily="18" charset="0"/>
                        </a:rPr>
                        <a:t>Сдача в аренду нежилых помещений.</a:t>
                      </a:r>
                    </a:p>
                    <a:p>
                      <a:pPr marL="36000" algn="l" fontAlgn="t"/>
                      <a:endParaRPr lang="ru-RU"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932" marR="7932" marT="793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36000" algn="l" fontAlgn="t"/>
                      <a:r>
                        <a:rPr lang="ru-RU" sz="1200" b="1" u="none" strike="noStrike" dirty="0">
                          <a:effectLst/>
                          <a:latin typeface="Times New Roman" panose="02020603050405020304" pitchFamily="18" charset="0"/>
                          <a:cs typeface="Times New Roman" panose="02020603050405020304" pitchFamily="18" charset="0"/>
                        </a:rPr>
                        <a:t>Предлагаемые преимущества: </a:t>
                      </a:r>
                      <a:endParaRPr lang="ru-RU" sz="1200" b="1" u="none" strike="noStrike" dirty="0" smtClean="0">
                        <a:effectLst/>
                        <a:latin typeface="Times New Roman" panose="02020603050405020304" pitchFamily="18" charset="0"/>
                        <a:cs typeface="Times New Roman" panose="02020603050405020304" pitchFamily="18" charset="0"/>
                      </a:endParaRPr>
                    </a:p>
                    <a:p>
                      <a:pPr marL="36000" algn="l" fontAlgn="t"/>
                      <a:r>
                        <a:rPr lang="ru-RU" sz="1200" u="none" strike="noStrike" dirty="0" smtClean="0">
                          <a:effectLst/>
                          <a:latin typeface="Times New Roman" panose="02020603050405020304" pitchFamily="18" charset="0"/>
                          <a:cs typeface="Times New Roman" panose="02020603050405020304" pitchFamily="18" charset="0"/>
                        </a:rPr>
                        <a:t>Безопасность</a:t>
                      </a:r>
                      <a:r>
                        <a:rPr lang="ru-RU" sz="1200" u="none" strike="noStrike" dirty="0">
                          <a:effectLst/>
                          <a:latin typeface="Times New Roman" panose="02020603050405020304" pitchFamily="18" charset="0"/>
                          <a:cs typeface="Times New Roman" panose="02020603050405020304" pitchFamily="18" charset="0"/>
                        </a:rPr>
                        <a:t>: видеонаблюдение, охрана. </a:t>
                      </a:r>
                      <a:r>
                        <a:rPr lang="ru-RU" sz="1200" u="none" strike="noStrike" dirty="0" smtClean="0">
                          <a:effectLst/>
                          <a:latin typeface="Times New Roman" panose="02020603050405020304" pitchFamily="18" charset="0"/>
                          <a:cs typeface="Times New Roman" panose="02020603050405020304" pitchFamily="18" charset="0"/>
                        </a:rPr>
                        <a:t>качество</a:t>
                      </a:r>
                      <a:r>
                        <a:rPr lang="ru-RU" sz="1200" u="none" strike="noStrike" dirty="0">
                          <a:effectLst/>
                          <a:latin typeface="Times New Roman" panose="02020603050405020304" pitchFamily="18" charset="0"/>
                          <a:cs typeface="Times New Roman" panose="02020603050405020304" pitchFamily="18" charset="0"/>
                        </a:rPr>
                        <a:t>, </a:t>
                      </a:r>
                      <a:endParaRPr lang="ru-RU" sz="1200" u="none" strike="noStrike" dirty="0" smtClean="0">
                        <a:effectLst/>
                        <a:latin typeface="Times New Roman" panose="02020603050405020304" pitchFamily="18" charset="0"/>
                        <a:cs typeface="Times New Roman" panose="02020603050405020304" pitchFamily="18" charset="0"/>
                      </a:endParaRPr>
                    </a:p>
                    <a:p>
                      <a:pPr marL="36000" algn="l" fontAlgn="t"/>
                      <a:r>
                        <a:rPr lang="ru-RU" sz="1200" u="none" strike="noStrike" dirty="0" smtClean="0">
                          <a:effectLst/>
                          <a:latin typeface="Times New Roman" panose="02020603050405020304" pitchFamily="18" charset="0"/>
                          <a:cs typeface="Times New Roman" panose="02020603050405020304" pitchFamily="18" charset="0"/>
                        </a:rPr>
                        <a:t>соблюдение </a:t>
                      </a:r>
                      <a:r>
                        <a:rPr lang="ru-RU" sz="1200" u="none" strike="noStrike" dirty="0">
                          <a:effectLst/>
                          <a:latin typeface="Times New Roman" panose="02020603050405020304" pitchFamily="18" charset="0"/>
                          <a:cs typeface="Times New Roman" panose="02020603050405020304" pitchFamily="18" charset="0"/>
                        </a:rPr>
                        <a:t>сроков, соотношение цены и качества, уникальный дизайн квартиры</a:t>
                      </a:r>
                      <a:r>
                        <a:rPr lang="ru-RU" sz="1200" u="none" strike="noStrike" dirty="0" smtClean="0">
                          <a:effectLst/>
                          <a:latin typeface="Times New Roman" panose="02020603050405020304" pitchFamily="18" charset="0"/>
                          <a:cs typeface="Times New Roman" panose="02020603050405020304" pitchFamily="18" charset="0"/>
                        </a:rPr>
                        <a:t>,</a:t>
                      </a:r>
                    </a:p>
                    <a:p>
                      <a:pPr marL="36000" algn="l" fontAlgn="t"/>
                      <a:r>
                        <a:rPr lang="ru-RU" sz="1200" u="none" strike="noStrike" dirty="0" smtClean="0">
                          <a:effectLst/>
                          <a:latin typeface="Times New Roman" panose="02020603050405020304" pitchFamily="18" charset="0"/>
                          <a:cs typeface="Times New Roman" panose="02020603050405020304" pitchFamily="18" charset="0"/>
                        </a:rPr>
                        <a:t>наличие </a:t>
                      </a:r>
                      <a:r>
                        <a:rPr lang="ru-RU" sz="1200" u="none" strike="noStrike" dirty="0">
                          <a:effectLst/>
                          <a:latin typeface="Times New Roman" panose="02020603050405020304" pitchFamily="18" charset="0"/>
                          <a:cs typeface="Times New Roman" panose="02020603050405020304" pitchFamily="18" charset="0"/>
                        </a:rPr>
                        <a:t>2-х лифтов в </a:t>
                      </a:r>
                      <a:r>
                        <a:rPr lang="ru-RU" sz="1200" u="none" strike="noStrike" dirty="0" err="1">
                          <a:effectLst/>
                          <a:latin typeface="Times New Roman" panose="02020603050405020304" pitchFamily="18" charset="0"/>
                          <a:cs typeface="Times New Roman" panose="02020603050405020304" pitchFamily="18" charset="0"/>
                        </a:rPr>
                        <a:t>т.ч</a:t>
                      </a:r>
                      <a:r>
                        <a:rPr lang="ru-RU" sz="1200" u="none" strike="noStrike" dirty="0">
                          <a:effectLst/>
                          <a:latin typeface="Times New Roman" panose="02020603050405020304" pitchFamily="18" charset="0"/>
                          <a:cs typeface="Times New Roman" panose="02020603050405020304" pitchFamily="18" charset="0"/>
                        </a:rPr>
                        <a:t>. грузовой. </a:t>
                      </a:r>
                      <a:endParaRPr lang="ru-RU" sz="1200" u="none" strike="noStrike" dirty="0" smtClean="0">
                        <a:effectLst/>
                        <a:latin typeface="Times New Roman" panose="02020603050405020304" pitchFamily="18" charset="0"/>
                        <a:cs typeface="Times New Roman" panose="02020603050405020304" pitchFamily="18" charset="0"/>
                      </a:endParaRPr>
                    </a:p>
                    <a:p>
                      <a:pPr marL="36000" algn="l" fontAlgn="t"/>
                      <a:r>
                        <a:rPr lang="ru-RU" sz="1200" u="none" strike="noStrike" dirty="0" smtClean="0">
                          <a:effectLst/>
                          <a:latin typeface="Times New Roman" panose="02020603050405020304" pitchFamily="18" charset="0"/>
                          <a:cs typeface="Times New Roman" panose="02020603050405020304" pitchFamily="18" charset="0"/>
                        </a:rPr>
                        <a:t>Помощь</a:t>
                      </a:r>
                      <a:r>
                        <a:rPr lang="ru-RU" sz="1200" u="none" strike="noStrike" baseline="0" dirty="0" smtClean="0">
                          <a:effectLst/>
                          <a:latin typeface="Times New Roman" panose="02020603050405020304" pitchFamily="18" charset="0"/>
                          <a:cs typeface="Times New Roman" panose="02020603050405020304" pitchFamily="18" charset="0"/>
                        </a:rPr>
                        <a:t> в </a:t>
                      </a:r>
                      <a:r>
                        <a:rPr lang="ru-RU" sz="1200" u="none" strike="noStrike" dirty="0" smtClean="0">
                          <a:effectLst/>
                          <a:latin typeface="Times New Roman" panose="02020603050405020304" pitchFamily="18" charset="0"/>
                          <a:cs typeface="Times New Roman" panose="02020603050405020304" pitchFamily="18" charset="0"/>
                        </a:rPr>
                        <a:t>решении проблем </a:t>
                      </a:r>
                      <a:r>
                        <a:rPr lang="ru-RU" sz="1200" u="none" strike="noStrike" dirty="0">
                          <a:effectLst/>
                          <a:latin typeface="Times New Roman" panose="02020603050405020304" pitchFamily="18" charset="0"/>
                          <a:cs typeface="Times New Roman" panose="02020603050405020304" pitchFamily="18" charset="0"/>
                        </a:rPr>
                        <a:t>с получением средств на покупку, </a:t>
                      </a:r>
                      <a:r>
                        <a:rPr lang="ru-RU" sz="1200" u="none" strike="noStrike" dirty="0" smtClean="0">
                          <a:effectLst/>
                          <a:latin typeface="Times New Roman" panose="02020603050405020304" pitchFamily="18" charset="0"/>
                          <a:cs typeface="Times New Roman" panose="02020603050405020304" pitchFamily="18" charset="0"/>
                        </a:rPr>
                        <a:t>проблем </a:t>
                      </a:r>
                      <a:r>
                        <a:rPr lang="ru-RU" sz="1200" u="none" strike="noStrike" dirty="0">
                          <a:effectLst/>
                          <a:latin typeface="Times New Roman" panose="02020603050405020304" pitchFamily="18" charset="0"/>
                          <a:cs typeface="Times New Roman" panose="02020603050405020304" pitchFamily="18" charset="0"/>
                        </a:rPr>
                        <a:t>с жильем. Предоставление выбора планировок квартир из их многообразия.</a:t>
                      </a:r>
                      <a:br>
                        <a:rPr lang="ru-RU" sz="1200" u="none" strike="noStrike" dirty="0">
                          <a:effectLst/>
                          <a:latin typeface="Times New Roman" panose="02020603050405020304" pitchFamily="18" charset="0"/>
                          <a:cs typeface="Times New Roman" panose="02020603050405020304" pitchFamily="18" charset="0"/>
                        </a:rPr>
                      </a:br>
                      <a:r>
                        <a:rPr lang="ru-RU" sz="1200" u="none" strike="noStrike" dirty="0">
                          <a:effectLst/>
                          <a:latin typeface="Times New Roman" panose="02020603050405020304" pitchFamily="18" charset="0"/>
                          <a:cs typeface="Times New Roman" panose="02020603050405020304" pitchFamily="18" charset="0"/>
                        </a:rPr>
                        <a:t>Пакеты услуг: квартира с черновой, </a:t>
                      </a:r>
                      <a:r>
                        <a:rPr lang="ru-RU" sz="1200" u="none" strike="noStrike" dirty="0" err="1">
                          <a:effectLst/>
                          <a:latin typeface="Times New Roman" panose="02020603050405020304" pitchFamily="18" charset="0"/>
                          <a:cs typeface="Times New Roman" panose="02020603050405020304" pitchFamily="18" charset="0"/>
                        </a:rPr>
                        <a:t>предчистовой</a:t>
                      </a:r>
                      <a:r>
                        <a:rPr lang="ru-RU" sz="1200" u="none" strike="noStrike" dirty="0">
                          <a:effectLst/>
                          <a:latin typeface="Times New Roman" panose="02020603050405020304" pitchFamily="18" charset="0"/>
                          <a:cs typeface="Times New Roman" panose="02020603050405020304" pitchFamily="18" charset="0"/>
                        </a:rPr>
                        <a:t>, чистовой отделкой. </a:t>
                      </a:r>
                      <a:endParaRPr lang="ru-RU" sz="1200" u="none" strike="noStrike" dirty="0" smtClean="0">
                        <a:effectLst/>
                        <a:latin typeface="Times New Roman" panose="02020603050405020304" pitchFamily="18" charset="0"/>
                        <a:cs typeface="Times New Roman" panose="02020603050405020304" pitchFamily="18" charset="0"/>
                      </a:endParaRPr>
                    </a:p>
                    <a:p>
                      <a:pPr marL="36000" algn="l" fontAlgn="t"/>
                      <a:r>
                        <a:rPr lang="ru-RU" sz="1200" u="none" strike="noStrike" dirty="0" smtClean="0">
                          <a:effectLst/>
                          <a:latin typeface="Times New Roman" panose="02020603050405020304" pitchFamily="18" charset="0"/>
                          <a:cs typeface="Times New Roman" panose="02020603050405020304" pitchFamily="18" charset="0"/>
                        </a:rPr>
                        <a:t>Помощь </a:t>
                      </a:r>
                      <a:r>
                        <a:rPr lang="ru-RU" sz="1200" u="none" strike="noStrike" dirty="0">
                          <a:effectLst/>
                          <a:latin typeface="Times New Roman" panose="02020603050405020304" pitchFamily="18" charset="0"/>
                          <a:cs typeface="Times New Roman" panose="02020603050405020304" pitchFamily="18" charset="0"/>
                        </a:rPr>
                        <a:t>с продажей старой недвижимости. </a:t>
                      </a:r>
                      <a:endParaRPr lang="ru-RU" sz="1200" u="none" strike="noStrike" dirty="0" smtClean="0">
                        <a:effectLst/>
                        <a:latin typeface="Times New Roman" panose="02020603050405020304" pitchFamily="18" charset="0"/>
                        <a:cs typeface="Times New Roman" panose="02020603050405020304" pitchFamily="18" charset="0"/>
                      </a:endParaRPr>
                    </a:p>
                    <a:p>
                      <a:pPr marL="36000" algn="l" fontAlgn="t"/>
                      <a:r>
                        <a:rPr lang="ru-RU" sz="1200" u="none" strike="noStrike" dirty="0" smtClean="0">
                          <a:effectLst/>
                          <a:latin typeface="Times New Roman" panose="02020603050405020304" pitchFamily="18" charset="0"/>
                          <a:cs typeface="Times New Roman" panose="02020603050405020304" pitchFamily="18" charset="0"/>
                        </a:rPr>
                        <a:t>Подземный </a:t>
                      </a:r>
                      <a:r>
                        <a:rPr lang="ru-RU" sz="1200" u="none" strike="noStrike" dirty="0">
                          <a:effectLst/>
                          <a:latin typeface="Times New Roman" panose="02020603050405020304" pitchFamily="18" charset="0"/>
                          <a:cs typeface="Times New Roman" panose="02020603050405020304" pitchFamily="18" charset="0"/>
                        </a:rPr>
                        <a:t>и наземный паркинг.</a:t>
                      </a:r>
                      <a:endParaRPr lang="ru-RU"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932" marR="7932" marT="793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36000" algn="l" fontAlgn="t"/>
                      <a:r>
                        <a:rPr lang="ru-RU" sz="1200" b="1" u="none" strike="noStrike" dirty="0">
                          <a:effectLst/>
                          <a:latin typeface="Times New Roman" panose="02020603050405020304" pitchFamily="18" charset="0"/>
                          <a:cs typeface="Times New Roman" panose="02020603050405020304" pitchFamily="18" charset="0"/>
                        </a:rPr>
                        <a:t>Отношения с клиентами</a:t>
                      </a:r>
                      <a:r>
                        <a:rPr lang="ru-RU" sz="1200" u="none" strike="noStrike" dirty="0">
                          <a:effectLst/>
                          <a:latin typeface="Times New Roman" panose="02020603050405020304" pitchFamily="18" charset="0"/>
                          <a:cs typeface="Times New Roman" panose="02020603050405020304" pitchFamily="18" charset="0"/>
                        </a:rPr>
                        <a:t/>
                      </a:r>
                      <a:br>
                        <a:rPr lang="ru-RU" sz="1200" u="none" strike="noStrike" dirty="0">
                          <a:effectLst/>
                          <a:latin typeface="Times New Roman" panose="02020603050405020304" pitchFamily="18" charset="0"/>
                          <a:cs typeface="Times New Roman" panose="02020603050405020304" pitchFamily="18" charset="0"/>
                        </a:rPr>
                      </a:br>
                      <a:r>
                        <a:rPr lang="ru-RU" sz="1200" u="none" strike="noStrike" dirty="0" smtClean="0">
                          <a:effectLst/>
                          <a:latin typeface="Times New Roman" panose="02020603050405020304" pitchFamily="18" charset="0"/>
                          <a:cs typeface="Times New Roman" panose="02020603050405020304" pitchFamily="18" charset="0"/>
                        </a:rPr>
                        <a:t>Индивидуальный подход к клиентам. </a:t>
                      </a:r>
                    </a:p>
                    <a:p>
                      <a:pPr marL="36000" algn="l" fontAlgn="t"/>
                      <a:r>
                        <a:rPr lang="ru-RU" sz="1200" u="none" strike="noStrike" dirty="0" smtClean="0">
                          <a:effectLst/>
                          <a:latin typeface="Times New Roman" panose="02020603050405020304" pitchFamily="18" charset="0"/>
                          <a:cs typeface="Times New Roman" panose="02020603050405020304" pitchFamily="18" charset="0"/>
                        </a:rPr>
                        <a:t>Помощь </a:t>
                      </a:r>
                      <a:r>
                        <a:rPr lang="ru-RU" sz="1200" u="none" strike="noStrike" dirty="0">
                          <a:effectLst/>
                          <a:latin typeface="Times New Roman" panose="02020603050405020304" pitchFamily="18" charset="0"/>
                          <a:cs typeface="Times New Roman" panose="02020603050405020304" pitchFamily="18" charset="0"/>
                        </a:rPr>
                        <a:t>при возникновении вопросов, претензий, </a:t>
                      </a:r>
                      <a:r>
                        <a:rPr lang="ru-RU" sz="1200" u="none" strike="noStrike" dirty="0" smtClean="0">
                          <a:effectLst/>
                          <a:latin typeface="Times New Roman" panose="02020603050405020304" pitchFamily="18" charset="0"/>
                          <a:cs typeface="Times New Roman" panose="02020603050405020304" pitchFamily="18" charset="0"/>
                        </a:rPr>
                        <a:t>пожеланий</a:t>
                      </a:r>
                      <a:r>
                        <a:rPr lang="ru-RU" sz="1200" u="none" strike="noStrike" baseline="0" dirty="0" smtClean="0">
                          <a:effectLst/>
                          <a:latin typeface="Times New Roman" panose="02020603050405020304" pitchFamily="18" charset="0"/>
                          <a:cs typeface="Times New Roman" panose="02020603050405020304" pitchFamily="18" charset="0"/>
                        </a:rPr>
                        <a:t> в отделе продаж.</a:t>
                      </a:r>
                      <a:endParaRPr lang="ru-RU" sz="1200" u="none" strike="noStrike" dirty="0" smtClean="0">
                        <a:effectLst/>
                        <a:latin typeface="Times New Roman" panose="02020603050405020304" pitchFamily="18" charset="0"/>
                        <a:cs typeface="Times New Roman" panose="02020603050405020304" pitchFamily="18" charset="0"/>
                      </a:endParaRPr>
                    </a:p>
                    <a:p>
                      <a:pPr marL="36000" algn="l" fontAlgn="t"/>
                      <a:r>
                        <a:rPr lang="ru-RU" sz="1200" u="none" strike="noStrike" dirty="0" smtClean="0">
                          <a:effectLst/>
                          <a:latin typeface="Times New Roman" panose="02020603050405020304" pitchFamily="18" charset="0"/>
                          <a:cs typeface="Times New Roman" panose="02020603050405020304" pitchFamily="18" charset="0"/>
                        </a:rPr>
                        <a:t>Регулярная </a:t>
                      </a:r>
                      <a:r>
                        <a:rPr lang="ru-RU" sz="1200" u="none" strike="noStrike" dirty="0">
                          <a:effectLst/>
                          <a:latin typeface="Times New Roman" panose="02020603050405020304" pitchFamily="18" charset="0"/>
                          <a:cs typeface="Times New Roman" panose="02020603050405020304" pitchFamily="18" charset="0"/>
                        </a:rPr>
                        <a:t>организация мероприятий и собраний для </a:t>
                      </a:r>
                      <a:r>
                        <a:rPr lang="ru-RU" sz="1200" u="none" strike="noStrike" dirty="0" smtClean="0">
                          <a:effectLst/>
                          <a:latin typeface="Times New Roman" panose="02020603050405020304" pitchFamily="18" charset="0"/>
                          <a:cs typeface="Times New Roman" panose="02020603050405020304" pitchFamily="18" charset="0"/>
                        </a:rPr>
                        <a:t>жильцов.</a:t>
                      </a:r>
                      <a:endParaRPr lang="ru-RU"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932" marR="7932" marT="793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36000" algn="l" fontAlgn="t"/>
                      <a:r>
                        <a:rPr lang="ru-RU" sz="1200" b="1" u="none" strike="noStrike" dirty="0">
                          <a:effectLst/>
                          <a:latin typeface="Times New Roman" panose="02020603050405020304" pitchFamily="18" charset="0"/>
                          <a:cs typeface="Times New Roman" panose="02020603050405020304" pitchFamily="18" charset="0"/>
                        </a:rPr>
                        <a:t>Сегменты клиентов</a:t>
                      </a:r>
                      <a:br>
                        <a:rPr lang="ru-RU" sz="1200" b="1" u="none" strike="noStrike" dirty="0">
                          <a:effectLst/>
                          <a:latin typeface="Times New Roman" panose="02020603050405020304" pitchFamily="18" charset="0"/>
                          <a:cs typeface="Times New Roman" panose="02020603050405020304" pitchFamily="18" charset="0"/>
                        </a:rPr>
                      </a:br>
                      <a:r>
                        <a:rPr lang="ru-RU" sz="1200" b="0" u="none" strike="noStrike" dirty="0" smtClean="0">
                          <a:effectLst/>
                          <a:latin typeface="Times New Roman" panose="02020603050405020304" pitchFamily="18" charset="0"/>
                          <a:cs typeface="Times New Roman" panose="02020603050405020304" pitchFamily="18" charset="0"/>
                        </a:rPr>
                        <a:t>Продукт направлен на все</a:t>
                      </a:r>
                      <a:r>
                        <a:rPr lang="ru-RU" sz="1200" b="0" u="none" strike="noStrike" baseline="0" dirty="0" smtClean="0">
                          <a:effectLst/>
                          <a:latin typeface="Times New Roman" panose="02020603050405020304" pitchFamily="18" charset="0"/>
                          <a:cs typeface="Times New Roman" panose="02020603050405020304" pitchFamily="18" charset="0"/>
                        </a:rPr>
                        <a:t> слои населения. </a:t>
                      </a:r>
                    </a:p>
                    <a:p>
                      <a:pPr marL="36000" algn="l" fontAlgn="t"/>
                      <a:r>
                        <a:rPr lang="ru-RU" sz="1200" b="0" i="0" u="none" strike="noStrike" baseline="0" dirty="0" smtClean="0">
                          <a:solidFill>
                            <a:srgbClr val="000000"/>
                          </a:solidFill>
                          <a:effectLst/>
                          <a:latin typeface="Times New Roman" panose="02020603050405020304" pitchFamily="18" charset="0"/>
                          <a:cs typeface="Times New Roman" panose="02020603050405020304" pitchFamily="18" charset="0"/>
                        </a:rPr>
                        <a:t>Основные клиенты – семьи без детей, либо с одним ребенком.</a:t>
                      </a:r>
                      <a:endParaRPr lang="ru-RU"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932" marR="7932" marT="793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090062"/>
                  </a:ext>
                </a:extLst>
              </a:tr>
              <a:tr h="1440322">
                <a:tc vMerge="1">
                  <a:txBody>
                    <a:bodyPr/>
                    <a:lstStyle/>
                    <a:p>
                      <a:endParaRPr lang="ru-RU"/>
                    </a:p>
                  </a:txBody>
                  <a:tcPr/>
                </a:tc>
                <a:tc>
                  <a:txBody>
                    <a:bodyPr/>
                    <a:lstStyle/>
                    <a:p>
                      <a:pPr marL="36000" algn="l" fontAlgn="t"/>
                      <a:r>
                        <a:rPr lang="ru-RU" sz="1200" b="1" u="none" strike="noStrike" dirty="0">
                          <a:effectLst/>
                          <a:latin typeface="Times New Roman" panose="02020603050405020304" pitchFamily="18" charset="0"/>
                          <a:cs typeface="Times New Roman" panose="02020603050405020304" pitchFamily="18" charset="0"/>
                        </a:rPr>
                        <a:t>Основные ресурсы </a:t>
                      </a:r>
                      <a:r>
                        <a:rPr lang="ru-RU" sz="1200" u="none" strike="noStrike" dirty="0">
                          <a:effectLst/>
                          <a:latin typeface="Times New Roman" panose="02020603050405020304" pitchFamily="18" charset="0"/>
                          <a:cs typeface="Times New Roman" panose="02020603050405020304" pitchFamily="18" charset="0"/>
                        </a:rPr>
                        <a:t>Строительная техника, стройматериалы, рабочая сила, (в том числе строители, разработчики, контролеры), логистика, земельный участок, бюджет, время</a:t>
                      </a:r>
                      <a:br>
                        <a:rPr lang="ru-RU" sz="1200" u="none" strike="noStrike" dirty="0">
                          <a:effectLst/>
                          <a:latin typeface="Times New Roman" panose="02020603050405020304" pitchFamily="18" charset="0"/>
                          <a:cs typeface="Times New Roman" panose="02020603050405020304" pitchFamily="18" charset="0"/>
                        </a:rPr>
                      </a:br>
                      <a:endParaRPr lang="ru-RU"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932" marR="7932" marT="793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ru-RU"/>
                    </a:p>
                  </a:txBody>
                  <a:tcPr/>
                </a:tc>
                <a:tc vMerge="1">
                  <a:txBody>
                    <a:bodyPr/>
                    <a:lstStyle/>
                    <a:p>
                      <a:endParaRPr lang="ru-RU"/>
                    </a:p>
                  </a:txBody>
                  <a:tcPr/>
                </a:tc>
                <a:tc vMerge="1">
                  <a:txBody>
                    <a:bodyPr/>
                    <a:lstStyle/>
                    <a:p>
                      <a:endParaRPr lang="ru-RU"/>
                    </a:p>
                  </a:txBody>
                  <a:tcPr/>
                </a:tc>
                <a:extLst>
                  <a:ext uri="{0D108BD9-81ED-4DB2-BD59-A6C34878D82A}">
                    <a16:rowId xmlns:a16="http://schemas.microsoft.com/office/drawing/2014/main" val="2033577681"/>
                  </a:ext>
                </a:extLst>
              </a:tr>
              <a:tr h="1124322">
                <a:tc gridSpan="3">
                  <a:txBody>
                    <a:bodyPr/>
                    <a:lstStyle/>
                    <a:p>
                      <a:pPr marL="36000" algn="l" fontAlgn="t"/>
                      <a:r>
                        <a:rPr lang="ru-RU" sz="1200" b="1" u="none" strike="noStrike" dirty="0">
                          <a:effectLst/>
                          <a:latin typeface="Times New Roman" panose="02020603050405020304" pitchFamily="18" charset="0"/>
                          <a:cs typeface="Times New Roman" panose="02020603050405020304" pitchFamily="18" charset="0"/>
                        </a:rPr>
                        <a:t>Структура расходов</a:t>
                      </a:r>
                      <a:r>
                        <a:rPr lang="ru-RU" sz="1200" u="none" strike="noStrike" dirty="0">
                          <a:effectLst/>
                          <a:latin typeface="Times New Roman" panose="02020603050405020304" pitchFamily="18" charset="0"/>
                          <a:cs typeface="Times New Roman" panose="02020603050405020304" pitchFamily="18" charset="0"/>
                        </a:rPr>
                        <a:t/>
                      </a:r>
                      <a:br>
                        <a:rPr lang="ru-RU" sz="1200" u="none" strike="noStrike" dirty="0">
                          <a:effectLst/>
                          <a:latin typeface="Times New Roman" panose="02020603050405020304" pitchFamily="18" charset="0"/>
                          <a:cs typeface="Times New Roman" panose="02020603050405020304" pitchFamily="18" charset="0"/>
                        </a:rPr>
                      </a:br>
                      <a:r>
                        <a:rPr lang="ru-RU" sz="1200" u="none" strike="noStrike" dirty="0">
                          <a:effectLst/>
                          <a:latin typeface="Times New Roman" panose="02020603050405020304" pitchFamily="18" charset="0"/>
                          <a:cs typeface="Times New Roman" panose="02020603050405020304" pitchFamily="18" charset="0"/>
                        </a:rPr>
                        <a:t>Расходы на строительные материалы, сотрудников, информационное обеспечение, логистику, земельный участок, технику, реклама.</a:t>
                      </a:r>
                      <a:endParaRPr lang="ru-RU"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932" marR="7932" marT="793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tc gridSpan="2">
                  <a:txBody>
                    <a:bodyPr/>
                    <a:lstStyle/>
                    <a:p>
                      <a:pPr marL="36000" algn="l" fontAlgn="t"/>
                      <a:r>
                        <a:rPr lang="ru-RU" sz="1200" b="1" u="none" strike="noStrike" dirty="0">
                          <a:effectLst/>
                          <a:latin typeface="Times New Roman" panose="02020603050405020304" pitchFamily="18" charset="0"/>
                          <a:cs typeface="Times New Roman" panose="02020603050405020304" pitchFamily="18" charset="0"/>
                        </a:rPr>
                        <a:t>Потоки выручки</a:t>
                      </a:r>
                      <a:r>
                        <a:rPr lang="ru-RU" sz="1200" u="none" strike="noStrike" dirty="0">
                          <a:effectLst/>
                          <a:latin typeface="Times New Roman" panose="02020603050405020304" pitchFamily="18" charset="0"/>
                          <a:cs typeface="Times New Roman" panose="02020603050405020304" pitchFamily="18" charset="0"/>
                        </a:rPr>
                        <a:t/>
                      </a:r>
                      <a:br>
                        <a:rPr lang="ru-RU" sz="1200" u="none" strike="noStrike" dirty="0">
                          <a:effectLst/>
                          <a:latin typeface="Times New Roman" panose="02020603050405020304" pitchFamily="18" charset="0"/>
                          <a:cs typeface="Times New Roman" panose="02020603050405020304" pitchFamily="18" charset="0"/>
                        </a:rPr>
                      </a:br>
                      <a:r>
                        <a:rPr lang="ru-RU" sz="1200" u="none" strike="noStrike" dirty="0">
                          <a:effectLst/>
                          <a:latin typeface="Times New Roman" panose="02020603050405020304" pitchFamily="18" charset="0"/>
                          <a:cs typeface="Times New Roman" panose="02020603050405020304" pitchFamily="18" charset="0"/>
                        </a:rPr>
                        <a:t>Прибыль </a:t>
                      </a:r>
                      <a:r>
                        <a:rPr lang="ru-RU" sz="1200" u="none" strike="noStrike" dirty="0" smtClean="0">
                          <a:effectLst/>
                          <a:latin typeface="Times New Roman" panose="02020603050405020304" pitchFamily="18" charset="0"/>
                          <a:cs typeface="Times New Roman" panose="02020603050405020304" pitchFamily="18" charset="0"/>
                        </a:rPr>
                        <a:t>от </a:t>
                      </a:r>
                      <a:r>
                        <a:rPr lang="ru-RU" sz="1200" u="none" strike="noStrike" dirty="0">
                          <a:effectLst/>
                          <a:latin typeface="Times New Roman" panose="02020603050405020304" pitchFamily="18" charset="0"/>
                          <a:cs typeface="Times New Roman" panose="02020603050405020304" pitchFamily="18" charset="0"/>
                        </a:rPr>
                        <a:t>продажи </a:t>
                      </a:r>
                      <a:r>
                        <a:rPr lang="ru-RU" sz="1200" u="none" strike="noStrike" dirty="0" smtClean="0">
                          <a:effectLst/>
                          <a:latin typeface="Times New Roman" panose="02020603050405020304" pitchFamily="18" charset="0"/>
                          <a:cs typeface="Times New Roman" panose="02020603050405020304" pitchFamily="18" charset="0"/>
                        </a:rPr>
                        <a:t>квартир, кладовых и парковочных</a:t>
                      </a:r>
                      <a:r>
                        <a:rPr lang="ru-RU" sz="1200" u="none" strike="noStrike" baseline="0" dirty="0" smtClean="0">
                          <a:effectLst/>
                          <a:latin typeface="Times New Roman" panose="02020603050405020304" pitchFamily="18" charset="0"/>
                          <a:cs typeface="Times New Roman" panose="02020603050405020304" pitchFamily="18" charset="0"/>
                        </a:rPr>
                        <a:t> мест</a:t>
                      </a:r>
                      <a:r>
                        <a:rPr lang="ru-RU" sz="1200" u="none" strike="noStrike" dirty="0" smtClean="0">
                          <a:effectLst/>
                          <a:latin typeface="Times New Roman" panose="02020603050405020304" pitchFamily="18" charset="0"/>
                          <a:cs typeface="Times New Roman" panose="02020603050405020304" pitchFamily="18" charset="0"/>
                        </a:rPr>
                        <a:t>. </a:t>
                      </a:r>
                      <a:r>
                        <a:rPr lang="ru-RU" sz="1200" u="none" strike="noStrike" dirty="0">
                          <a:effectLst/>
                          <a:latin typeface="Times New Roman" panose="02020603050405020304" pitchFamily="18" charset="0"/>
                          <a:cs typeface="Times New Roman" panose="02020603050405020304" pitchFamily="18" charset="0"/>
                        </a:rPr>
                        <a:t>Цена квартир будет зависеть от площади, этажа и выбранной отделки. Сдача в аренду коммерческих помещений на первом этаже. Предоставление дополнительных услуг для жильцов (например, уборка, консьерж-сервис и т. д</a:t>
                      </a:r>
                      <a:r>
                        <a:rPr lang="ru-RU" sz="1200" u="none" strike="noStrike" dirty="0" smtClean="0">
                          <a:effectLst/>
                          <a:latin typeface="Times New Roman" panose="02020603050405020304" pitchFamily="18" charset="0"/>
                          <a:cs typeface="Times New Roman" panose="02020603050405020304" pitchFamily="18" charset="0"/>
                        </a:rPr>
                        <a:t>.). Прибыль придет после сдачи проекта с </a:t>
                      </a:r>
                      <a:r>
                        <a:rPr lang="ru-RU" sz="1200" u="none" strike="noStrike" dirty="0" err="1" smtClean="0">
                          <a:effectLst/>
                          <a:latin typeface="Times New Roman" panose="02020603050405020304" pitchFamily="18" charset="0"/>
                          <a:cs typeface="Times New Roman" panose="02020603050405020304" pitchFamily="18" charset="0"/>
                        </a:rPr>
                        <a:t>эскроу</a:t>
                      </a:r>
                      <a:r>
                        <a:rPr lang="ru-RU" sz="1200" u="none" strike="noStrike" dirty="0" smtClean="0">
                          <a:effectLst/>
                          <a:latin typeface="Times New Roman" panose="02020603050405020304" pitchFamily="18" charset="0"/>
                          <a:cs typeface="Times New Roman" panose="02020603050405020304" pitchFamily="18" charset="0"/>
                        </a:rPr>
                        <a:t>-счетов. </a:t>
                      </a:r>
                      <a:endParaRPr lang="ru-RU"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932" marR="7932" marT="793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ru-RU"/>
                    </a:p>
                  </a:txBody>
                  <a:tcPr/>
                </a:tc>
                <a:extLst>
                  <a:ext uri="{0D108BD9-81ED-4DB2-BD59-A6C34878D82A}">
                    <a16:rowId xmlns:a16="http://schemas.microsoft.com/office/drawing/2014/main" val="530682151"/>
                  </a:ext>
                </a:extLst>
              </a:tr>
            </a:tbl>
          </a:graphicData>
        </a:graphic>
      </p:graphicFrame>
    </p:spTree>
    <p:extLst>
      <p:ext uri="{BB962C8B-B14F-4D97-AF65-F5344CB8AC3E}">
        <p14:creationId xmlns:p14="http://schemas.microsoft.com/office/powerpoint/2010/main" val="7784277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Таблица 4"/>
          <p:cNvGraphicFramePr>
            <a:graphicFrameLocks noGrp="1"/>
          </p:cNvGraphicFramePr>
          <p:nvPr>
            <p:extLst>
              <p:ext uri="{D42A27DB-BD31-4B8C-83A1-F6EECF244321}">
                <p14:modId xmlns:p14="http://schemas.microsoft.com/office/powerpoint/2010/main" val="762978881"/>
              </p:ext>
            </p:extLst>
          </p:nvPr>
        </p:nvGraphicFramePr>
        <p:xfrm>
          <a:off x="615142" y="1571102"/>
          <a:ext cx="4688378" cy="4347561"/>
        </p:xfrm>
        <a:graphic>
          <a:graphicData uri="http://schemas.openxmlformats.org/drawingml/2006/table">
            <a:tbl>
              <a:tblPr firstRow="1" bandRow="1">
                <a:tableStyleId>{2D5ABB26-0587-4C30-8999-92F81FD0307C}</a:tableStyleId>
              </a:tblPr>
              <a:tblGrid>
                <a:gridCol w="2344189">
                  <a:extLst>
                    <a:ext uri="{9D8B030D-6E8A-4147-A177-3AD203B41FA5}">
                      <a16:colId xmlns:a16="http://schemas.microsoft.com/office/drawing/2014/main" val="2591959479"/>
                    </a:ext>
                  </a:extLst>
                </a:gridCol>
                <a:gridCol w="2344189">
                  <a:extLst>
                    <a:ext uri="{9D8B030D-6E8A-4147-A177-3AD203B41FA5}">
                      <a16:colId xmlns:a16="http://schemas.microsoft.com/office/drawing/2014/main" val="1908515197"/>
                    </a:ext>
                  </a:extLst>
                </a:gridCol>
              </a:tblGrid>
              <a:tr h="332511">
                <a:tc>
                  <a:txBody>
                    <a:bodyPr/>
                    <a:lstStyle/>
                    <a:p>
                      <a:pPr algn="ctr"/>
                      <a:r>
                        <a:rPr lang="ru-RU" sz="1400" dirty="0" err="1" smtClean="0">
                          <a:latin typeface="Times New Roman" panose="02020603050405020304" pitchFamily="18" charset="0"/>
                          <a:cs typeface="Times New Roman" panose="02020603050405020304" pitchFamily="18" charset="0"/>
                        </a:rPr>
                        <a:t>Выгодогенераторы</a:t>
                      </a:r>
                      <a:endParaRPr lang="ru-RU"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1400" dirty="0" smtClean="0">
                          <a:latin typeface="Times New Roman" panose="02020603050405020304" pitchFamily="18" charset="0"/>
                          <a:cs typeface="Times New Roman" panose="02020603050405020304" pitchFamily="18" charset="0"/>
                        </a:rPr>
                        <a:t>Продукт/сервис</a:t>
                      </a:r>
                      <a:endParaRPr lang="ru-RU"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6344839"/>
                  </a:ext>
                </a:extLst>
              </a:tr>
              <a:tr h="1633451">
                <a:tc>
                  <a:txBody>
                    <a:bodyPr/>
                    <a:lstStyle/>
                    <a:p>
                      <a:pPr algn="l"/>
                      <a:r>
                        <a:rPr lang="ru-RU" sz="1400" dirty="0" smtClean="0">
                          <a:latin typeface="Times New Roman" panose="02020603050405020304" pitchFamily="18" charset="0"/>
                          <a:cs typeface="Times New Roman" panose="02020603050405020304" pitchFamily="18" charset="0"/>
                        </a:rPr>
                        <a:t>Индивидуальные</a:t>
                      </a:r>
                      <a:r>
                        <a:rPr lang="ru-RU" sz="1400" baseline="0" dirty="0" smtClean="0">
                          <a:latin typeface="Times New Roman" panose="02020603050405020304" pitchFamily="18" charset="0"/>
                          <a:cs typeface="Times New Roman" panose="02020603050405020304" pitchFamily="18" charset="0"/>
                        </a:rPr>
                        <a:t> конфигурации комнат, закрытая территория с яблоневым садом, комфортной детской площадкой и общей зоной отдыха, наличие личных </a:t>
                      </a:r>
                      <a:r>
                        <a:rPr lang="ru-RU" sz="1400" baseline="0" dirty="0" smtClean="0">
                          <a:latin typeface="Times New Roman" panose="02020603050405020304" pitchFamily="18" charset="0"/>
                          <a:cs typeface="Times New Roman" panose="02020603050405020304" pitchFamily="18" charset="0"/>
                        </a:rPr>
                        <a:t>кладовых, подземный паркинг</a:t>
                      </a:r>
                      <a:endParaRPr lang="ru-RU"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l"/>
                      <a:r>
                        <a:rPr lang="ru-RU" sz="1400" dirty="0" smtClean="0">
                          <a:latin typeface="Times New Roman" panose="02020603050405020304" pitchFamily="18" charset="0"/>
                          <a:cs typeface="Times New Roman" panose="02020603050405020304" pitchFamily="18" charset="0"/>
                        </a:rPr>
                        <a:t>Жилой комплекс комфорт</a:t>
                      </a:r>
                      <a:r>
                        <a:rPr lang="ru-RU" sz="1400" baseline="0" dirty="0" smtClean="0">
                          <a:latin typeface="Times New Roman" panose="02020603050405020304" pitchFamily="18" charset="0"/>
                          <a:cs typeface="Times New Roman" panose="02020603050405020304" pitchFamily="18" charset="0"/>
                        </a:rPr>
                        <a:t> класса с пешей доступностью до метро, дизайнерскими холлами и фасадами зданий. Развитая социальная инфраструктура на территории ЖК. Близость к горнолыжным курортам и озерам. Спортивные площадки с тренажерами.</a:t>
                      </a:r>
                    </a:p>
                    <a:p>
                      <a:pPr algn="l"/>
                      <a:r>
                        <a:rPr lang="ru-RU" sz="1400" baseline="0" dirty="0" smtClean="0">
                          <a:latin typeface="Times New Roman" panose="02020603050405020304" pitchFamily="18" charset="0"/>
                          <a:cs typeface="Times New Roman" panose="02020603050405020304" pitchFamily="18" charset="0"/>
                        </a:rPr>
                        <a:t>Площадка для дрессировки собак. Наличие помещений для ведения бизнеса.</a:t>
                      </a:r>
                      <a:endParaRPr lang="ru-RU"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2791457"/>
                  </a:ext>
                </a:extLst>
              </a:tr>
              <a:tr h="369919">
                <a:tc>
                  <a:txBody>
                    <a:bodyPr/>
                    <a:lstStyle/>
                    <a:p>
                      <a:pPr algn="ctr"/>
                      <a:r>
                        <a:rPr lang="ru-RU" sz="1400" dirty="0" err="1" smtClean="0">
                          <a:latin typeface="Times New Roman" panose="02020603050405020304" pitchFamily="18" charset="0"/>
                          <a:cs typeface="Times New Roman" panose="02020603050405020304" pitchFamily="18" charset="0"/>
                        </a:rPr>
                        <a:t>Болеутолители</a:t>
                      </a:r>
                      <a:endParaRPr lang="ru-RU"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269098"/>
                  </a:ext>
                </a:extLst>
              </a:tr>
              <a:tr h="1633451">
                <a:tc>
                  <a:txBody>
                    <a:bodyPr/>
                    <a:lstStyle/>
                    <a:p>
                      <a:pPr algn="l"/>
                      <a:r>
                        <a:rPr lang="ru-RU" sz="1400" dirty="0" smtClean="0">
                          <a:latin typeface="Times New Roman" panose="02020603050405020304" pitchFamily="18" charset="0"/>
                          <a:cs typeface="Times New Roman" panose="02020603050405020304" pitchFamily="18" charset="0"/>
                        </a:rPr>
                        <a:t>Личное жилье</a:t>
                      </a:r>
                      <a:r>
                        <a:rPr lang="ru-RU" sz="1400" baseline="0" dirty="0" smtClean="0">
                          <a:latin typeface="Times New Roman" panose="02020603050405020304" pitchFamily="18" charset="0"/>
                          <a:cs typeface="Times New Roman" panose="02020603050405020304" pitchFamily="18" charset="0"/>
                        </a:rPr>
                        <a:t> с парковочным местом и кладовой, индивидуальная планировка квартир</a:t>
                      </a:r>
                      <a:endParaRPr lang="ru-RU"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ru-RU" dirty="0"/>
                    </a:p>
                  </a:txBody>
                  <a:tcPr/>
                </a:tc>
                <a:extLst>
                  <a:ext uri="{0D108BD9-81ED-4DB2-BD59-A6C34878D82A}">
                    <a16:rowId xmlns:a16="http://schemas.microsoft.com/office/drawing/2014/main" val="2976666446"/>
                  </a:ext>
                </a:extLst>
              </a:tr>
            </a:tbl>
          </a:graphicData>
        </a:graphic>
      </p:graphicFrame>
      <p:graphicFrame>
        <p:nvGraphicFramePr>
          <p:cNvPr id="7" name="Таблица 6"/>
          <p:cNvGraphicFramePr>
            <a:graphicFrameLocks noGrp="1"/>
          </p:cNvGraphicFramePr>
          <p:nvPr>
            <p:extLst>
              <p:ext uri="{D42A27DB-BD31-4B8C-83A1-F6EECF244321}">
                <p14:modId xmlns:p14="http://schemas.microsoft.com/office/powerpoint/2010/main" val="1530237339"/>
              </p:ext>
            </p:extLst>
          </p:nvPr>
        </p:nvGraphicFramePr>
        <p:xfrm>
          <a:off x="6847838" y="1571102"/>
          <a:ext cx="4956234" cy="4134200"/>
        </p:xfrm>
        <a:graphic>
          <a:graphicData uri="http://schemas.openxmlformats.org/drawingml/2006/table">
            <a:tbl>
              <a:tblPr firstRow="1" bandRow="1">
                <a:tableStyleId>{2D5ABB26-0587-4C30-8999-92F81FD0307C}</a:tableStyleId>
              </a:tblPr>
              <a:tblGrid>
                <a:gridCol w="2562169">
                  <a:extLst>
                    <a:ext uri="{9D8B030D-6E8A-4147-A177-3AD203B41FA5}">
                      <a16:colId xmlns:a16="http://schemas.microsoft.com/office/drawing/2014/main" val="2591959479"/>
                    </a:ext>
                  </a:extLst>
                </a:gridCol>
                <a:gridCol w="2394065">
                  <a:extLst>
                    <a:ext uri="{9D8B030D-6E8A-4147-A177-3AD203B41FA5}">
                      <a16:colId xmlns:a16="http://schemas.microsoft.com/office/drawing/2014/main" val="1908515197"/>
                    </a:ext>
                  </a:extLst>
                </a:gridCol>
              </a:tblGrid>
              <a:tr h="360133">
                <a:tc>
                  <a:txBody>
                    <a:bodyPr/>
                    <a:lstStyle/>
                    <a:p>
                      <a:pPr algn="ctr"/>
                      <a:r>
                        <a:rPr lang="ru-RU" sz="1400" dirty="0" smtClean="0">
                          <a:latin typeface="Times New Roman" panose="02020603050405020304" pitchFamily="18" charset="0"/>
                          <a:cs typeface="Times New Roman" panose="02020603050405020304" pitchFamily="18" charset="0"/>
                        </a:rPr>
                        <a:t>Желания</a:t>
                      </a:r>
                      <a:endParaRPr lang="ru-RU"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1400" dirty="0" smtClean="0">
                          <a:latin typeface="Times New Roman" panose="02020603050405020304" pitchFamily="18" charset="0"/>
                          <a:cs typeface="Times New Roman" panose="02020603050405020304" pitchFamily="18" charset="0"/>
                        </a:rPr>
                        <a:t>Цели</a:t>
                      </a:r>
                      <a:endParaRPr lang="ru-RU"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6344839"/>
                  </a:ext>
                </a:extLst>
              </a:tr>
              <a:tr h="1725999">
                <a:tc>
                  <a:txBody>
                    <a:bodyPr/>
                    <a:lstStyle/>
                    <a:p>
                      <a:pPr algn="l"/>
                      <a:r>
                        <a:rPr lang="ru-RU" sz="1400" dirty="0" smtClean="0">
                          <a:latin typeface="Times New Roman" panose="02020603050405020304" pitchFamily="18" charset="0"/>
                          <a:cs typeface="Times New Roman" panose="02020603050405020304" pitchFamily="18" charset="0"/>
                        </a:rPr>
                        <a:t>Жизнь</a:t>
                      </a:r>
                      <a:r>
                        <a:rPr lang="ru-RU" sz="1400" baseline="0" dirty="0" smtClean="0">
                          <a:latin typeface="Times New Roman" panose="02020603050405020304" pitchFamily="18" charset="0"/>
                          <a:cs typeface="Times New Roman" panose="02020603050405020304" pitchFamily="18" charset="0"/>
                        </a:rPr>
                        <a:t> в собственной квартире на охраняемой территории ЖК. Наличие личного парковочного места, кладовой для хранения личных вещей. Придомовая благоустроенная территория.</a:t>
                      </a:r>
                      <a:endParaRPr lang="ru-RU"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l"/>
                      <a:r>
                        <a:rPr lang="ru-RU" sz="1400" baseline="0" dirty="0" smtClean="0">
                          <a:latin typeface="Times New Roman" panose="02020603050405020304" pitchFamily="18" charset="0"/>
                          <a:cs typeface="Times New Roman" panose="02020603050405020304" pitchFamily="18" charset="0"/>
                        </a:rPr>
                        <a:t>Найти комфортабельное жилье по выгодной цене, с наличием вблизи детского сада  и школы, а также парка и мест отдыха.</a:t>
                      </a:r>
                    </a:p>
                    <a:p>
                      <a:pPr algn="l"/>
                      <a:endParaRPr lang="ru-RU"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2791457"/>
                  </a:ext>
                </a:extLst>
              </a:tr>
              <a:tr h="322069">
                <a:tc>
                  <a:txBody>
                    <a:bodyPr/>
                    <a:lstStyle/>
                    <a:p>
                      <a:pPr algn="ctr"/>
                      <a:r>
                        <a:rPr lang="ru-RU" sz="1400" dirty="0" smtClean="0">
                          <a:latin typeface="Times New Roman" panose="02020603050405020304" pitchFamily="18" charset="0"/>
                          <a:cs typeface="Times New Roman" panose="02020603050405020304" pitchFamily="18" charset="0"/>
                        </a:rPr>
                        <a:t>Боли</a:t>
                      </a:r>
                      <a:endParaRPr lang="ru-RU"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269098"/>
                  </a:ext>
                </a:extLst>
              </a:tr>
              <a:tr h="1725999">
                <a:tc>
                  <a:txBody>
                    <a:bodyPr/>
                    <a:lstStyle/>
                    <a:p>
                      <a:pPr algn="l"/>
                      <a:r>
                        <a:rPr lang="ru-RU" sz="1400" dirty="0" smtClean="0">
                          <a:latin typeface="Times New Roman" panose="02020603050405020304" pitchFamily="18" charset="0"/>
                          <a:cs typeface="Times New Roman" panose="02020603050405020304" pitchFamily="18" charset="0"/>
                        </a:rPr>
                        <a:t>Отсутствие</a:t>
                      </a:r>
                      <a:r>
                        <a:rPr lang="ru-RU" sz="1400" baseline="0" dirty="0" smtClean="0">
                          <a:latin typeface="Times New Roman" panose="02020603050405020304" pitchFamily="18" charset="0"/>
                          <a:cs typeface="Times New Roman" panose="02020603050405020304" pitchFamily="18" charset="0"/>
                        </a:rPr>
                        <a:t> собственной квартиры. </a:t>
                      </a:r>
                    </a:p>
                    <a:p>
                      <a:pPr algn="l"/>
                      <a:r>
                        <a:rPr lang="ru-RU" sz="1400" baseline="0" dirty="0" smtClean="0">
                          <a:latin typeface="Times New Roman" panose="02020603050405020304" pitchFamily="18" charset="0"/>
                          <a:cs typeface="Times New Roman" panose="02020603050405020304" pitchFamily="18" charset="0"/>
                        </a:rPr>
                        <a:t>Нет свободного парковочного места. </a:t>
                      </a:r>
                    </a:p>
                    <a:p>
                      <a:pPr algn="l"/>
                      <a:r>
                        <a:rPr lang="ru-RU" sz="1400" baseline="0" dirty="0" smtClean="0">
                          <a:latin typeface="Times New Roman" panose="02020603050405020304" pitchFamily="18" charset="0"/>
                          <a:cs typeface="Times New Roman" panose="02020603050405020304" pitchFamily="18" charset="0"/>
                        </a:rPr>
                        <a:t>Негде хранить личные вещи.</a:t>
                      </a:r>
                      <a:endParaRPr lang="ru-RU"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ru-RU" dirty="0"/>
                    </a:p>
                  </a:txBody>
                  <a:tcPr/>
                </a:tc>
                <a:extLst>
                  <a:ext uri="{0D108BD9-81ED-4DB2-BD59-A6C34878D82A}">
                    <a16:rowId xmlns:a16="http://schemas.microsoft.com/office/drawing/2014/main" val="2976666446"/>
                  </a:ext>
                </a:extLst>
              </a:tr>
            </a:tbl>
          </a:graphicData>
        </a:graphic>
      </p:graphicFrame>
      <p:sp>
        <p:nvSpPr>
          <p:cNvPr id="10" name="Заголовок 1"/>
          <p:cNvSpPr>
            <a:spLocks noGrp="1"/>
          </p:cNvSpPr>
          <p:nvPr>
            <p:ph type="title"/>
          </p:nvPr>
        </p:nvSpPr>
        <p:spPr>
          <a:xfrm>
            <a:off x="2382556" y="152670"/>
            <a:ext cx="7729728" cy="1188720"/>
          </a:xfrm>
        </p:spPr>
        <p:txBody>
          <a:bodyPr/>
          <a:lstStyle/>
          <a:p>
            <a:r>
              <a:rPr lang="ru-RU" dirty="0" smtClean="0">
                <a:latin typeface="Times New Roman" panose="02020603050405020304" pitchFamily="18" charset="0"/>
                <a:cs typeface="Times New Roman" panose="02020603050405020304" pitchFamily="18" charset="0"/>
              </a:rPr>
              <a:t>Сравнение Ценностных предложений</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4750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31136" y="273317"/>
            <a:ext cx="7729728" cy="1188720"/>
          </a:xfrm>
        </p:spPr>
        <p:txBody>
          <a:bodyPr/>
          <a:lstStyle/>
          <a:p>
            <a:r>
              <a:rPr lang="ru-RU" dirty="0" smtClean="0">
                <a:latin typeface="Times New Roman" panose="02020603050405020304" pitchFamily="18" charset="0"/>
                <a:cs typeface="Times New Roman" panose="02020603050405020304" pitchFamily="18" charset="0"/>
              </a:rPr>
              <a:t>ЖК </a:t>
            </a:r>
            <a:r>
              <a:rPr lang="ru-RU" dirty="0">
                <a:latin typeface="Times New Roman" panose="02020603050405020304" pitchFamily="18" charset="0"/>
                <a:cs typeface="Times New Roman" panose="02020603050405020304" pitchFamily="18" charset="0"/>
              </a:rPr>
              <a:t>“АВИАТОР</a:t>
            </a:r>
            <a:r>
              <a:rPr lang="ru-RU" dirty="0" smtClean="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lstStyle/>
          <a:p>
            <a:endParaRPr lang="ru-RU" dirty="0"/>
          </a:p>
        </p:txBody>
      </p:sp>
      <p:pic>
        <p:nvPicPr>
          <p:cNvPr id="5" name="Рисунок 4"/>
          <p:cNvPicPr>
            <a:picLocks noChangeAspect="1"/>
          </p:cNvPicPr>
          <p:nvPr/>
        </p:nvPicPr>
        <p:blipFill>
          <a:blip r:embed="rId3"/>
          <a:stretch>
            <a:fillRect/>
          </a:stretch>
        </p:blipFill>
        <p:spPr>
          <a:xfrm>
            <a:off x="517585" y="1603179"/>
            <a:ext cx="4937394" cy="2585856"/>
          </a:xfrm>
          <a:prstGeom prst="rect">
            <a:avLst/>
          </a:prstGeom>
        </p:spPr>
      </p:pic>
      <p:pic>
        <p:nvPicPr>
          <p:cNvPr id="6" name="Рисунок 5"/>
          <p:cNvPicPr>
            <a:picLocks noChangeAspect="1"/>
          </p:cNvPicPr>
          <p:nvPr/>
        </p:nvPicPr>
        <p:blipFill>
          <a:blip r:embed="rId4"/>
          <a:stretch>
            <a:fillRect/>
          </a:stretch>
        </p:blipFill>
        <p:spPr>
          <a:xfrm>
            <a:off x="6392161" y="1600359"/>
            <a:ext cx="4836206" cy="2585856"/>
          </a:xfrm>
          <a:prstGeom prst="rect">
            <a:avLst/>
          </a:prstGeom>
        </p:spPr>
      </p:pic>
      <p:pic>
        <p:nvPicPr>
          <p:cNvPr id="8" name="Рисунок 7"/>
          <p:cNvPicPr>
            <a:picLocks noChangeAspect="1"/>
          </p:cNvPicPr>
          <p:nvPr/>
        </p:nvPicPr>
        <p:blipFill>
          <a:blip r:embed="rId5"/>
          <a:stretch>
            <a:fillRect/>
          </a:stretch>
        </p:blipFill>
        <p:spPr>
          <a:xfrm>
            <a:off x="6392161" y="4254687"/>
            <a:ext cx="4836206" cy="2553582"/>
          </a:xfrm>
          <a:prstGeom prst="rect">
            <a:avLst/>
          </a:prstGeom>
        </p:spPr>
      </p:pic>
      <p:pic>
        <p:nvPicPr>
          <p:cNvPr id="9" name="Рисунок 8"/>
          <p:cNvPicPr>
            <a:picLocks noChangeAspect="1"/>
          </p:cNvPicPr>
          <p:nvPr/>
        </p:nvPicPr>
        <p:blipFill>
          <a:blip r:embed="rId6"/>
          <a:stretch>
            <a:fillRect/>
          </a:stretch>
        </p:blipFill>
        <p:spPr>
          <a:xfrm>
            <a:off x="560620" y="4254688"/>
            <a:ext cx="4894359" cy="2553582"/>
          </a:xfrm>
          <a:prstGeom prst="rect">
            <a:avLst/>
          </a:prstGeom>
        </p:spPr>
      </p:pic>
    </p:spTree>
    <p:extLst>
      <p:ext uri="{BB962C8B-B14F-4D97-AF65-F5344CB8AC3E}">
        <p14:creationId xmlns:p14="http://schemas.microsoft.com/office/powerpoint/2010/main" val="3301212418"/>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TM10001115[[fn=Посылка]]</Template>
  <TotalTime>191</TotalTime>
  <Words>658</Words>
  <Application>Microsoft Office PowerPoint</Application>
  <PresentationFormat>Широкоэкранный</PresentationFormat>
  <Paragraphs>73</Paragraphs>
  <Slides>4</Slides>
  <Notes>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4</vt:i4>
      </vt:variant>
    </vt:vector>
  </HeadingPairs>
  <TitlesOfParts>
    <vt:vector size="10" baseType="lpstr">
      <vt:lpstr>Arial</vt:lpstr>
      <vt:lpstr>Calibri</vt:lpstr>
      <vt:lpstr>Corbel</vt:lpstr>
      <vt:lpstr>Gill Sans MT</vt:lpstr>
      <vt:lpstr>Times New Roman</vt:lpstr>
      <vt:lpstr>Parcel</vt:lpstr>
      <vt:lpstr>Ценностное предложение</vt:lpstr>
      <vt:lpstr>Бизнес-модель</vt:lpstr>
      <vt:lpstr>Сравнение Ценностных предложений</vt:lpstr>
      <vt:lpstr>ЖК “АВИАТОР”</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Ценностное предложение</dc:title>
  <dc:creator>D4 D9D9</dc:creator>
  <cp:lastModifiedBy>D4 D9D9</cp:lastModifiedBy>
  <cp:revision>20</cp:revision>
  <dcterms:created xsi:type="dcterms:W3CDTF">2023-09-26T10:08:15Z</dcterms:created>
  <dcterms:modified xsi:type="dcterms:W3CDTF">2023-10-10T09:26:03Z</dcterms:modified>
</cp:coreProperties>
</file>