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14903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302041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0EABC4-4DD8-4477-A910-4ADDBDA71D73}"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0803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297466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0EABC4-4DD8-4477-A910-4ADDBDA71D73}"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696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47375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523198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265423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312154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9B77D1-2BC6-4A9A-8E29-C399DE7413F9}" type="datetimeFigureOut">
              <a:rPr lang="ru-RU" smtClean="0"/>
              <a:t>12.12.2023</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67622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318433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89B77D1-2BC6-4A9A-8E29-C399DE7413F9}" type="datetimeFigureOut">
              <a:rPr lang="ru-RU" smtClean="0"/>
              <a:t>12.12.2023</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357467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89B77D1-2BC6-4A9A-8E29-C399DE7413F9}" type="datetimeFigureOut">
              <a:rPr lang="ru-RU" smtClean="0"/>
              <a:t>12.12.2023</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424238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B77D1-2BC6-4A9A-8E29-C399DE7413F9}" type="datetimeFigureOut">
              <a:rPr lang="ru-RU" smtClean="0"/>
              <a:t>12.12.2023</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196690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176571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89B77D1-2BC6-4A9A-8E29-C399DE7413F9}" type="datetimeFigureOut">
              <a:rPr lang="ru-RU" smtClean="0"/>
              <a:t>12.12.2023</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0EABC4-4DD8-4477-A910-4ADDBDA71D73}" type="slidenum">
              <a:rPr lang="ru-RU" smtClean="0"/>
              <a:t>‹#›</a:t>
            </a:fld>
            <a:endParaRPr lang="ru-RU"/>
          </a:p>
        </p:txBody>
      </p:sp>
    </p:spTree>
    <p:extLst>
      <p:ext uri="{BB962C8B-B14F-4D97-AF65-F5344CB8AC3E}">
        <p14:creationId xmlns:p14="http://schemas.microsoft.com/office/powerpoint/2010/main" val="265205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9B77D1-2BC6-4A9A-8E29-C399DE7413F9}" type="datetimeFigureOut">
              <a:rPr lang="ru-RU" smtClean="0"/>
              <a:t>12.12.2023</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0EABC4-4DD8-4477-A910-4ADDBDA71D73}" type="slidenum">
              <a:rPr lang="ru-RU" smtClean="0"/>
              <a:t>‹#›</a:t>
            </a:fld>
            <a:endParaRPr lang="ru-RU"/>
          </a:p>
        </p:txBody>
      </p:sp>
    </p:spTree>
    <p:extLst>
      <p:ext uri="{BB962C8B-B14F-4D97-AF65-F5344CB8AC3E}">
        <p14:creationId xmlns:p14="http://schemas.microsoft.com/office/powerpoint/2010/main" val="282079210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FBA4F5-C1DC-4733-961E-D8BB2FF2F3CB}"/>
              </a:ext>
            </a:extLst>
          </p:cNvPr>
          <p:cNvSpPr>
            <a:spLocks noGrp="1"/>
          </p:cNvSpPr>
          <p:nvPr>
            <p:ph type="ctrTitle"/>
          </p:nvPr>
        </p:nvSpPr>
        <p:spPr/>
        <p:txBody>
          <a:bodyPr>
            <a:noAutofit/>
          </a:bodyPr>
          <a:lstStyle/>
          <a:p>
            <a:r>
              <a:rPr lang="ru-RU" sz="4800" dirty="0"/>
              <a:t>Программа проведения научного исследования, её структура и назначение</a:t>
            </a:r>
          </a:p>
        </p:txBody>
      </p:sp>
      <p:sp>
        <p:nvSpPr>
          <p:cNvPr id="3" name="Подзаголовок 2">
            <a:extLst>
              <a:ext uri="{FF2B5EF4-FFF2-40B4-BE49-F238E27FC236}">
                <a16:creationId xmlns:a16="http://schemas.microsoft.com/office/drawing/2014/main" id="{CADF6B2C-36DF-4355-BB28-E9726288869B}"/>
              </a:ext>
            </a:extLst>
          </p:cNvPr>
          <p:cNvSpPr>
            <a:spLocks noGrp="1"/>
          </p:cNvSpPr>
          <p:nvPr>
            <p:ph type="subTitle" idx="1"/>
          </p:nvPr>
        </p:nvSpPr>
        <p:spPr/>
        <p:txBody>
          <a:bodyPr/>
          <a:lstStyle/>
          <a:p>
            <a:r>
              <a:rPr lang="ru-RU" dirty="0"/>
              <a:t>Выполнил</a:t>
            </a:r>
            <a:r>
              <a:rPr lang="ru-RU" dirty="0" smtClean="0"/>
              <a:t>: </a:t>
            </a:r>
            <a:r>
              <a:rPr lang="ru-RU" dirty="0" err="1" smtClean="0"/>
              <a:t>Забаровский</a:t>
            </a:r>
            <a:r>
              <a:rPr lang="ru-RU" dirty="0" smtClean="0"/>
              <a:t> Р.В.</a:t>
            </a:r>
            <a:endParaRPr lang="ru-RU" dirty="0"/>
          </a:p>
          <a:p>
            <a:r>
              <a:rPr lang="ru-RU" dirty="0"/>
              <a:t>Группа</a:t>
            </a:r>
            <a:r>
              <a:rPr lang="ru-RU" dirty="0" smtClean="0"/>
              <a:t>: 3140801/21702</a:t>
            </a:r>
            <a:endParaRPr lang="ru-RU" dirty="0"/>
          </a:p>
        </p:txBody>
      </p:sp>
    </p:spTree>
    <p:extLst>
      <p:ext uri="{BB962C8B-B14F-4D97-AF65-F5344CB8AC3E}">
        <p14:creationId xmlns:p14="http://schemas.microsoft.com/office/powerpoint/2010/main" val="1729908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C885C2-68B4-483F-951E-A8CCECC2D377}"/>
              </a:ext>
            </a:extLst>
          </p:cNvPr>
          <p:cNvSpPr>
            <a:spLocks noGrp="1"/>
          </p:cNvSpPr>
          <p:nvPr>
            <p:ph type="title"/>
          </p:nvPr>
        </p:nvSpPr>
        <p:spPr/>
        <p:txBody>
          <a:bodyPr/>
          <a:lstStyle/>
          <a:p>
            <a:r>
              <a:rPr lang="ru-RU" dirty="0"/>
              <a:t>Функции научного исследования</a:t>
            </a:r>
          </a:p>
        </p:txBody>
      </p:sp>
      <p:sp>
        <p:nvSpPr>
          <p:cNvPr id="3" name="Объект 2">
            <a:extLst>
              <a:ext uri="{FF2B5EF4-FFF2-40B4-BE49-F238E27FC236}">
                <a16:creationId xmlns:a16="http://schemas.microsoft.com/office/drawing/2014/main" id="{0CA16797-9556-452D-A186-0E4010051DBF}"/>
              </a:ext>
            </a:extLst>
          </p:cNvPr>
          <p:cNvSpPr>
            <a:spLocks noGrp="1"/>
          </p:cNvSpPr>
          <p:nvPr>
            <p:ph idx="1"/>
          </p:nvPr>
        </p:nvSpPr>
        <p:spPr>
          <a:xfrm>
            <a:off x="2151529" y="1645920"/>
            <a:ext cx="9353083" cy="4265302"/>
          </a:xfrm>
        </p:spPr>
        <p:txBody>
          <a:bodyPr>
            <a:normAutofit fontScale="92500" lnSpcReduction="10000"/>
          </a:bodyPr>
          <a:lstStyle/>
          <a:p>
            <a:pPr marL="342900" lvl="0" indent="-342900" algn="just">
              <a:lnSpc>
                <a:spcPct val="150000"/>
              </a:lnSpc>
              <a:buFont typeface="Symbol" panose="05050102010706020507" pitchFamily="18" charset="2"/>
              <a:buChar char=""/>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Методологическая. Она заключается в констатировании цели и задач проекта, постановке проблемы, выдвижении гипотезы и определения оптимальных методов исследования, сравнение текущей работы с себе подобными (более ранними трудами).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Методическая. Она предполагает разработку логического плана: где и что описать, как показать или доказать, какие материалы использовать, какие методы и приемы позволят полноценно раскрыть тему и пр.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Организационная. Обеспечивает грамотный процесс исследования: поручение конкретных действий определенным людям (участникам исследования), разделение обязанностей между членами коллектива, контроль за ходом исследования. Реализация этой функции напрямую видна: преподаватель выдает задание студенту и контролирует ход его выполнения.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4107816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1BA22D-07FB-48A7-9336-0CA04535EC42}"/>
              </a:ext>
            </a:extLst>
          </p:cNvPr>
          <p:cNvSpPr>
            <a:spLocks noGrp="1"/>
          </p:cNvSpPr>
          <p:nvPr>
            <p:ph type="title"/>
          </p:nvPr>
        </p:nvSpPr>
        <p:spPr>
          <a:xfrm>
            <a:off x="1540627" y="181781"/>
            <a:ext cx="9973164" cy="1049235"/>
          </a:xfrm>
        </p:spPr>
        <p:txBody>
          <a:bodyPr>
            <a:normAutofit/>
          </a:bodyPr>
          <a:lstStyle/>
          <a:p>
            <a:r>
              <a:rPr lang="ru-RU" dirty="0"/>
              <a:t>Стадии научного исследования</a:t>
            </a:r>
          </a:p>
        </p:txBody>
      </p:sp>
      <p:pic>
        <p:nvPicPr>
          <p:cNvPr id="1026" name="Picture 2">
            <a:extLst>
              <a:ext uri="{FF2B5EF4-FFF2-40B4-BE49-F238E27FC236}">
                <a16:creationId xmlns:a16="http://schemas.microsoft.com/office/drawing/2014/main" id="{27F8B8C8-93BE-44A7-92B6-08487B0D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325" y="1863123"/>
            <a:ext cx="4593349" cy="419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46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D8189-AF6D-4950-991C-29A45C385B8C}"/>
              </a:ext>
            </a:extLst>
          </p:cNvPr>
          <p:cNvSpPr>
            <a:spLocks noGrp="1"/>
          </p:cNvSpPr>
          <p:nvPr>
            <p:ph type="title"/>
          </p:nvPr>
        </p:nvSpPr>
        <p:spPr/>
        <p:txBody>
          <a:bodyPr/>
          <a:lstStyle/>
          <a:p>
            <a:r>
              <a:rPr lang="ru-RU" dirty="0"/>
              <a:t>Структура проведения научного исследования</a:t>
            </a:r>
          </a:p>
        </p:txBody>
      </p:sp>
      <p:sp>
        <p:nvSpPr>
          <p:cNvPr id="3" name="Объект 2">
            <a:extLst>
              <a:ext uri="{FF2B5EF4-FFF2-40B4-BE49-F238E27FC236}">
                <a16:creationId xmlns:a16="http://schemas.microsoft.com/office/drawing/2014/main" id="{20D1AFE4-92DA-44DD-9C6E-4C123D05BD13}"/>
              </a:ext>
            </a:extLst>
          </p:cNvPr>
          <p:cNvSpPr>
            <a:spLocks noGrp="1"/>
          </p:cNvSpPr>
          <p:nvPr>
            <p:ph idx="1"/>
          </p:nvPr>
        </p:nvSpPr>
        <p:spPr>
          <a:xfrm>
            <a:off x="2291379" y="1905000"/>
            <a:ext cx="7035501" cy="4657165"/>
          </a:xfrm>
        </p:spPr>
        <p:txBody>
          <a:bodyPr>
            <a:normAutofit fontScale="55000" lnSpcReduction="20000"/>
          </a:bodyPr>
          <a:lstStyle/>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Любое конкретное исследование может быть представлено в виде ряда этапов.</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Выбор темы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Определение объекта и предмета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Определение цели и задач.</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Формулировка названия работы.</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Разработка гипотезы.</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Составление плана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Работа с литературой.</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Подбор исследуемых.</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Выбор методов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Организация условий проведения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Проведение исследования (сбор материала).</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Обработка результатов исследо­вания.</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Формулирование выводов.</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 Оформление работы.</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Bef>
                <a:spcPts val="0"/>
              </a:spcBef>
            </a:pPr>
            <a:endParaRPr lang="ru-RU" dirty="0"/>
          </a:p>
        </p:txBody>
      </p:sp>
    </p:spTree>
    <p:extLst>
      <p:ext uri="{BB962C8B-B14F-4D97-AF65-F5344CB8AC3E}">
        <p14:creationId xmlns:p14="http://schemas.microsoft.com/office/powerpoint/2010/main" val="1658252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2DDA63-6467-4E24-A3DD-E54081F8580F}"/>
              </a:ext>
            </a:extLst>
          </p:cNvPr>
          <p:cNvSpPr>
            <a:spLocks noGrp="1"/>
          </p:cNvSpPr>
          <p:nvPr>
            <p:ph type="title"/>
          </p:nvPr>
        </p:nvSpPr>
        <p:spPr/>
        <p:txBody>
          <a:bodyPr/>
          <a:lstStyle/>
          <a:p>
            <a:r>
              <a:rPr lang="ru-RU" dirty="0"/>
              <a:t>1-4 этап</a:t>
            </a:r>
          </a:p>
        </p:txBody>
      </p:sp>
      <p:sp>
        <p:nvSpPr>
          <p:cNvPr id="3" name="Объект 2">
            <a:extLst>
              <a:ext uri="{FF2B5EF4-FFF2-40B4-BE49-F238E27FC236}">
                <a16:creationId xmlns:a16="http://schemas.microsoft.com/office/drawing/2014/main" id="{B4398936-5BF5-4A3E-88AD-6617A94E9CDF}"/>
              </a:ext>
            </a:extLst>
          </p:cNvPr>
          <p:cNvSpPr>
            <a:spLocks noGrp="1"/>
          </p:cNvSpPr>
          <p:nvPr>
            <p:ph idx="1"/>
          </p:nvPr>
        </p:nvSpPr>
        <p:spPr>
          <a:xfrm>
            <a:off x="1180370" y="1509044"/>
            <a:ext cx="10949751" cy="4724846"/>
          </a:xfrm>
        </p:spPr>
        <p:txBody>
          <a:bodyPr>
            <a:normAutofit fontScale="62500" lnSpcReduction="20000"/>
          </a:bodyPr>
          <a:lstStyle/>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Выбор темы исследования.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Научное исследование всегда предполагает решение какой-либо научной проблемы. Недостаточность знаний, фактов, противоречивость научных представлений создают основания для проведения научного исследования. Постановка научной проблемы предполагает: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обнаружение существования такого дефицита;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осознание потребности в устранении дефицита;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формулирование проблемы.</a:t>
            </a:r>
          </a:p>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Определение объекта и предмета исследования. Объект исследования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это процесс или явление, которые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избранны</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для изучения, содержат проблемную ситуацию и служат источником необходимой для исследователя информации.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Предмет исследования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более конкретен и включает только те связи и отношения, которые подлежат непосредственному изучению в данной работе.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Определение цели и задач</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Исходя из объекта и предмета можно при­ступить к определению цели и задач исследования. </a:t>
            </a: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Цель</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формули­руется кратко и предельно точно, в смысловом отношении выра­жая то основное, что намеревается сделать исследователь, к како­му конечному результату он стремится.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Цель конкретизируется и развивается в </a:t>
            </a: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задачах</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исследования.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Задач ставится несколько, и каждая из них четкой формулировкой раскрывает ту сторону темы, которая подвергается изучению. Определяя задачи, необходимо учитывать их взаимную связь. Иногда невозможно решить одну задачу, не решив предварительно другую. Каждая поставленная задача должна иметь решение, отраженное в одном или нескольких выводах.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Формулировка названия работы</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Определив тему и конкретные задачи, уточнив объект и предмет исследования, можно дать первый вариант формулировки названия работы.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Bef>
                <a:spcPts val="0"/>
              </a:spcBef>
            </a:pPr>
            <a:r>
              <a:rPr lang="ru-RU" sz="1800" dirty="0">
                <a:solidFill>
                  <a:srgbClr val="000000"/>
                </a:solidFill>
                <a:effectLst/>
                <a:latin typeface="Times New Roman" panose="02020603050405020304" pitchFamily="18" charset="0"/>
                <a:ea typeface="Times New Roman" panose="02020603050405020304" pitchFamily="18" charset="0"/>
              </a:rPr>
              <a:t>Название работы рекомендуется формулировать по возможности кратко, точно в соответствии с ее содержанием.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947312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8646A4-3CDC-40AE-9464-3EF833162A0B}"/>
              </a:ext>
            </a:extLst>
          </p:cNvPr>
          <p:cNvSpPr>
            <a:spLocks noGrp="1"/>
          </p:cNvSpPr>
          <p:nvPr>
            <p:ph type="title"/>
          </p:nvPr>
        </p:nvSpPr>
        <p:spPr/>
        <p:txBody>
          <a:bodyPr/>
          <a:lstStyle/>
          <a:p>
            <a:r>
              <a:rPr lang="ru-RU" dirty="0"/>
              <a:t>5-9 этап</a:t>
            </a:r>
          </a:p>
        </p:txBody>
      </p:sp>
      <p:sp>
        <p:nvSpPr>
          <p:cNvPr id="3" name="Объект 2">
            <a:extLst>
              <a:ext uri="{FF2B5EF4-FFF2-40B4-BE49-F238E27FC236}">
                <a16:creationId xmlns:a16="http://schemas.microsoft.com/office/drawing/2014/main" id="{EAF0C7A3-F820-4E2F-AE6F-2DADDCD7DF74}"/>
              </a:ext>
            </a:extLst>
          </p:cNvPr>
          <p:cNvSpPr>
            <a:spLocks noGrp="1"/>
          </p:cNvSpPr>
          <p:nvPr>
            <p:ph idx="1"/>
          </p:nvPr>
        </p:nvSpPr>
        <p:spPr>
          <a:xfrm>
            <a:off x="2015067" y="1380067"/>
            <a:ext cx="9489545" cy="5300133"/>
          </a:xfrm>
        </p:spPr>
        <p:txBody>
          <a:bodyPr>
            <a:normAutofit fontScale="55000" lnSpcReduction="20000"/>
          </a:bodyPr>
          <a:lstStyle/>
          <a:p>
            <a:pPr>
              <a:lnSpc>
                <a:spcPct val="170000"/>
              </a:lnSpc>
              <a:spcBef>
                <a:spcPts val="0"/>
              </a:spcBef>
            </a:pPr>
            <a:r>
              <a:rPr lang="ru-RU" sz="2200" b="1" dirty="0">
                <a:solidFill>
                  <a:srgbClr val="000000"/>
                </a:solidFill>
                <a:effectLst/>
                <a:latin typeface="Times New Roman" panose="02020603050405020304" pitchFamily="18" charset="0"/>
                <a:ea typeface="Times New Roman" panose="02020603050405020304" pitchFamily="18" charset="0"/>
              </a:rPr>
              <a:t>Разработка гипотезы. Гипотеза</a:t>
            </a:r>
            <a:r>
              <a:rPr lang="ru-RU" sz="2200" dirty="0">
                <a:solidFill>
                  <a:srgbClr val="000000"/>
                </a:solidFill>
                <a:effectLst/>
                <a:latin typeface="Times New Roman" panose="02020603050405020304" pitchFamily="18" charset="0"/>
                <a:ea typeface="Times New Roman" panose="02020603050405020304" pitchFamily="18" charset="0"/>
              </a:rPr>
              <a:t> – научное предположение, требующее проверки на опыте и теоретического обоснования, подтверждения. Знание предмета исследования позволяет выдвинуть гипотезу. </a:t>
            </a:r>
          </a:p>
          <a:p>
            <a:pPr indent="450215" algn="just" fontAlgn="base">
              <a:lnSpc>
                <a:spcPct val="170000"/>
              </a:lnSpc>
              <a:spcBef>
                <a:spcPts val="0"/>
              </a:spcBef>
            </a:pPr>
            <a:r>
              <a:rPr lang="ru-RU"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Составление плана исследования. План исследования</a:t>
            </a: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представляет собой намеченную программу действий, которая включает все этапы работы с определением календарных сроков их выполнения. План необходим для того, чтобы правильно организо­вать работу и придать ей более целеустремленный ха­рактер. Кроме того, он дисциплинирует, за­ставляет работать в определенном ритме.</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 процессе работы первоначальный план можно детализировать, пополнять и даже изменять.</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Работа с литературой</a:t>
            </a: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Место данного этапа работы определено условно, поскольку реально работа с литературой начинается в процессе выбора темы и продолжается до конца исследования. Эффективность работы с литературными источниками зависит от знания определенных правил их поиска, со­ответствующей методики изучения и конспектирования. Под «литературным источником» понимается документ, содержащий какую-либо информацию (монография, статья, тезисы, книга и т.п.).</a:t>
            </a:r>
          </a:p>
          <a:p>
            <a:pPr indent="450215" algn="just" fontAlgn="base">
              <a:lnSpc>
                <a:spcPct val="170000"/>
              </a:lnSpc>
              <a:spcBef>
                <a:spcPts val="0"/>
              </a:spcBef>
            </a:pPr>
            <a:r>
              <a:rPr lang="ru-RU"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Подбор исследуемых</a:t>
            </a: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Любое исследование в конечном счете является сравни­тельным. Сравнивать можно результаты экспериментальной группы (т.е. группы, в которой применялся новый элемент учебно-воспитательного процесса), с результатами контрольной группы (в которой для сопоставления сохранялась обычно принятая постановка обучения и воспитания).</a:t>
            </a:r>
          </a:p>
          <a:p>
            <a:pPr indent="450215" algn="just" fontAlgn="base">
              <a:lnSpc>
                <a:spcPct val="170000"/>
              </a:lnSpc>
              <a:spcBef>
                <a:spcPts val="0"/>
              </a:spcBef>
            </a:pPr>
            <a:r>
              <a:rPr lang="ru-RU" sz="2200" b="1" dirty="0">
                <a:solidFill>
                  <a:srgbClr val="000000"/>
                </a:solidFill>
                <a:effectLst/>
                <a:latin typeface="Times New Roman" panose="02020603050405020304" pitchFamily="18" charset="0"/>
                <a:ea typeface="Times New Roman" panose="02020603050405020304" pitchFamily="18" charset="0"/>
              </a:rPr>
              <a:t>Выбор методов исследования</a:t>
            </a:r>
            <a:r>
              <a:rPr lang="ru-RU" sz="2200" dirty="0">
                <a:solidFill>
                  <a:srgbClr val="000000"/>
                </a:solidFill>
                <a:effectLst/>
                <a:latin typeface="Times New Roman" panose="02020603050405020304" pitchFamily="18" charset="0"/>
                <a:ea typeface="Times New Roman" panose="02020603050405020304" pitchFamily="18" charset="0"/>
              </a:rPr>
              <a:t>. </a:t>
            </a:r>
            <a:r>
              <a:rPr lang="ru-R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Основным ориентиром для выбора методов исследования могут служить его задачи. Именно задачи, поставленные перед работой, определяют способы их раз­решения, а стало быть, и выбор соответствующих методов исследования. При этом важно подбирать такие методы, которые были бы адекватны своеобразию изучаемых явлений.</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50000"/>
              </a:lnSpc>
              <a:spcAft>
                <a:spcPts val="10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50000"/>
              </a:lnSpc>
              <a:spcAft>
                <a:spcPts val="10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6412263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A40DE-9D82-4AE6-91BA-728D3B0CD238}"/>
              </a:ext>
            </a:extLst>
          </p:cNvPr>
          <p:cNvSpPr>
            <a:spLocks noGrp="1"/>
          </p:cNvSpPr>
          <p:nvPr>
            <p:ph type="title"/>
          </p:nvPr>
        </p:nvSpPr>
        <p:spPr/>
        <p:txBody>
          <a:bodyPr/>
          <a:lstStyle/>
          <a:p>
            <a:r>
              <a:rPr lang="ru-RU" dirty="0"/>
              <a:t>10-14 этап</a:t>
            </a:r>
          </a:p>
        </p:txBody>
      </p:sp>
      <p:sp>
        <p:nvSpPr>
          <p:cNvPr id="3" name="Объект 2">
            <a:extLst>
              <a:ext uri="{FF2B5EF4-FFF2-40B4-BE49-F238E27FC236}">
                <a16:creationId xmlns:a16="http://schemas.microsoft.com/office/drawing/2014/main" id="{78329EB9-F0DE-4B83-BBAA-63B5B0898FB6}"/>
              </a:ext>
            </a:extLst>
          </p:cNvPr>
          <p:cNvSpPr>
            <a:spLocks noGrp="1"/>
          </p:cNvSpPr>
          <p:nvPr>
            <p:ph idx="1"/>
          </p:nvPr>
        </p:nvSpPr>
        <p:spPr>
          <a:xfrm>
            <a:off x="2064277" y="1264555"/>
            <a:ext cx="10034589" cy="5384800"/>
          </a:xfrm>
        </p:spPr>
        <p:txBody>
          <a:bodyPr>
            <a:normAutofit fontScale="77500" lnSpcReduction="20000"/>
          </a:bodyPr>
          <a:lstStyle/>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Организация условий проведения исследования.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Организация эксперимента связана с планированием его про­ведения, которое определяет последовательность всех этапов рабо­ты, а также с подготовкой всех условий, обеспечивающих полно­ценное исследование. Сюда входят подготовка соответствующей обстановки, приборов, средств, инструктаж помощников, плани­рование наблюдения, выбор экспериментальных и контрольных групп, оценка всех особенностей экспериментальной базы и т.д.</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fontAlgn="base">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Проведение исследования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На этом этапе работы с помощью выбранных методов исследования собирают необходимые эмпирические данные для проверки выдвинутой гипотезы.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rPr>
              <a:t>Обработка результатов исследо­вания</a:t>
            </a:r>
            <a:r>
              <a:rPr lang="ru-RU" sz="1800" dirty="0">
                <a:solidFill>
                  <a:srgbClr val="000000"/>
                </a:solidFill>
                <a:effectLst/>
                <a:latin typeface="Times New Roman" panose="02020603050405020304" pitchFamily="18" charset="0"/>
                <a:ea typeface="Times New Roman" panose="02020603050405020304" pitchFamily="18" charset="0"/>
              </a:rPr>
              <a:t>. Первичная обработка данных. Результаты каждого исследования важно обрабаты­вать по возможности тотчас же по его окончании, пока память экспериментатора может подсказать те детали, – которые почему-либо не зафиксированы, но представля­ют интерес для понимания существа дела. </a:t>
            </a:r>
          </a:p>
          <a:p>
            <a:pPr>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rPr>
              <a:t>Формулирование выводов</a:t>
            </a:r>
            <a:r>
              <a:rPr lang="ru-RU" sz="1800" dirty="0">
                <a:solidFill>
                  <a:srgbClr val="000000"/>
                </a:solidFill>
                <a:effectLst/>
                <a:latin typeface="Times New Roman" panose="02020603050405020304" pitchFamily="18" charset="0"/>
                <a:ea typeface="Times New Roman" panose="02020603050405020304" pitchFamily="18" charset="0"/>
              </a:rPr>
              <a:t>. Выводы – это утверждения, выражающие в краткой форме содержатель­ные итоги исследования, они в тезисной форме отражают то новое, что по­лучено самим автором. </a:t>
            </a:r>
          </a:p>
          <a:p>
            <a:pPr>
              <a:lnSpc>
                <a:spcPct val="170000"/>
              </a:lnSpc>
              <a:spcBef>
                <a:spcPts val="0"/>
              </a:spcBef>
            </a:pPr>
            <a:r>
              <a:rPr lang="ru-R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Оформление работы</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Основанная задача данного этапа работы представить полученные результаты в общедоступной и понятной форме, позволяющей сравнивать их с результатами других исследователей и использовать в практической деятельности. Поэтому оформление работы должно соответствовать требованиям, предъявляемым к работам, направляемым в печать.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1775698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87C9C-54DC-4E4E-9438-99CA40A76102}"/>
              </a:ext>
            </a:extLst>
          </p:cNvPr>
          <p:cNvSpPr>
            <a:spLocks noGrp="1"/>
          </p:cNvSpPr>
          <p:nvPr>
            <p:ph type="title"/>
          </p:nvPr>
        </p:nvSpPr>
        <p:spPr/>
        <p:txBody>
          <a:bodyPr/>
          <a:lstStyle/>
          <a:p>
            <a:r>
              <a:rPr lang="ru-RU" dirty="0"/>
              <a:t>выводы</a:t>
            </a:r>
          </a:p>
        </p:txBody>
      </p:sp>
      <p:sp>
        <p:nvSpPr>
          <p:cNvPr id="3" name="Объект 2">
            <a:extLst>
              <a:ext uri="{FF2B5EF4-FFF2-40B4-BE49-F238E27FC236}">
                <a16:creationId xmlns:a16="http://schemas.microsoft.com/office/drawing/2014/main" id="{FD773E9B-9E67-4FD0-8656-21C4274AC012}"/>
              </a:ext>
            </a:extLst>
          </p:cNvPr>
          <p:cNvSpPr>
            <a:spLocks noGrp="1"/>
          </p:cNvSpPr>
          <p:nvPr>
            <p:ph idx="1"/>
          </p:nvPr>
        </p:nvSpPr>
        <p:spPr/>
        <p:txBody>
          <a:bodyPr/>
          <a:lstStyle/>
          <a:p>
            <a:pPr>
              <a:lnSpc>
                <a:spcPct val="150000"/>
              </a:lnSpc>
              <a:spcBef>
                <a:spcPts val="0"/>
              </a:spcBef>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Для качественного научного исследования его необходимо правильно организовать, спланировать и выполнить в определенной последовательности. Эти планы и последовательность действий зависят от вида, объекта и целей научного исследования. Если оно проводится в инженерно-технической сфере, то вначале разрабатывается основной предплановый документ – технико-экономическое обоснование, а затем осуществляются теоретические и экспериментальные исследования, составляется научно-технический отчет, и результаты работы внедряются в производство.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2151707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320</Words>
  <Application>Microsoft Office PowerPoint</Application>
  <PresentationFormat>Широкоэкранный</PresentationFormat>
  <Paragraphs>52</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Arial</vt:lpstr>
      <vt:lpstr>Calibri</vt:lpstr>
      <vt:lpstr>Century Gothic</vt:lpstr>
      <vt:lpstr>Symbol</vt:lpstr>
      <vt:lpstr>Times New Roman</vt:lpstr>
      <vt:lpstr>Wingdings 3</vt:lpstr>
      <vt:lpstr>Легкий дым</vt:lpstr>
      <vt:lpstr>Программа проведения научного исследования, её структура и назначение</vt:lpstr>
      <vt:lpstr>Функции научного исследования</vt:lpstr>
      <vt:lpstr>Стадии научного исследования</vt:lpstr>
      <vt:lpstr>Структура проведения научного исследования</vt:lpstr>
      <vt:lpstr>1-4 этап</vt:lpstr>
      <vt:lpstr>5-9 этап</vt:lpstr>
      <vt:lpstr>10-14 этап</vt:lpstr>
      <vt:lpstr>выводы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Программа проведения научного исследования, её структура и назначение</dc:title>
  <dc:creator>a_saveleva</dc:creator>
  <cp:lastModifiedBy>D4 D9D9</cp:lastModifiedBy>
  <cp:revision>6</cp:revision>
  <dcterms:created xsi:type="dcterms:W3CDTF">2023-12-12T07:25:22Z</dcterms:created>
  <dcterms:modified xsi:type="dcterms:W3CDTF">2023-12-12T14:30:09Z</dcterms:modified>
</cp:coreProperties>
</file>