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8" r:id="rId8"/>
    <p:sldId id="265" r:id="rId9"/>
    <p:sldId id="266" r:id="rId10"/>
    <p:sldId id="260" r:id="rId11"/>
    <p:sldId id="267" r:id="rId12"/>
    <p:sldId id="26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0CAE3-A021-4194-85B2-1A9A5524ED38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stium.ru/reklamnye-akcii-10-primerov-i-idej-akcij-dlya-biznesa/" TargetMode="External"/><Relationship Id="rId4" Type="http://schemas.openxmlformats.org/officeDocument/2006/relationships/hyperlink" Target="https://postium.ru/brending-zachem-kompanii-sozdavat-bren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200" b="1" dirty="0" smtClean="0">
                <a:latin typeface="Constantia" pitchFamily="18" charset="0"/>
              </a:rPr>
              <a:t>Основные аспекты функционирования предприятия в конкурентной среде</a:t>
            </a:r>
            <a:endParaRPr lang="ru-RU" sz="3200" b="1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79512" y="1124744"/>
          <a:ext cx="8677473" cy="4626864"/>
        </p:xfrm>
        <a:graphic>
          <a:graphicData uri="http://schemas.openxmlformats.org/drawingml/2006/table">
            <a:tbl>
              <a:tblPr/>
              <a:tblGrid>
                <a:gridCol w="1693166"/>
                <a:gridCol w="1763714"/>
                <a:gridCol w="5220593"/>
              </a:tblGrid>
              <a:tr h="541867">
                <a:tc rowSpan="2">
                  <a:txBody>
                    <a:bodyPr/>
                    <a:lstStyle/>
                    <a:p>
                      <a:pPr marL="88900" marR="895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5. По порядку формирования уставного фонда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Унитарное предприятие</a:t>
                      </a:r>
                      <a:endParaRPr lang="ru-RU" sz="110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95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Собственник и распорядитель имущества предприятия: разные субъекты. </a:t>
                      </a:r>
                      <a:endParaRPr lang="ru-RU" sz="110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  <a:p>
                      <a:pPr marL="88900" marR="895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Учредители не являются его участниками и не приобретают в нем прав членства, т. е. осуществляется внешнее управление предприятием</a:t>
                      </a:r>
                      <a:endParaRPr lang="ru-RU" sz="110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2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Корпоративное предприятие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95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Собственник и распорядитель имущества –</a:t>
                      </a:r>
                      <a:r>
                        <a:rPr lang="ru-RU" sz="1100" spc="-50">
                          <a:solidFill>
                            <a:srgbClr val="440F0B"/>
                          </a:solidFill>
                          <a:latin typeface="Georgia" pitchFamily="18" charset="0"/>
                          <a:ea typeface="Batang"/>
                        </a:rPr>
                        <a:t> </a:t>
                      </a:r>
                      <a:r>
                        <a:rPr lang="ru-RU" sz="1100" spc="-5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один или разные субъекты. Собственники имущества обладают правом участия в деятельности предприятия</a:t>
                      </a:r>
                      <a:endParaRPr lang="ru-RU" sz="110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1867">
                <a:tc rowSpan="4">
                  <a:txBody>
                    <a:bodyPr/>
                    <a:lstStyle/>
                    <a:p>
                      <a:pPr marL="88900" marR="895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6. По составу уставного капитала, размеру годовой выручки и численности персонала</a:t>
                      </a:r>
                      <a:endParaRPr lang="ru-RU" sz="110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Микропредприятие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8953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"/>
                        <a:tabLst>
                          <a:tab pos="295910" algn="l"/>
                        </a:tabLst>
                      </a:pPr>
                      <a:r>
                        <a:rPr lang="ru-RU" sz="1100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Доля микропредприятия в уставном фонде более 51 %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  <a:p>
                      <a:pPr marL="342900" marR="8953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"/>
                        <a:tabLst>
                          <a:tab pos="295910" algn="l"/>
                        </a:tabLst>
                      </a:pPr>
                      <a:r>
                        <a:rPr lang="ru-RU" sz="1100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Выручка от реализации продукции не более 120 млн. руб.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  <a:p>
                      <a:pPr marL="342900" marR="8953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"/>
                        <a:tabLst>
                          <a:tab pos="295910" algn="l"/>
                        </a:tabLst>
                      </a:pPr>
                      <a:r>
                        <a:rPr lang="ru-RU" sz="1100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Среднесписочная численность персо­нала до 15 чел.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18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0" marR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Малое предпри­ятие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89535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Symbol"/>
                        <a:buChar char=""/>
                        <a:tabLst>
                          <a:tab pos="283210" algn="l"/>
                        </a:tabLst>
                      </a:pPr>
                      <a:r>
                        <a:rPr lang="ru-RU" sz="1100" u="none" strike="noStrike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Доля малого предприятия в уставном фонде более 51 %</a:t>
                      </a:r>
                      <a:endParaRPr lang="ru-RU" sz="1100" u="none" strike="noStrike" spc="-5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  <a:p>
                      <a:pPr marL="342900" marR="8953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Symbol"/>
                        <a:buChar char=""/>
                        <a:tabLst>
                          <a:tab pos="285750" algn="l"/>
                        </a:tabLst>
                      </a:pPr>
                      <a:r>
                        <a:rPr lang="ru-RU" sz="1100" u="none" strike="noStrike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Выручка от реализации продукции не более 800 млн. руб.</a:t>
                      </a:r>
                      <a:endParaRPr lang="ru-RU" sz="1100" u="none" strike="noStrike" spc="-5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  <a:p>
                      <a:pPr marL="342900" marR="89535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Symbol"/>
                        <a:buChar char=""/>
                        <a:tabLst>
                          <a:tab pos="283210" algn="l"/>
                        </a:tabLst>
                      </a:pPr>
                      <a:r>
                        <a:rPr lang="ru-RU" sz="1100" u="none" strike="noStrike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Среднесписочная численность персонала до 100 чел.</a:t>
                      </a:r>
                      <a:endParaRPr lang="ru-RU" sz="1100" u="none" strike="noStrike" spc="-5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18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0" marR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Среднее предприятие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8953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Symbol"/>
                        <a:buChar char=""/>
                        <a:tabLst>
                          <a:tab pos="283210" algn="l"/>
                        </a:tabLst>
                      </a:pPr>
                      <a:r>
                        <a:rPr lang="ru-RU" sz="1100" u="none" strike="noStrike" spc="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Доля среднего предприятия в уставном фонде более 51 %</a:t>
                      </a:r>
                      <a:endParaRPr lang="ru-RU" sz="1100" u="none" strike="noStrike" spc="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  <a:p>
                      <a:pPr marL="342900" marR="8953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Symbol"/>
                        <a:buChar char=""/>
                        <a:tabLst>
                          <a:tab pos="283210" algn="l"/>
                        </a:tabLst>
                      </a:pPr>
                      <a:r>
                        <a:rPr lang="ru-RU" sz="1100" u="none" strike="noStrike" spc="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Выручка от реализации продукции не более 2 млрд. руб.</a:t>
                      </a:r>
                      <a:endParaRPr lang="ru-RU" sz="1100" u="none" strike="noStrike" spc="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  <a:p>
                      <a:pPr marL="342900" marR="8953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Symbol"/>
                        <a:buChar char=""/>
                        <a:tabLst>
                          <a:tab pos="285750" algn="l"/>
                        </a:tabLst>
                      </a:pPr>
                      <a:r>
                        <a:rPr lang="ru-RU" sz="1100" u="none" strike="noStrike" spc="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Среднесписочная численность персонала от </a:t>
                      </a:r>
                      <a:r>
                        <a:rPr lang="ru-RU" sz="1100" u="none" strike="noStrike" spc="-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101</a:t>
                      </a:r>
                      <a:r>
                        <a:rPr lang="ru-RU" sz="1100" u="none" strike="noStrike" spc="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 до 250 чел.</a:t>
                      </a:r>
                      <a:endParaRPr lang="ru-RU" sz="1100" u="none" strike="noStrike" spc="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2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0" marR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Крупное предприятие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8953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Symbol"/>
                        <a:buChar char=""/>
                        <a:tabLst>
                          <a:tab pos="283210" algn="l"/>
                        </a:tabLst>
                      </a:pPr>
                      <a:r>
                        <a:rPr lang="ru-RU" sz="1100" u="none" strike="noStrike" spc="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Выручка от реализации продукции более 2 млрд. руб.</a:t>
                      </a:r>
                      <a:endParaRPr lang="ru-RU" sz="1100" u="none" strike="noStrike" spc="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  <a:p>
                      <a:pPr marL="342900" marR="8953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Symbol"/>
                        <a:buChar char=""/>
                        <a:tabLst>
                          <a:tab pos="283210" algn="l"/>
                        </a:tabLst>
                      </a:pPr>
                      <a:r>
                        <a:rPr lang="ru-RU" sz="1100" u="none" strike="noStrike" spc="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Среднесписочная численность персонала более 250 чел..</a:t>
                      </a:r>
                      <a:endParaRPr lang="ru-RU" sz="1100" u="none" strike="noStrike" spc="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244">
                <a:tc rowSpan="3">
                  <a:txBody>
                    <a:bodyPr/>
                    <a:lstStyle/>
                    <a:p>
                      <a:pPr marL="76200" marR="895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7. По территориальной целостности и степени соподчиненности</a:t>
                      </a:r>
                      <a:endParaRPr lang="ru-RU" sz="110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Головное предприятие</a:t>
                      </a:r>
                      <a:endParaRPr lang="ru-RU" sz="110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953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Самостоятельный хозяйствующий субъ­ект, созданный с целью ведения деятельности, имеет в своем подчинении структурные подразделения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2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0" marR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Филиал</a:t>
                      </a:r>
                      <a:endParaRPr lang="ru-RU" sz="110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953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Обособленная часть юридического лица, расположенная вне места его нахождения и: осуществляющая те же функции, что и головное предприятие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15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0" marR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Представительство</a:t>
                      </a:r>
                      <a:endParaRPr lang="ru-RU" sz="110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953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Обособленная часть юридического лица, расположенная вне места его нахождения и осуществляющая исключительно пред­ставительские функции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188640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Georgia" pitchFamily="18" charset="0"/>
              </a:rPr>
              <a:t>Организационно-правовые формы предприятий</a:t>
            </a:r>
            <a:endParaRPr lang="ru-RU" sz="2000" dirty="0">
              <a:latin typeface="Georgia" pitchFamily="18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692696"/>
            <a:ext cx="6476512" cy="579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188640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Georgia" pitchFamily="18" charset="0"/>
              </a:rPr>
              <a:t>Организационно-правовые формы </a:t>
            </a:r>
            <a:r>
              <a:rPr lang="ru-RU" sz="2000" b="1" dirty="0" smtClean="0">
                <a:latin typeface="Georgia" pitchFamily="18" charset="0"/>
              </a:rPr>
              <a:t>объединения предприятий</a:t>
            </a:r>
            <a:endParaRPr lang="ru-RU" sz="2000" dirty="0">
              <a:latin typeface="Georgia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8086334" cy="436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778098"/>
          </a:xfrm>
        </p:spPr>
        <p:txBody>
          <a:bodyPr>
            <a:normAutofit fontScale="90000"/>
          </a:bodyPr>
          <a:lstStyle/>
          <a:p>
            <a:r>
              <a:rPr lang="ru-RU" sz="1800" b="1" dirty="0" smtClean="0">
                <a:latin typeface="Constantia" pitchFamily="18" charset="0"/>
              </a:rPr>
              <a:t/>
            </a:r>
            <a:br>
              <a:rPr lang="ru-RU" sz="1800" b="1" dirty="0" smtClean="0">
                <a:latin typeface="Constantia" pitchFamily="18" charset="0"/>
              </a:rPr>
            </a:br>
            <a:r>
              <a:rPr lang="ru-RU" sz="2000" b="1" dirty="0" smtClean="0">
                <a:latin typeface="Constantia" pitchFamily="18" charset="0"/>
              </a:rPr>
              <a:t>1. Маркетинг как основа формирования товарной политики предприятия</a:t>
            </a:r>
            <a:r>
              <a:rPr lang="ru-RU" sz="2700" b="1" dirty="0" smtClean="0">
                <a:latin typeface="Constantia" pitchFamily="18" charset="0"/>
              </a:rPr>
              <a:t/>
            </a:r>
            <a:br>
              <a:rPr lang="ru-RU" sz="2700" b="1" dirty="0" smtClean="0">
                <a:latin typeface="Constantia" pitchFamily="18" charset="0"/>
              </a:rPr>
            </a:br>
            <a:endParaRPr lang="ru-RU" sz="2700" b="1" dirty="0">
              <a:latin typeface="Constantia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55976" y="908720"/>
            <a:ext cx="46805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 smtClean="0">
                <a:latin typeface="Georgia" pitchFamily="18" charset="0"/>
              </a:rPr>
              <a:t>Концепция маркетинга</a:t>
            </a:r>
            <a:r>
              <a:rPr lang="ru-RU" sz="1400" dirty="0" smtClean="0">
                <a:latin typeface="Georgia" pitchFamily="18" charset="0"/>
              </a:rPr>
              <a:t> - система представлений об управлении производственной и сбытовой деятельностью компании, ориентированная на максимизацию прибыли компании и удовлетворение требований потребителей.</a:t>
            </a:r>
            <a:endParaRPr lang="ru-RU" sz="1400" dirty="0">
              <a:latin typeface="Georg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060848"/>
            <a:ext cx="464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4716016" y="4797152"/>
            <a:ext cx="432048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Georgia" pitchFamily="18" charset="0"/>
              </a:rPr>
              <a:t>Выделяют следующие виды концепций:</a:t>
            </a:r>
          </a:p>
          <a:p>
            <a:endParaRPr lang="ru-RU" sz="600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400" dirty="0" smtClean="0">
                <a:latin typeface="Georgia" pitchFamily="18" charset="0"/>
              </a:rPr>
              <a:t> Производственная концепция;</a:t>
            </a:r>
          </a:p>
          <a:p>
            <a:endParaRPr lang="ru-RU" sz="600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400" dirty="0" smtClean="0">
                <a:latin typeface="Georgia" pitchFamily="18" charset="0"/>
              </a:rPr>
              <a:t> Товарная концепция;</a:t>
            </a:r>
          </a:p>
          <a:p>
            <a:endParaRPr lang="ru-RU" sz="600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400" dirty="0" smtClean="0">
                <a:latin typeface="Georgia" pitchFamily="18" charset="0"/>
              </a:rPr>
              <a:t> Сбытовая концепция;</a:t>
            </a:r>
          </a:p>
          <a:p>
            <a:endParaRPr lang="ru-RU" sz="600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400" dirty="0" smtClean="0">
                <a:latin typeface="Georgia" pitchFamily="18" charset="0"/>
              </a:rPr>
              <a:t> Концепция маркетинга;</a:t>
            </a:r>
          </a:p>
          <a:p>
            <a:endParaRPr lang="ru-RU" sz="600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400" dirty="0" smtClean="0">
                <a:latin typeface="Georgia" pitchFamily="18" charset="0"/>
              </a:rPr>
              <a:t> Социально-этическая концепция.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b="7317"/>
          <a:stretch>
            <a:fillRect/>
          </a:stretch>
        </p:blipFill>
        <p:spPr bwMode="auto">
          <a:xfrm>
            <a:off x="0" y="1268760"/>
            <a:ext cx="432048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980728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Georgia" pitchFamily="18" charset="0"/>
              </a:rPr>
              <a:t>Комплекс маркетинга</a:t>
            </a:r>
            <a:endParaRPr lang="ru-RU" sz="1400" dirty="0">
              <a:latin typeface="Georgia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4221088"/>
            <a:ext cx="3294112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dirty="0" smtClean="0">
                <a:latin typeface="Georgia" pitchFamily="18" charset="0"/>
              </a:rPr>
              <a:t>Базовая модель 4P состоит из следующих элементов:</a:t>
            </a:r>
          </a:p>
          <a:p>
            <a:r>
              <a:rPr lang="ru-RU" sz="1100" b="1" dirty="0" err="1" smtClean="0">
                <a:latin typeface="Georgia" pitchFamily="18" charset="0"/>
              </a:rPr>
              <a:t>Product</a:t>
            </a:r>
            <a:r>
              <a:rPr lang="ru-RU" sz="1100" b="1" dirty="0" smtClean="0">
                <a:latin typeface="Georgia" pitchFamily="18" charset="0"/>
              </a:rPr>
              <a:t>/продукт</a:t>
            </a:r>
            <a:r>
              <a:rPr lang="ru-RU" sz="1100" dirty="0" smtClean="0">
                <a:latin typeface="Georgia" pitchFamily="18" charset="0"/>
              </a:rPr>
              <a:t> – функциональность, качество, внешний вид товара, упаковка и </a:t>
            </a:r>
            <a:r>
              <a:rPr lang="ru-RU" sz="1100" dirty="0" smtClean="0">
                <a:latin typeface="Georgia" pitchFamily="18" charset="0"/>
                <a:hlinkClick r:id="rId4"/>
              </a:rPr>
              <a:t>бренд</a:t>
            </a:r>
            <a:r>
              <a:rPr lang="ru-RU" sz="1100" dirty="0" smtClean="0">
                <a:latin typeface="Georgia" pitchFamily="18" charset="0"/>
              </a:rPr>
              <a:t>. Сюда же относятся гарантии, поддержка и сервис.</a:t>
            </a:r>
          </a:p>
          <a:p>
            <a:r>
              <a:rPr lang="ru-RU" sz="1100" b="1" dirty="0" err="1" smtClean="0">
                <a:latin typeface="Georgia" pitchFamily="18" charset="0"/>
              </a:rPr>
              <a:t>Price</a:t>
            </a:r>
            <a:r>
              <a:rPr lang="ru-RU" sz="1100" b="1" dirty="0" smtClean="0">
                <a:latin typeface="Georgia" pitchFamily="18" charset="0"/>
              </a:rPr>
              <a:t>/цена</a:t>
            </a:r>
            <a:r>
              <a:rPr lang="ru-RU" sz="1100" dirty="0" smtClean="0">
                <a:latin typeface="Georgia" pitchFamily="18" charset="0"/>
              </a:rPr>
              <a:t> – стоимость, скидки, </a:t>
            </a:r>
            <a:r>
              <a:rPr lang="ru-RU" sz="1100" dirty="0" smtClean="0">
                <a:latin typeface="Georgia" pitchFamily="18" charset="0"/>
                <a:hlinkClick r:id="rId5"/>
              </a:rPr>
              <a:t>акции</a:t>
            </a:r>
            <a:r>
              <a:rPr lang="ru-RU" sz="1100" dirty="0" smtClean="0">
                <a:latin typeface="Georgia" pitchFamily="18" charset="0"/>
              </a:rPr>
              <a:t>, бонусы, условия и сроки платежа.</a:t>
            </a:r>
          </a:p>
          <a:p>
            <a:r>
              <a:rPr lang="ru-RU" sz="1100" b="1" dirty="0" err="1" smtClean="0">
                <a:latin typeface="Georgia" pitchFamily="18" charset="0"/>
              </a:rPr>
              <a:t>Promotion</a:t>
            </a:r>
            <a:r>
              <a:rPr lang="ru-RU" sz="1100" b="1" dirty="0" smtClean="0">
                <a:latin typeface="Georgia" pitchFamily="18" charset="0"/>
              </a:rPr>
              <a:t>/продвижение</a:t>
            </a:r>
            <a:r>
              <a:rPr lang="ru-RU" sz="1100" dirty="0" smtClean="0">
                <a:latin typeface="Georgia" pitchFamily="18" charset="0"/>
              </a:rPr>
              <a:t> – реклама и PR, прямые продажи, </a:t>
            </a:r>
            <a:r>
              <a:rPr lang="ru-RU" sz="1100" dirty="0" err="1" smtClean="0">
                <a:latin typeface="Georgia" pitchFamily="18" charset="0"/>
              </a:rPr>
              <a:t>медиа</a:t>
            </a:r>
            <a:r>
              <a:rPr lang="ru-RU" sz="1100" dirty="0" smtClean="0">
                <a:latin typeface="Georgia" pitchFamily="18" charset="0"/>
              </a:rPr>
              <a:t> и бюджет.</a:t>
            </a:r>
          </a:p>
          <a:p>
            <a:r>
              <a:rPr lang="ru-RU" sz="1100" b="1" dirty="0" err="1" smtClean="0">
                <a:latin typeface="Georgia" pitchFamily="18" charset="0"/>
              </a:rPr>
              <a:t>Place</a:t>
            </a:r>
            <a:r>
              <a:rPr lang="ru-RU" sz="1100" b="1" dirty="0" smtClean="0">
                <a:latin typeface="Georgia" pitchFamily="18" charset="0"/>
              </a:rPr>
              <a:t>/место продажи</a:t>
            </a:r>
            <a:r>
              <a:rPr lang="ru-RU" sz="1100" dirty="0" smtClean="0">
                <a:latin typeface="Georgia" pitchFamily="18" charset="0"/>
              </a:rPr>
              <a:t> – участники цепочки сбыта товара, охват рынка, география и места продаж, логистика.</a:t>
            </a:r>
            <a:endParaRPr lang="ru-RU" sz="1100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512" y="188640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 smtClean="0">
                <a:latin typeface="Georgia" pitchFamily="18" charset="0"/>
              </a:rPr>
              <a:t>1. Производственная концепция</a:t>
            </a:r>
            <a:r>
              <a:rPr lang="ru-RU" sz="1200" dirty="0" smtClean="0">
                <a:latin typeface="Georgia" pitchFamily="18" charset="0"/>
              </a:rPr>
              <a:t> предполагает, что потребитель будет выбирать товар по цене, а значит приоритет с точки зрения рынка будет отдаваться более дешевому товару. С точки зрения предприятия это означает, что все маркетинговые усилия будут смещаться в область производства товара, то есть в сторону снижения себестоимости, что должно вызвать снижение конечной стоимости продукта, а значит и рост продаж. Графически это можно представить следующим образом:</a:t>
            </a:r>
            <a:endParaRPr lang="ru-RU" sz="1200" dirty="0">
              <a:latin typeface="Georgia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196752"/>
            <a:ext cx="51339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179512" y="2780928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 smtClean="0">
                <a:latin typeface="Georgia" pitchFamily="18" charset="0"/>
              </a:rPr>
              <a:t>2. Товарная концепция</a:t>
            </a:r>
            <a:r>
              <a:rPr lang="ru-RU" sz="1200" dirty="0" smtClean="0">
                <a:latin typeface="Georgia" pitchFamily="18" charset="0"/>
              </a:rPr>
              <a:t> предполагает, что с точки зрения потребителей важно, чтобы товар удовлетворят максимальное количество потребностей, то есть чтобы его полезность была максимальной. С точки зрения бизнеса это означает, что все маркетинговые усилия должны быть направлены на усовершенствование товара, расширение его возможностей и характеристик. Графически вся зависимость выглядит следующим образом:</a:t>
            </a:r>
            <a:br>
              <a:rPr lang="ru-RU" sz="1200" dirty="0" smtClean="0">
                <a:latin typeface="Georgia" pitchFamily="18" charset="0"/>
              </a:rPr>
            </a:br>
            <a:endParaRPr lang="ru-RU" sz="1200" dirty="0">
              <a:latin typeface="Georgia" pitchFamily="18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717032"/>
            <a:ext cx="58769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179512" y="4653136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 smtClean="0">
                <a:latin typeface="Georgia" pitchFamily="18" charset="0"/>
              </a:rPr>
              <a:t>3. Сбытовая концепция</a:t>
            </a:r>
            <a:r>
              <a:rPr lang="ru-RU" sz="1200" dirty="0" smtClean="0">
                <a:latin typeface="Georgia" pitchFamily="18" charset="0"/>
              </a:rPr>
              <a:t> предполагает, что потребитель покупает тот товар, о котором ему известно больше информации. С точки зрения предприятий это означает, что все маркетинговые усилия надо сосредоточить на продвижении товара, на рекламе. В перспективе это должно принести рост узнаваемости, а следовательно и рост продаж. Графически зависимости выглядят следующим образом:</a:t>
            </a:r>
            <a:endParaRPr lang="ru-RU" sz="1200" dirty="0">
              <a:latin typeface="Georgia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5661248"/>
            <a:ext cx="57054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404664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 smtClean="0">
                <a:latin typeface="Georgia" pitchFamily="18" charset="0"/>
              </a:rPr>
              <a:t>Концепция маркетинга</a:t>
            </a:r>
            <a:r>
              <a:rPr lang="ru-RU" sz="1200" dirty="0" smtClean="0">
                <a:latin typeface="Georgia" pitchFamily="18" charset="0"/>
              </a:rPr>
              <a:t> некоторыми авторами может в общем виде называться "маркетинговой концепцией". Данная концепция предполагает, что успех предприятиями достигается благодаря более эффективной работе и удовлетворению потребностей, чем это могут сделать конкуренты. Графически вся зависимость выглядит так:</a:t>
            </a:r>
            <a:endParaRPr lang="ru-RU" sz="1200" dirty="0">
              <a:latin typeface="Georg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96752"/>
            <a:ext cx="57531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51520" y="3140968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 smtClean="0">
                <a:latin typeface="Georgia" pitchFamily="18" charset="0"/>
              </a:rPr>
              <a:t>Социально-этическая концепция</a:t>
            </a:r>
            <a:r>
              <a:rPr lang="ru-RU" sz="1200" dirty="0" smtClean="0">
                <a:latin typeface="Georgia" pitchFamily="18" charset="0"/>
              </a:rPr>
              <a:t> предполагает, что наибольший спрос будут иметь товары, которые максимально удовлетворят потребности потребителей, но при этом не нарушают никаких социально-этнических норм и правил. Суть тут в том, что многие производители ради продаж готовы продвигать в массы мнения о мнимой пользе или отсутствии вреда, что может вызвать у потребителей обратную реакцию (типа движения "зеленых", отказ от ГМО и т.д.), а потому производитель должен действовать в соответствии с общепринятыми нормами.</a:t>
            </a:r>
            <a:endParaRPr lang="ru-RU" sz="1200" dirty="0">
              <a:latin typeface="Georgia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221088"/>
            <a:ext cx="58197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26064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Georgia" pitchFamily="18" charset="0"/>
              </a:rPr>
              <a:t>Товар и его коммерческие характеристики</a:t>
            </a:r>
            <a:endParaRPr lang="ru-RU" b="1" dirty="0">
              <a:latin typeface="Georgia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96752"/>
            <a:ext cx="733444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27784" y="5013176"/>
            <a:ext cx="446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i="1" dirty="0" smtClean="0">
                <a:latin typeface="Georgia" pitchFamily="18" charset="0"/>
              </a:rPr>
              <a:t>Трехуровневый анализ товара</a:t>
            </a:r>
            <a:endParaRPr lang="ru-RU" sz="1200" b="1" i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356992"/>
            <a:ext cx="6120680" cy="324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60648"/>
            <a:ext cx="4968552" cy="305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019425"/>
            <a:ext cx="47625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88640"/>
            <a:ext cx="3836047" cy="259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5220072" cy="30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>Виды предприятий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 smtClean="0">
                <a:latin typeface="Constantia" pitchFamily="18" charset="0"/>
                <a:ea typeface="+mj-ea"/>
                <a:cs typeface="+mj-cs"/>
              </a:rPr>
              <a:t>Их организационно-правовые формы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07504" y="692696"/>
          <a:ext cx="8784976" cy="5602014"/>
        </p:xfrm>
        <a:graphic>
          <a:graphicData uri="http://schemas.openxmlformats.org/drawingml/2006/table">
            <a:tbl>
              <a:tblPr/>
              <a:tblGrid>
                <a:gridCol w="1613826"/>
                <a:gridCol w="2562639"/>
                <a:gridCol w="4608511"/>
              </a:tblGrid>
              <a:tr h="242385">
                <a:tc>
                  <a:txBody>
                    <a:bodyPr/>
                    <a:lstStyle/>
                    <a:p>
                      <a:pPr marL="88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Признак классификации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Виды </a:t>
                      </a:r>
                      <a:r>
                        <a:rPr lang="ru-RU" sz="1100" b="1" spc="-50" dirty="0" smtClean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предприятий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Характеристика предприятий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385">
                <a:tc rowSpan="2"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1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. По 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цели деятельности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Коммерческие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Основная цель деятельности — получение прибыли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5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Некоммерческие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Основная: цель деятельности — удовлетворение потребностей населения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4770">
                <a:tc rowSpan="5"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2. 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 По 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функционально - отраслевому виду деятельности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Промышленные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Осуществляют добычу и переработку сырья, производство и реализацию промышленной продукции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5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Сельскохозяйственные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Специализируются на производстве, переработке и реализации товарной сельскохозяйственной продукции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477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Кредитно-финансовые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Осуществляют операции кредитования, страхования, финансирования, валютные операции и прочие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5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Транспортные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Осуществляют автомобильные, авиа, железнодорожные, морские и другие перевозки пассажиров и грузов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Торговые непроизводственные предприятия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Осуществляют реализацию конечной продукции потребителям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385">
                <a:tc rowSpan="5">
                  <a:txBody>
                    <a:bodyPr/>
                    <a:lstStyle/>
                    <a:p>
                      <a:pPr marL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3. </a:t>
                      </a:r>
                      <a:r>
                        <a:rPr lang="ru-RU" sz="1100" spc="-50" dirty="0" smtClean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 По </a:t>
                      </a:r>
                      <a:r>
                        <a:rPr lang="ru-RU" sz="1100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форме собственности на средства производства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Индивидуальное  </a:t>
                      </a:r>
                      <a:r>
                        <a:rPr lang="ru-RU" sz="1100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предприятие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Georgia" pitchFamily="18" charset="0"/>
                          <a:ea typeface="Times New Roman"/>
                        </a:rPr>
                        <a:t>На основе личной собственности и труде физического лица);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3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Частное предприятие</a:t>
                      </a:r>
                      <a:endParaRPr lang="ru-RU" sz="1100">
                        <a:solidFill>
                          <a:srgbClr val="000000"/>
                        </a:solidFill>
                        <a:latin typeface="Georgia" pitchFamily="18" charset="0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Имущество принадлежит гражданам и (или) юридическим лицам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5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Муниципальное предприятие</a:t>
                      </a:r>
                      <a:endParaRPr lang="ru-RU" sz="1100">
                        <a:solidFill>
                          <a:srgbClr val="000000"/>
                        </a:solidFill>
                        <a:latin typeface="Georgia" pitchFamily="18" charset="0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Имущество принадлежит городским и сельским поселениям, другим: муниципальным образованиям.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477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Государственное предприятие</a:t>
                      </a:r>
                      <a:endParaRPr lang="ru-RU" sz="1100">
                        <a:solidFill>
                          <a:srgbClr val="000000"/>
                        </a:solidFill>
                        <a:latin typeface="Georgia" pitchFamily="18" charset="0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Имущество принадлежит Российской Федерации (федеральная собственность) или субъектам РФ (собственность субъекта Российской Федерации)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6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Предприятие со смешанной собственностью</a:t>
                      </a:r>
                      <a:endParaRPr lang="ru-RU" sz="1100">
                        <a:solidFill>
                          <a:srgbClr val="000000"/>
                        </a:solidFill>
                        <a:latin typeface="Georgia" pitchFamily="18" charset="0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Создается путем объединения имущества различных форм собственности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385">
                <a:tc rowSpan="2">
                  <a:txBody>
                    <a:bodyPr/>
                    <a:lstStyle/>
                    <a:p>
                      <a:pPr marL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4. </a:t>
                      </a:r>
                      <a:r>
                        <a:rPr lang="ru-RU" sz="1100" spc="-50" dirty="0" smtClean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 По </a:t>
                      </a:r>
                      <a:r>
                        <a:rPr lang="ru-RU" sz="1100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национальной принадлежности капитала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Национальное предприятие</a:t>
                      </a:r>
                      <a:endParaRPr lang="ru-RU" sz="1100">
                        <a:solidFill>
                          <a:srgbClr val="000000"/>
                        </a:solidFill>
                        <a:latin typeface="Georgia" pitchFamily="18" charset="0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Имущество юридического лица принадлежит гражданам РФ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5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Предприятие с иностранными инвестициями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spc="-50" dirty="0">
                          <a:solidFill>
                            <a:srgbClr val="000000"/>
                          </a:solidFill>
                          <a:latin typeface="Georgia" pitchFamily="18" charset="0"/>
                          <a:ea typeface="Batang"/>
                        </a:rPr>
                        <a:t>Юридическое лицо, имущество которого принадлежит гражданам РФ и других государств</a:t>
                      </a:r>
                      <a:endParaRPr lang="ru-RU" sz="1100" dirty="0">
                        <a:solidFill>
                          <a:srgbClr val="000000"/>
                        </a:solidFill>
                        <a:latin typeface="Georgia" pitchFamily="18" charset="0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79512" y="-147011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  <a:ea typeface="Times New Roman" pitchFamily="18" charset="0"/>
              <a:cs typeface="Arial Unicode MS" pitchFamily="34" charset="-128"/>
            </a:endParaRPr>
          </a:p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 Unicode MS" pitchFamily="34" charset="-128"/>
              </a:rPr>
              <a:t>Классификация предприятий</a:t>
            </a:r>
          </a:p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522</Words>
  <Application>Microsoft Office PowerPoint</Application>
  <PresentationFormat>Экран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Основные аспекты функционирования предприятия в конкурентной среде</vt:lpstr>
      <vt:lpstr> 1. Маркетинг как основа формирования товарной политики предприятия 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Внутренняя и внешняя среда хозяйствования предприятий</dc:title>
  <dc:creator>NewKT</dc:creator>
  <cp:lastModifiedBy>NewKT</cp:lastModifiedBy>
  <cp:revision>45</cp:revision>
  <dcterms:created xsi:type="dcterms:W3CDTF">2021-02-18T11:22:27Z</dcterms:created>
  <dcterms:modified xsi:type="dcterms:W3CDTF">2021-02-25T14:44:56Z</dcterms:modified>
</cp:coreProperties>
</file>