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6"/>
  </p:notesMasterIdLst>
  <p:handoutMasterIdLst>
    <p:handoutMasterId r:id="rId27"/>
  </p:handoutMasterIdLst>
  <p:sldIdLst>
    <p:sldId id="256" r:id="rId2"/>
    <p:sldId id="257" r:id="rId3"/>
    <p:sldId id="266" r:id="rId4"/>
    <p:sldId id="269" r:id="rId5"/>
    <p:sldId id="273" r:id="rId6"/>
    <p:sldId id="270" r:id="rId7"/>
    <p:sldId id="276" r:id="rId8"/>
    <p:sldId id="277" r:id="rId9"/>
    <p:sldId id="275" r:id="rId10"/>
    <p:sldId id="274" r:id="rId11"/>
    <p:sldId id="271" r:id="rId12"/>
    <p:sldId id="272" r:id="rId13"/>
    <p:sldId id="258" r:id="rId14"/>
    <p:sldId id="265" r:id="rId15"/>
    <p:sldId id="259" r:id="rId16"/>
    <p:sldId id="267" r:id="rId17"/>
    <p:sldId id="260" r:id="rId18"/>
    <p:sldId id="261" r:id="rId19"/>
    <p:sldId id="262" r:id="rId20"/>
    <p:sldId id="263" r:id="rId21"/>
    <p:sldId id="264" r:id="rId22"/>
    <p:sldId id="268" r:id="rId23"/>
    <p:sldId id="278" r:id="rId24"/>
    <p:sldId id="279" r:id="rId2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50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ru-RU" smtClean="0"/>
              <a:t>222222222222</a:t>
            </a:r>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ru-RU" smtClean="0"/>
              <a:t>февраль 2022</a:t>
            </a:r>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ru-RU" smtClean="0"/>
              <a:t>Машкин В.А.</a:t>
            </a:r>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51D2AE-12DF-43D2-9EE0-0187E013EE4A}" type="slidenum">
              <a:rPr lang="ru-RU" smtClean="0"/>
              <a:t>‹#›</a:t>
            </a:fld>
            <a:endParaRPr lang="ru-RU"/>
          </a:p>
        </p:txBody>
      </p:sp>
    </p:spTree>
    <p:extLst>
      <p:ext uri="{BB962C8B-B14F-4D97-AF65-F5344CB8AC3E}">
        <p14:creationId xmlns:p14="http://schemas.microsoft.com/office/powerpoint/2010/main" val="227855011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ru-RU" smtClean="0"/>
              <a:t>222222222222</a:t>
            </a: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ru-RU" smtClean="0"/>
              <a:t>февраль 2022</a:t>
            </a:r>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ru-RU" smtClean="0"/>
              <a:t>Машкин В.А.</a:t>
            </a: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CCD204-B281-4BF8-8BE9-1722082E3E58}" type="slidenum">
              <a:rPr lang="ru-RU" smtClean="0"/>
              <a:t>‹#›</a:t>
            </a:fld>
            <a:endParaRPr lang="ru-RU"/>
          </a:p>
        </p:txBody>
      </p:sp>
    </p:spTree>
    <p:extLst>
      <p:ext uri="{BB962C8B-B14F-4D97-AF65-F5344CB8AC3E}">
        <p14:creationId xmlns:p14="http://schemas.microsoft.com/office/powerpoint/2010/main" val="379111556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43000" y="685800"/>
            <a:ext cx="45720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2425282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43000" y="685800"/>
            <a:ext cx="45720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3015278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43000" y="685800"/>
            <a:ext cx="45720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1479447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1" y="5349904"/>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Заголовок 28"/>
          <p:cNvSpPr>
            <a:spLocks noGrp="1"/>
          </p:cNvSpPr>
          <p:nvPr>
            <p:ph type="ctrTitle"/>
          </p:nvPr>
        </p:nvSpPr>
        <p:spPr>
          <a:xfrm>
            <a:off x="381000" y="4853414"/>
            <a:ext cx="8458200" cy="1222375"/>
          </a:xfrm>
        </p:spPr>
        <p:txBody>
          <a:bodyPr anchor="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16" name="Дата 15"/>
          <p:cNvSpPr>
            <a:spLocks noGrp="1"/>
          </p:cNvSpPr>
          <p:nvPr>
            <p:ph type="dt" sz="half" idx="10"/>
          </p:nvPr>
        </p:nvSpPr>
        <p:spPr/>
        <p:txBody>
          <a:bodyPr/>
          <a:lstStyle/>
          <a:p>
            <a:r>
              <a:rPr lang="ru-RU" smtClean="0"/>
              <a:t>февраль 2022</a:t>
            </a:r>
            <a:endParaRPr lang="ru-RU"/>
          </a:p>
        </p:txBody>
      </p:sp>
      <p:sp>
        <p:nvSpPr>
          <p:cNvPr id="2" name="Нижний колонтитул 1"/>
          <p:cNvSpPr>
            <a:spLocks noGrp="1"/>
          </p:cNvSpPr>
          <p:nvPr>
            <p:ph type="ftr" sz="quarter" idx="11"/>
          </p:nvPr>
        </p:nvSpPr>
        <p:spPr/>
        <p:txBody>
          <a:bodyPr/>
          <a:lstStyle/>
          <a:p>
            <a:r>
              <a:rPr lang="ru-RU" smtClean="0"/>
              <a:t>Машкин В.А. </a:t>
            </a:r>
            <a:r>
              <a:rPr lang="en-US" smtClean="0"/>
              <a:t>LACP</a:t>
            </a:r>
            <a:endParaRPr lang="ru-RU"/>
          </a:p>
        </p:txBody>
      </p:sp>
      <p:sp>
        <p:nvSpPr>
          <p:cNvPr id="15" name="Номер слайда 14"/>
          <p:cNvSpPr>
            <a:spLocks noGrp="1"/>
          </p:cNvSpPr>
          <p:nvPr>
            <p:ph type="sldNum" sz="quarter" idx="12"/>
          </p:nvPr>
        </p:nvSpPr>
        <p:spPr>
          <a:xfrm>
            <a:off x="8229600" y="6473952"/>
            <a:ext cx="758952" cy="246888"/>
          </a:xfrm>
        </p:spPr>
        <p:txBody>
          <a:bodyPr/>
          <a:lstStyle/>
          <a:p>
            <a:fld id="{CD5FB6DD-2904-4BA7-9C5F-0AAC4E3E010C}"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549278"/>
            <a:ext cx="18288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549278"/>
            <a:ext cx="62484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2" name="Заголовок 21"/>
          <p:cNvSpPr>
            <a:spLocks noGrp="1"/>
          </p:cNvSpPr>
          <p:nvPr>
            <p:ph type="title"/>
          </p:nvPr>
        </p:nvSpPr>
        <p:spPr/>
        <p:txBody>
          <a:bodyPr/>
          <a:lstStyle/>
          <a:p>
            <a:r>
              <a:rPr kumimoji="0" lang="ru-RU" smtClean="0"/>
              <a:t>Образец заголовка</a:t>
            </a:r>
            <a:endParaRPr kumimoji="0" lang="en-US"/>
          </a:p>
        </p:txBody>
      </p:sp>
      <p:sp>
        <p:nvSpPr>
          <p:cNvPr id="27" name="Объект 26"/>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r>
              <a:rPr lang="ru-RU" smtClean="0"/>
              <a:t>февраль 2022</a:t>
            </a:r>
            <a:endParaRPr lang="ru-RU"/>
          </a:p>
        </p:txBody>
      </p:sp>
      <p:sp>
        <p:nvSpPr>
          <p:cNvPr id="19" name="Нижний колонтитул 18"/>
          <p:cNvSpPr>
            <a:spLocks noGrp="1"/>
          </p:cNvSpPr>
          <p:nvPr>
            <p:ph type="ftr" sz="quarter" idx="11"/>
          </p:nvPr>
        </p:nvSpPr>
        <p:spPr>
          <a:xfrm>
            <a:off x="3581400" y="76202"/>
            <a:ext cx="2895600" cy="288925"/>
          </a:xfrm>
        </p:spPr>
        <p:txBody>
          <a:bodyPr/>
          <a:lstStyle/>
          <a:p>
            <a:r>
              <a:rPr lang="ru-RU" smtClean="0"/>
              <a:t>Машкин В.А. </a:t>
            </a:r>
            <a:r>
              <a:rPr lang="en-US" smtClean="0"/>
              <a:t>LACP</a:t>
            </a:r>
            <a:endParaRPr lang="ru-RU"/>
          </a:p>
        </p:txBody>
      </p:sp>
      <p:sp>
        <p:nvSpPr>
          <p:cNvPr id="16" name="Номер слайда 15"/>
          <p:cNvSpPr>
            <a:spLocks noGrp="1"/>
          </p:cNvSpPr>
          <p:nvPr>
            <p:ph type="sldNum" sz="quarter" idx="12"/>
          </p:nvPr>
        </p:nvSpPr>
        <p:spPr>
          <a:xfrm>
            <a:off x="8229600" y="6473952"/>
            <a:ext cx="758952" cy="246888"/>
          </a:xfrm>
        </p:spPr>
        <p:txBody>
          <a:bodyPr/>
          <a:lstStyle/>
          <a:p>
            <a:fld id="{CD5FB6DD-2904-4BA7-9C5F-0AAC4E3E010C}"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1" y="3444904"/>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Текст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9" name="Дата 18"/>
          <p:cNvSpPr>
            <a:spLocks noGrp="1"/>
          </p:cNvSpPr>
          <p:nvPr>
            <p:ph type="dt" sz="half" idx="10"/>
          </p:nvPr>
        </p:nvSpPr>
        <p:spPr/>
        <p:txBody>
          <a:bodyPr/>
          <a:lstStyle/>
          <a:p>
            <a:r>
              <a:rPr lang="ru-RU" smtClean="0"/>
              <a:t>февраль 2022</a:t>
            </a:r>
            <a:endParaRPr lang="ru-RU"/>
          </a:p>
        </p:txBody>
      </p:sp>
      <p:sp>
        <p:nvSpPr>
          <p:cNvPr id="11" name="Нижний колонтитул 10"/>
          <p:cNvSpPr>
            <a:spLocks noGrp="1"/>
          </p:cNvSpPr>
          <p:nvPr>
            <p:ph type="ftr" sz="quarter" idx="11"/>
          </p:nvPr>
        </p:nvSpPr>
        <p:spPr/>
        <p:txBody>
          <a:bodyPr/>
          <a:lstStyle/>
          <a:p>
            <a:r>
              <a:rPr lang="ru-RU" smtClean="0"/>
              <a:t>Машкин В.А. </a:t>
            </a:r>
            <a:r>
              <a:rPr lang="en-US" smtClean="0"/>
              <a:t>LACP</a:t>
            </a:r>
            <a:endParaRPr lang="ru-RU"/>
          </a:p>
        </p:txBody>
      </p:sp>
      <p:sp>
        <p:nvSpPr>
          <p:cNvPr id="16" name="Номер слайда 15"/>
          <p:cNvSpPr>
            <a:spLocks noGrp="1"/>
          </p:cNvSpPr>
          <p:nvPr>
            <p:ph type="sldNum" sz="quarter" idx="12"/>
          </p:nvPr>
        </p:nvSpPr>
        <p:spPr/>
        <p:txBody>
          <a:bodyPr/>
          <a:lstStyle/>
          <a:p>
            <a:fld id="{CD5FB6DD-2904-4BA7-9C5F-0AAC4E3E010C}" type="slidenum">
              <a:rPr lang="ru-RU" smtClean="0"/>
              <a:t>‹#›</a:t>
            </a:fld>
            <a:endParaRPr lang="ru-RU"/>
          </a:p>
        </p:txBody>
      </p:sp>
      <p:sp>
        <p:nvSpPr>
          <p:cNvPr id="8" name="Заголовок 7"/>
          <p:cNvSpPr>
            <a:spLocks noGrp="1"/>
          </p:cNvSpPr>
          <p:nvPr>
            <p:ph type="title"/>
          </p:nvPr>
        </p:nvSpPr>
        <p:spPr>
          <a:xfrm>
            <a:off x="180475" y="2947087"/>
            <a:ext cx="8686800" cy="1184825"/>
          </a:xfrm>
        </p:spPr>
        <p:txBody>
          <a:bodyPr rtlCol="0" anchor="t"/>
          <a:lstStyle>
            <a:lvl1pPr algn="r">
              <a:defRPr/>
            </a:lvl1pPr>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0" name="Заголовок 1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4" name="Объект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0"/>
          </p:nvPr>
        </p:nvSpPr>
        <p:spPr/>
        <p:txBody>
          <a:bodyPr/>
          <a:lstStyle/>
          <a:p>
            <a:r>
              <a:rPr lang="ru-RU" smtClean="0"/>
              <a:t>февраль 2022</a:t>
            </a:r>
            <a:endParaRPr lang="ru-RU"/>
          </a:p>
        </p:txBody>
      </p:sp>
      <p:sp>
        <p:nvSpPr>
          <p:cNvPr id="10" name="Нижний колонтитул 9"/>
          <p:cNvSpPr>
            <a:spLocks noGrp="1"/>
          </p:cNvSpPr>
          <p:nvPr>
            <p:ph type="ftr" sz="quarter" idx="11"/>
          </p:nvPr>
        </p:nvSpPr>
        <p:spPr/>
        <p:txBody>
          <a:bodyPr/>
          <a:lstStyle/>
          <a:p>
            <a:r>
              <a:rPr lang="ru-RU" smtClean="0"/>
              <a:t>Машкин В.А. </a:t>
            </a:r>
            <a:r>
              <a:rPr lang="en-US" smtClean="0"/>
              <a:t>LACP</a:t>
            </a:r>
            <a:endParaRPr lang="ru-RU"/>
          </a:p>
        </p:txBody>
      </p:sp>
      <p:sp>
        <p:nvSpPr>
          <p:cNvPr id="31" name="Номер слайда 30"/>
          <p:cNvSpPr>
            <a:spLocks noGrp="1"/>
          </p:cNvSpPr>
          <p:nvPr>
            <p:ph type="sldNum" sz="quarter" idx="12"/>
          </p:nvPr>
        </p:nvSpPr>
        <p:spPr/>
        <p:txBody>
          <a:bodyPr/>
          <a:lstStyle/>
          <a:p>
            <a:fld id="{CD5FB6DD-2904-4BA7-9C5F-0AAC4E3E010C}"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9" name="Заголовок 28"/>
          <p:cNvSpPr>
            <a:spLocks noGrp="1"/>
          </p:cNvSpPr>
          <p:nvPr>
            <p:ph type="title"/>
          </p:nvPr>
        </p:nvSpPr>
        <p:spPr>
          <a:xfrm>
            <a:off x="304800" y="5410201"/>
            <a:ext cx="8610600" cy="882651"/>
          </a:xfrm>
        </p:spPr>
        <p:txBody>
          <a:bodyPr anchor="ctr"/>
          <a:lstStyle>
            <a:lvl1pPr>
              <a:defRPr/>
            </a:lvl1pPr>
          </a:lstStyle>
          <a:p>
            <a:r>
              <a:rPr kumimoji="0" lang="ru-RU" smtClean="0"/>
              <a:t>Образец заголовка</a:t>
            </a:r>
            <a:endParaRPr kumimoji="0" lang="en-US"/>
          </a:p>
        </p:txBody>
      </p:sp>
      <p:sp>
        <p:nvSpPr>
          <p:cNvPr id="13" name="Текст 12"/>
          <p:cNvSpPr>
            <a:spLocks noGrp="1"/>
          </p:cNvSpPr>
          <p:nvPr>
            <p:ph type="body" idx="1"/>
          </p:nvPr>
        </p:nvSpPr>
        <p:spPr>
          <a:xfrm>
            <a:off x="281445" y="666749"/>
            <a:ext cx="4290556" cy="639763"/>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25" name="Текст 24"/>
          <p:cNvSpPr>
            <a:spLocks noGrp="1"/>
          </p:cNvSpPr>
          <p:nvPr>
            <p:ph type="body" sz="half" idx="3"/>
          </p:nvPr>
        </p:nvSpPr>
        <p:spPr>
          <a:xfrm>
            <a:off x="4645028" y="666749"/>
            <a:ext cx="4292241" cy="639763"/>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Объект 3"/>
          <p:cNvSpPr>
            <a:spLocks noGrp="1"/>
          </p:cNvSpPr>
          <p:nvPr>
            <p:ph sz="quarter" idx="2"/>
          </p:nvPr>
        </p:nvSpPr>
        <p:spPr>
          <a:xfrm>
            <a:off x="281445" y="1316039"/>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8" name="Объект 27"/>
          <p:cNvSpPr>
            <a:spLocks noGrp="1"/>
          </p:cNvSpPr>
          <p:nvPr>
            <p:ph sz="quarter" idx="4"/>
          </p:nvPr>
        </p:nvSpPr>
        <p:spPr>
          <a:xfrm>
            <a:off x="4648731" y="1316039"/>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0"/>
          </p:nvPr>
        </p:nvSpPr>
        <p:spPr/>
        <p:txBody>
          <a:bodyPr/>
          <a:lstStyle/>
          <a:p>
            <a:r>
              <a:rPr lang="ru-RU" smtClean="0"/>
              <a:t>февраль 2022</a:t>
            </a:r>
            <a:endParaRPr lang="ru-RU"/>
          </a:p>
        </p:txBody>
      </p:sp>
      <p:sp>
        <p:nvSpPr>
          <p:cNvPr id="6" name="Нижний колонтитул 5"/>
          <p:cNvSpPr>
            <a:spLocks noGrp="1"/>
          </p:cNvSpPr>
          <p:nvPr>
            <p:ph type="ftr" sz="quarter" idx="11"/>
          </p:nvPr>
        </p:nvSpPr>
        <p:spPr/>
        <p:txBody>
          <a:bodyPr/>
          <a:lstStyle/>
          <a:p>
            <a:r>
              <a:rPr lang="ru-RU" smtClean="0"/>
              <a:t>Машкин В.А. </a:t>
            </a:r>
            <a:r>
              <a:rPr lang="en-US" smtClean="0"/>
              <a:t>LACP</a:t>
            </a:r>
            <a:endParaRPr lang="ru-RU"/>
          </a:p>
        </p:txBody>
      </p:sp>
      <p:sp>
        <p:nvSpPr>
          <p:cNvPr id="7" name="Номер слайда 6"/>
          <p:cNvSpPr>
            <a:spLocks noGrp="1"/>
          </p:cNvSpPr>
          <p:nvPr>
            <p:ph type="sldNum" sz="quarter" idx="12"/>
          </p:nvPr>
        </p:nvSpPr>
        <p:spPr>
          <a:xfrm>
            <a:off x="8229600" y="6477000"/>
            <a:ext cx="762000" cy="246888"/>
          </a:xfrm>
        </p:spPr>
        <p:txBody>
          <a:bodyPr/>
          <a:lstStyle/>
          <a:p>
            <a:fld id="{CD5FB6DD-2904-4BA7-9C5F-0AAC4E3E010C}" type="slidenum">
              <a:rPr lang="ru-RU" smtClean="0"/>
              <a:t>‹#›</a:t>
            </a:fld>
            <a:endParaRPr lang="ru-RU"/>
          </a:p>
        </p:txBody>
      </p:sp>
      <p:sp>
        <p:nvSpPr>
          <p:cNvPr id="11" name="Прямая соединительная линия 10"/>
          <p:cNvSpPr>
            <a:spLocks noChangeShapeType="1"/>
          </p:cNvSpPr>
          <p:nvPr/>
        </p:nvSpPr>
        <p:spPr bwMode="auto">
          <a:xfrm>
            <a:off x="514351" y="6019802"/>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0" name="Заголовок 2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r>
              <a:rPr lang="ru-RU" smtClean="0"/>
              <a:t>февраль 2022</a:t>
            </a:r>
            <a:endParaRPr lang="ru-RU"/>
          </a:p>
        </p:txBody>
      </p:sp>
      <p:sp>
        <p:nvSpPr>
          <p:cNvPr id="21" name="Нижний колонтитул 20"/>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r>
              <a:rPr lang="ru-RU" smtClean="0"/>
              <a:t>февраль 2022</a:t>
            </a:r>
            <a:endParaRPr lang="ru-RU"/>
          </a:p>
        </p:txBody>
      </p:sp>
      <p:sp>
        <p:nvSpPr>
          <p:cNvPr id="24" name="Нижний колонтитул 23"/>
          <p:cNvSpPr>
            <a:spLocks noGrp="1"/>
          </p:cNvSpPr>
          <p:nvPr>
            <p:ph type="ftr" sz="quarter" idx="11"/>
          </p:nvPr>
        </p:nvSpPr>
        <p:spPr/>
        <p:txBody>
          <a:bodyPr/>
          <a:lstStyle/>
          <a:p>
            <a:r>
              <a:rPr lang="ru-RU" smtClean="0"/>
              <a:t>Машкин В.А. </a:t>
            </a:r>
            <a:r>
              <a:rPr lang="en-US" smtClean="0"/>
              <a:t>LACP</a:t>
            </a:r>
            <a:endParaRPr lang="ru-RU"/>
          </a:p>
        </p:txBody>
      </p:sp>
      <p:sp>
        <p:nvSpPr>
          <p:cNvPr id="7" name="Номер слайда 6"/>
          <p:cNvSpPr>
            <a:spLocks noGrp="1"/>
          </p:cNvSpPr>
          <p:nvPr>
            <p:ph type="sldNum" sz="quarter" idx="12"/>
          </p:nvPr>
        </p:nvSpPr>
        <p:spPr/>
        <p:txBody>
          <a:bodyPr/>
          <a:lstStyle/>
          <a:p>
            <a:fld id="{CD5FB6DD-2904-4BA7-9C5F-0AAC4E3E010C}"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ая соединительная линия 7"/>
          <p:cNvSpPr>
            <a:spLocks noChangeShapeType="1"/>
          </p:cNvSpPr>
          <p:nvPr/>
        </p:nvSpPr>
        <p:spPr bwMode="auto">
          <a:xfrm>
            <a:off x="514351" y="5849119"/>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Заголовок 11"/>
          <p:cNvSpPr>
            <a:spLocks noGrp="1"/>
          </p:cNvSpPr>
          <p:nvPr>
            <p:ph type="title"/>
          </p:nvPr>
        </p:nvSpPr>
        <p:spPr>
          <a:xfrm>
            <a:off x="457200" y="5486402"/>
            <a:ext cx="8458200" cy="520700"/>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idx="2"/>
          </p:nvPr>
        </p:nvSpPr>
        <p:spPr>
          <a:xfrm>
            <a:off x="457203"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14" name="Объект 13"/>
          <p:cNvSpPr>
            <a:spLocks noGrp="1"/>
          </p:cNvSpPr>
          <p:nvPr>
            <p:ph sz="half" idx="1"/>
          </p:nvPr>
        </p:nvSpPr>
        <p:spPr>
          <a:xfrm>
            <a:off x="3575052" y="609600"/>
            <a:ext cx="5340351"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r>
              <a:rPr lang="ru-RU" smtClean="0"/>
              <a:t>февраль 2022</a:t>
            </a:r>
            <a:endParaRPr lang="ru-RU"/>
          </a:p>
        </p:txBody>
      </p:sp>
      <p:sp>
        <p:nvSpPr>
          <p:cNvPr id="29" name="Нижний колонтитул 28"/>
          <p:cNvSpPr>
            <a:spLocks noGrp="1"/>
          </p:cNvSpPr>
          <p:nvPr>
            <p:ph type="ftr" sz="quarter" idx="11"/>
          </p:nvPr>
        </p:nvSpPr>
        <p:spPr/>
        <p:txBody>
          <a:bodyPr/>
          <a:lstStyle/>
          <a:p>
            <a:r>
              <a:rPr lang="ru-RU" smtClean="0"/>
              <a:t>Машкин В.А. </a:t>
            </a:r>
            <a:r>
              <a:rPr lang="en-US" smtClean="0"/>
              <a:t>LACP</a:t>
            </a:r>
            <a:endParaRPr lang="ru-RU"/>
          </a:p>
        </p:txBody>
      </p:sp>
      <p:sp>
        <p:nvSpPr>
          <p:cNvPr id="7" name="Номер слайда 6"/>
          <p:cNvSpPr>
            <a:spLocks noGrp="1"/>
          </p:cNvSpPr>
          <p:nvPr>
            <p:ph type="sldNum" sz="quarter" idx="12"/>
          </p:nvPr>
        </p:nvSpPr>
        <p:spPr/>
        <p:txBody>
          <a:bodyPr/>
          <a:lstStyle/>
          <a:p>
            <a:fld id="{CD5FB6DD-2904-4BA7-9C5F-0AAC4E3E010C}"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3" name="Рисунок 12"/>
          <p:cNvSpPr>
            <a:spLocks noGrp="1"/>
          </p:cNvSpPr>
          <p:nvPr>
            <p:ph type="pic" idx="1"/>
          </p:nvPr>
        </p:nvSpPr>
        <p:spPr>
          <a:xfrm>
            <a:off x="3505200" y="616635"/>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ru-RU" smtClean="0"/>
              <a:t>Вставка рисунка</a:t>
            </a:r>
            <a:endParaRPr kumimoji="0" lang="en-US" dirty="0"/>
          </a:p>
        </p:txBody>
      </p:sp>
      <p:sp>
        <p:nvSpPr>
          <p:cNvPr id="7" name="Дата 6"/>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31" name="Номер слайда 30"/>
          <p:cNvSpPr>
            <a:spLocks noGrp="1"/>
          </p:cNvSpPr>
          <p:nvPr>
            <p:ph type="sldNum" sz="quarter" idx="12"/>
          </p:nvPr>
        </p:nvSpPr>
        <p:spPr/>
        <p:txBody>
          <a:bodyPr/>
          <a:lstStyle/>
          <a:p>
            <a:fld id="{CD5FB6DD-2904-4BA7-9C5F-0AAC4E3E010C}" type="slidenum">
              <a:rPr lang="ru-RU" smtClean="0"/>
              <a:t>‹#›</a:t>
            </a:fld>
            <a:endParaRPr lang="ru-RU"/>
          </a:p>
        </p:txBody>
      </p:sp>
      <p:sp>
        <p:nvSpPr>
          <p:cNvPr id="17" name="Заголовок 16"/>
          <p:cNvSpPr>
            <a:spLocks noGrp="1"/>
          </p:cNvSpPr>
          <p:nvPr>
            <p:ph type="title"/>
          </p:nvPr>
        </p:nvSpPr>
        <p:spPr>
          <a:xfrm>
            <a:off x="381000" y="4993760"/>
            <a:ext cx="5867400" cy="522288"/>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sz="half" idx="2"/>
          </p:nvPr>
        </p:nvSpPr>
        <p:spPr>
          <a:xfrm>
            <a:off x="381000" y="5533219"/>
            <a:ext cx="5867400" cy="768351"/>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1" y="1050900"/>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Текст 7"/>
          <p:cNvSpPr>
            <a:spLocks noGrp="1"/>
          </p:cNvSpPr>
          <p:nvPr>
            <p:ph type="body" idx="1"/>
          </p:nvPr>
        </p:nvSpPr>
        <p:spPr>
          <a:xfrm>
            <a:off x="304800" y="1554164"/>
            <a:ext cx="86868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1" name="Дата 10"/>
          <p:cNvSpPr>
            <a:spLocks noGrp="1"/>
          </p:cNvSpPr>
          <p:nvPr>
            <p:ph type="dt" sz="half" idx="2"/>
          </p:nvPr>
        </p:nvSpPr>
        <p:spPr>
          <a:xfrm>
            <a:off x="6477000" y="76202"/>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r>
              <a:rPr lang="ru-RU" smtClean="0"/>
              <a:t>февраль 2022</a:t>
            </a:r>
            <a:endParaRPr lang="ru-RU"/>
          </a:p>
        </p:txBody>
      </p:sp>
      <p:sp>
        <p:nvSpPr>
          <p:cNvPr id="28" name="Нижний колонтитул 27"/>
          <p:cNvSpPr>
            <a:spLocks noGrp="1"/>
          </p:cNvSpPr>
          <p:nvPr>
            <p:ph type="ftr" sz="quarter" idx="3"/>
          </p:nvPr>
        </p:nvSpPr>
        <p:spPr>
          <a:xfrm>
            <a:off x="3124200" y="76202"/>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r>
              <a:rPr lang="ru-RU" smtClean="0"/>
              <a:t>Машкин В.А. </a:t>
            </a:r>
            <a:r>
              <a:rPr lang="en-US" smtClean="0"/>
              <a:t>LACP</a:t>
            </a:r>
            <a:endParaRPr lang="ru-RU"/>
          </a:p>
        </p:txBody>
      </p:sp>
      <p:sp>
        <p:nvSpPr>
          <p:cNvPr id="5" name="Номер слайда 4"/>
          <p:cNvSpPr>
            <a:spLocks noGrp="1"/>
          </p:cNvSpPr>
          <p:nvPr>
            <p:ph type="sldNum" sz="quarter" idx="4"/>
          </p:nvPr>
        </p:nvSpPr>
        <p:spPr>
          <a:xfrm>
            <a:off x="8229600" y="6477001"/>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CD5FB6DD-2904-4BA7-9C5F-0AAC4E3E010C}" type="slidenum">
              <a:rPr lang="ru-RU" smtClean="0"/>
              <a:t>‹#›</a:t>
            </a:fld>
            <a:endParaRPr lang="ru-RU"/>
          </a:p>
        </p:txBody>
      </p:sp>
      <p:sp>
        <p:nvSpPr>
          <p:cNvPr id="10" name="Заголовок 9"/>
          <p:cNvSpPr>
            <a:spLocks noGrp="1"/>
          </p:cNvSpPr>
          <p:nvPr>
            <p:ph type="title"/>
          </p:nvPr>
        </p:nvSpPr>
        <p:spPr>
          <a:xfrm>
            <a:off x="304800" y="457200"/>
            <a:ext cx="8686800" cy="838200"/>
          </a:xfrm>
          <a:prstGeom prst="rect">
            <a:avLst/>
          </a:prstGeom>
        </p:spPr>
        <p:txBody>
          <a:bodyPr vert="horz" anchor="ctr">
            <a:normAutofit/>
          </a:bodyPr>
          <a:lstStyle/>
          <a:p>
            <a:r>
              <a:rPr kumimoji="0" lang="ru-RU" smtClean="0"/>
              <a:t>Образец заголовка</a:t>
            </a:r>
            <a:endParaRPr kumimoji="0" lang="en-US"/>
          </a:p>
        </p:txBody>
      </p:sp>
      <p:sp>
        <p:nvSpPr>
          <p:cNvPr id="9" name="Прямая соединительная линия 8"/>
          <p:cNvSpPr>
            <a:spLocks noChangeShapeType="1"/>
          </p:cNvSpPr>
          <p:nvPr/>
        </p:nvSpPr>
        <p:spPr bwMode="auto">
          <a:xfrm>
            <a:off x="514351" y="1050900"/>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ая соединительная линия 11"/>
          <p:cNvSpPr>
            <a:spLocks noChangeShapeType="1"/>
          </p:cNvSpPr>
          <p:nvPr/>
        </p:nvSpPr>
        <p:spPr bwMode="auto">
          <a:xfrm>
            <a:off x="514351" y="1057988"/>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Агрегирование каналов. </a:t>
            </a:r>
            <a:br>
              <a:rPr lang="ru-RU" dirty="0" smtClean="0"/>
            </a:br>
            <a:endParaRPr lang="ru-RU" dirty="0"/>
          </a:p>
        </p:txBody>
      </p:sp>
      <p:sp>
        <p:nvSpPr>
          <p:cNvPr id="3" name="Подзаголовок 2"/>
          <p:cNvSpPr>
            <a:spLocks noGrp="1"/>
          </p:cNvSpPr>
          <p:nvPr>
            <p:ph type="subTitle" idx="1"/>
          </p:nvPr>
        </p:nvSpPr>
        <p:spPr/>
        <p:txBody>
          <a:bodyPr/>
          <a:lstStyle/>
          <a:p>
            <a:r>
              <a:rPr lang="ru-RU" dirty="0" smtClean="0"/>
              <a:t>Машкин В.А.</a:t>
            </a:r>
            <a:endParaRPr lang="ru-RU" dirty="0"/>
          </a:p>
        </p:txBody>
      </p:sp>
    </p:spTree>
    <p:extLst>
      <p:ext uri="{BB962C8B-B14F-4D97-AF65-F5344CB8AC3E}">
        <p14:creationId xmlns:p14="http://schemas.microsoft.com/office/powerpoint/2010/main" val="2577817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Заголовок </a:t>
            </a:r>
            <a:r>
              <a:rPr lang="en-US" dirty="0" smtClean="0"/>
              <a:t>LACP</a:t>
            </a:r>
            <a:endParaRPr lang="ru-RU" dirty="0"/>
          </a:p>
        </p:txBody>
      </p:sp>
      <p:graphicFrame>
        <p:nvGraphicFramePr>
          <p:cNvPr id="7" name="Объект 6"/>
          <p:cNvGraphicFramePr>
            <a:graphicFrameLocks noGrp="1"/>
          </p:cNvGraphicFramePr>
          <p:nvPr>
            <p:ph idx="1"/>
            <p:extLst>
              <p:ext uri="{D42A27DB-BD31-4B8C-83A1-F6EECF244321}">
                <p14:modId xmlns:p14="http://schemas.microsoft.com/office/powerpoint/2010/main" val="2920266512"/>
              </p:ext>
            </p:extLst>
          </p:nvPr>
        </p:nvGraphicFramePr>
        <p:xfrm>
          <a:off x="251520" y="1124744"/>
          <a:ext cx="8686800" cy="5498712"/>
        </p:xfrm>
        <a:graphic>
          <a:graphicData uri="http://schemas.openxmlformats.org/drawingml/2006/table">
            <a:tbl>
              <a:tblPr firstRow="1" bandRow="1">
                <a:tableStyleId>{5C22544A-7EE6-4342-B048-85BDC9FD1C3A}</a:tableStyleId>
              </a:tblPr>
              <a:tblGrid>
                <a:gridCol w="522784"/>
                <a:gridCol w="864096"/>
                <a:gridCol w="7299920"/>
              </a:tblGrid>
              <a:tr h="286652">
                <a:tc>
                  <a:txBody>
                    <a:bodyPr/>
                    <a:lstStyle/>
                    <a:p>
                      <a:pPr algn="ctr" fontAlgn="base"/>
                      <a:r>
                        <a:rPr lang="en-US" sz="1400" b="1" dirty="0">
                          <a:solidFill>
                            <a:srgbClr val="000000"/>
                          </a:solidFill>
                          <a:effectLst/>
                          <a:latin typeface="inherit"/>
                        </a:rPr>
                        <a:t>Bit</a:t>
                      </a:r>
                    </a:p>
                  </a:txBody>
                  <a:tcPr marL="95250" marR="95250" marT="47625" marB="47625" anchor="ctr"/>
                </a:tc>
                <a:tc>
                  <a:txBody>
                    <a:bodyPr/>
                    <a:lstStyle/>
                    <a:p>
                      <a:pPr algn="ctr" fontAlgn="base"/>
                      <a:r>
                        <a:rPr lang="en-US" sz="1400" b="1" dirty="0">
                          <a:solidFill>
                            <a:srgbClr val="000000"/>
                          </a:solidFill>
                          <a:effectLst/>
                          <a:latin typeface="inherit"/>
                        </a:rPr>
                        <a:t>Name</a:t>
                      </a:r>
                    </a:p>
                  </a:txBody>
                  <a:tcPr marL="95250" marR="95250" marT="47625" marB="47625" anchor="ctr"/>
                </a:tc>
                <a:tc>
                  <a:txBody>
                    <a:bodyPr/>
                    <a:lstStyle/>
                    <a:p>
                      <a:pPr algn="ctr" fontAlgn="base"/>
                      <a:r>
                        <a:rPr lang="en-US" sz="1400" b="1" dirty="0">
                          <a:solidFill>
                            <a:srgbClr val="000000"/>
                          </a:solidFill>
                          <a:effectLst/>
                          <a:latin typeface="inherit"/>
                        </a:rPr>
                        <a:t>Meaning</a:t>
                      </a:r>
                    </a:p>
                  </a:txBody>
                  <a:tcPr marL="95250" marR="95250" marT="47625" marB="47625" anchor="ctr"/>
                </a:tc>
              </a:tr>
              <a:tr h="921803">
                <a:tc>
                  <a:txBody>
                    <a:bodyPr/>
                    <a:lstStyle/>
                    <a:p>
                      <a:pPr fontAlgn="base"/>
                      <a:r>
                        <a:rPr lang="ru-RU" sz="1400" dirty="0">
                          <a:effectLst/>
                        </a:rPr>
                        <a:t>0</a:t>
                      </a:r>
                    </a:p>
                  </a:txBody>
                  <a:tcPr marL="95250" marR="95250" marT="47625" marB="47625" anchor="ctr"/>
                </a:tc>
                <a:tc>
                  <a:txBody>
                    <a:bodyPr/>
                    <a:lstStyle/>
                    <a:p>
                      <a:pPr fontAlgn="base"/>
                      <a:r>
                        <a:rPr lang="en-US" sz="1400">
                          <a:effectLst/>
                        </a:rPr>
                        <a:t>LACP_Activity</a:t>
                      </a:r>
                    </a:p>
                  </a:txBody>
                  <a:tcPr marL="95250" marR="95250" marT="47625" marB="47625" anchor="ctr"/>
                </a:tc>
                <a:tc>
                  <a:txBody>
                    <a:bodyPr/>
                    <a:lstStyle/>
                    <a:p>
                      <a:pPr fontAlgn="base"/>
                      <a:r>
                        <a:rPr lang="en-US" sz="1400" dirty="0">
                          <a:effectLst/>
                        </a:rPr>
                        <a:t>Device intends to transmit periodically in order to find potential members for the aggregate. This is toggled by mode active in the channel-group configuration on the member interfaces.</a:t>
                      </a:r>
                      <a:br>
                        <a:rPr lang="en-US" sz="1400" dirty="0">
                          <a:effectLst/>
                        </a:rPr>
                      </a:br>
                      <a:r>
                        <a:rPr lang="en-US" sz="1400" dirty="0">
                          <a:effectLst/>
                        </a:rPr>
                        <a:t>1 = Active, 0 = Passive.</a:t>
                      </a:r>
                    </a:p>
                  </a:txBody>
                  <a:tcPr marL="95250" marR="95250" marT="47625" marB="47625" anchor="ctr"/>
                </a:tc>
              </a:tr>
              <a:tr h="709759">
                <a:tc>
                  <a:txBody>
                    <a:bodyPr/>
                    <a:lstStyle/>
                    <a:p>
                      <a:pPr fontAlgn="base"/>
                      <a:r>
                        <a:rPr lang="ru-RU" sz="1400">
                          <a:effectLst/>
                        </a:rPr>
                        <a:t>1</a:t>
                      </a:r>
                    </a:p>
                  </a:txBody>
                  <a:tcPr marL="95250" marR="95250" marT="47625" marB="47625" anchor="ctr"/>
                </a:tc>
                <a:tc>
                  <a:txBody>
                    <a:bodyPr/>
                    <a:lstStyle/>
                    <a:p>
                      <a:pPr fontAlgn="base"/>
                      <a:r>
                        <a:rPr lang="en-US" sz="1400">
                          <a:effectLst/>
                        </a:rPr>
                        <a:t>LACP_Timeout</a:t>
                      </a:r>
                    </a:p>
                  </a:txBody>
                  <a:tcPr marL="95250" marR="95250" marT="47625" marB="47625" anchor="ctr"/>
                </a:tc>
                <a:tc>
                  <a:txBody>
                    <a:bodyPr/>
                    <a:lstStyle/>
                    <a:p>
                      <a:pPr fontAlgn="base"/>
                      <a:r>
                        <a:rPr lang="en-US" sz="1400">
                          <a:effectLst/>
                        </a:rPr>
                        <a:t>Length of the LACP timeout.</a:t>
                      </a:r>
                      <a:br>
                        <a:rPr lang="en-US" sz="1400">
                          <a:effectLst/>
                        </a:rPr>
                      </a:br>
                      <a:r>
                        <a:rPr lang="en-US" sz="1400">
                          <a:effectLst/>
                        </a:rPr>
                        <a:t>1 = Short Timeout, 0 = Long Timeout</a:t>
                      </a:r>
                    </a:p>
                  </a:txBody>
                  <a:tcPr marL="95250" marR="95250" marT="47625" marB="47625" anchor="ctr"/>
                </a:tc>
              </a:tr>
              <a:tr h="497715">
                <a:tc>
                  <a:txBody>
                    <a:bodyPr/>
                    <a:lstStyle/>
                    <a:p>
                      <a:pPr fontAlgn="base"/>
                      <a:r>
                        <a:rPr lang="ru-RU" sz="1400">
                          <a:effectLst/>
                        </a:rPr>
                        <a:t>2</a:t>
                      </a:r>
                    </a:p>
                  </a:txBody>
                  <a:tcPr marL="95250" marR="95250" marT="47625" marB="47625" anchor="ctr"/>
                </a:tc>
                <a:tc>
                  <a:txBody>
                    <a:bodyPr/>
                    <a:lstStyle/>
                    <a:p>
                      <a:pPr fontAlgn="base"/>
                      <a:r>
                        <a:rPr lang="en-US" sz="1400">
                          <a:effectLst/>
                        </a:rPr>
                        <a:t>Aggregation</a:t>
                      </a:r>
                    </a:p>
                  </a:txBody>
                  <a:tcPr marL="95250" marR="95250" marT="47625" marB="47625" anchor="ctr"/>
                </a:tc>
                <a:tc>
                  <a:txBody>
                    <a:bodyPr/>
                    <a:lstStyle/>
                    <a:p>
                      <a:pPr fontAlgn="base"/>
                      <a:r>
                        <a:rPr lang="en-US" sz="1400">
                          <a:effectLst/>
                        </a:rPr>
                        <a:t>Will allow the link to be aggregated.</a:t>
                      </a:r>
                      <a:br>
                        <a:rPr lang="en-US" sz="1400">
                          <a:effectLst/>
                        </a:rPr>
                      </a:br>
                      <a:r>
                        <a:rPr lang="en-US" sz="1400">
                          <a:effectLst/>
                        </a:rPr>
                        <a:t>1 = Yes, 0 = No (individual link)</a:t>
                      </a:r>
                    </a:p>
                  </a:txBody>
                  <a:tcPr marL="95250" marR="95250" marT="47625" marB="47625" anchor="ctr"/>
                </a:tc>
              </a:tr>
              <a:tr h="709759">
                <a:tc>
                  <a:txBody>
                    <a:bodyPr/>
                    <a:lstStyle/>
                    <a:p>
                      <a:pPr fontAlgn="base"/>
                      <a:r>
                        <a:rPr lang="ru-RU" sz="1400">
                          <a:effectLst/>
                        </a:rPr>
                        <a:t>3</a:t>
                      </a:r>
                    </a:p>
                  </a:txBody>
                  <a:tcPr marL="95250" marR="95250" marT="47625" marB="47625" anchor="ctr"/>
                </a:tc>
                <a:tc>
                  <a:txBody>
                    <a:bodyPr/>
                    <a:lstStyle/>
                    <a:p>
                      <a:pPr fontAlgn="base"/>
                      <a:r>
                        <a:rPr lang="en-US" sz="1400">
                          <a:effectLst/>
                        </a:rPr>
                        <a:t>Synchronization</a:t>
                      </a:r>
                    </a:p>
                  </a:txBody>
                  <a:tcPr marL="95250" marR="95250" marT="47625" marB="47625" anchor="ctr"/>
                </a:tc>
                <a:tc>
                  <a:txBody>
                    <a:bodyPr/>
                    <a:lstStyle/>
                    <a:p>
                      <a:pPr fontAlgn="base"/>
                      <a:r>
                        <a:rPr lang="en-US" sz="1400">
                          <a:effectLst/>
                        </a:rPr>
                        <a:t>Indicates that the mux on the transmitting machine is in sync with what’s being advertised in the LACP frames.</a:t>
                      </a:r>
                      <a:br>
                        <a:rPr lang="en-US" sz="1400">
                          <a:effectLst/>
                        </a:rPr>
                      </a:br>
                      <a:r>
                        <a:rPr lang="en-US" sz="1400">
                          <a:effectLst/>
                        </a:rPr>
                        <a:t>1 = In sync, 0 = Not in sync</a:t>
                      </a:r>
                    </a:p>
                  </a:txBody>
                  <a:tcPr marL="95250" marR="95250" marT="47625" marB="47625" anchor="ctr"/>
                </a:tc>
              </a:tr>
              <a:tr h="497715">
                <a:tc>
                  <a:txBody>
                    <a:bodyPr/>
                    <a:lstStyle/>
                    <a:p>
                      <a:pPr fontAlgn="base"/>
                      <a:r>
                        <a:rPr lang="ru-RU" sz="1400">
                          <a:effectLst/>
                        </a:rPr>
                        <a:t>4</a:t>
                      </a:r>
                    </a:p>
                  </a:txBody>
                  <a:tcPr marL="95250" marR="95250" marT="47625" marB="47625" anchor="ctr"/>
                </a:tc>
                <a:tc>
                  <a:txBody>
                    <a:bodyPr/>
                    <a:lstStyle/>
                    <a:p>
                      <a:pPr fontAlgn="base"/>
                      <a:r>
                        <a:rPr lang="en-US" sz="1400">
                          <a:effectLst/>
                        </a:rPr>
                        <a:t>Collecting</a:t>
                      </a:r>
                    </a:p>
                  </a:txBody>
                  <a:tcPr marL="95250" marR="95250" marT="47625" marB="47625" anchor="ctr"/>
                </a:tc>
                <a:tc>
                  <a:txBody>
                    <a:bodyPr/>
                    <a:lstStyle/>
                    <a:p>
                      <a:pPr fontAlgn="base"/>
                      <a:r>
                        <a:rPr lang="en-US" sz="1400">
                          <a:effectLst/>
                        </a:rPr>
                        <a:t>Mux is accepting traffic received on this port</a:t>
                      </a:r>
                      <a:br>
                        <a:rPr lang="en-US" sz="1400">
                          <a:effectLst/>
                        </a:rPr>
                      </a:br>
                      <a:r>
                        <a:rPr lang="en-US" sz="1400">
                          <a:effectLst/>
                        </a:rPr>
                        <a:t>1 = Yes, 0 = No</a:t>
                      </a:r>
                    </a:p>
                  </a:txBody>
                  <a:tcPr marL="95250" marR="95250" marT="47625" marB="47625" anchor="ctr"/>
                </a:tc>
              </a:tr>
              <a:tr h="497715">
                <a:tc>
                  <a:txBody>
                    <a:bodyPr/>
                    <a:lstStyle/>
                    <a:p>
                      <a:pPr fontAlgn="base"/>
                      <a:r>
                        <a:rPr lang="ru-RU" sz="1400">
                          <a:effectLst/>
                        </a:rPr>
                        <a:t>5</a:t>
                      </a:r>
                    </a:p>
                  </a:txBody>
                  <a:tcPr marL="95250" marR="95250" marT="47625" marB="47625" anchor="ctr"/>
                </a:tc>
                <a:tc>
                  <a:txBody>
                    <a:bodyPr/>
                    <a:lstStyle/>
                    <a:p>
                      <a:pPr fontAlgn="base"/>
                      <a:r>
                        <a:rPr lang="en-US" sz="1400">
                          <a:effectLst/>
                        </a:rPr>
                        <a:t>Distributing</a:t>
                      </a:r>
                    </a:p>
                  </a:txBody>
                  <a:tcPr marL="95250" marR="95250" marT="47625" marB="47625" anchor="ctr"/>
                </a:tc>
                <a:tc>
                  <a:txBody>
                    <a:bodyPr/>
                    <a:lstStyle/>
                    <a:p>
                      <a:pPr fontAlgn="base"/>
                      <a:r>
                        <a:rPr lang="en-US" sz="1400" dirty="0">
                          <a:effectLst/>
                        </a:rPr>
                        <a:t>Mux is sending traffic using this port</a:t>
                      </a:r>
                      <a:br>
                        <a:rPr lang="en-US" sz="1400" dirty="0">
                          <a:effectLst/>
                        </a:rPr>
                      </a:br>
                      <a:r>
                        <a:rPr lang="en-US" sz="1400" dirty="0">
                          <a:effectLst/>
                        </a:rPr>
                        <a:t>1 = Yes, 0 = No</a:t>
                      </a:r>
                    </a:p>
                  </a:txBody>
                  <a:tcPr marL="95250" marR="95250" marT="47625" marB="47625" anchor="ctr"/>
                </a:tc>
              </a:tr>
              <a:tr h="709759">
                <a:tc>
                  <a:txBody>
                    <a:bodyPr/>
                    <a:lstStyle/>
                    <a:p>
                      <a:pPr fontAlgn="base"/>
                      <a:r>
                        <a:rPr lang="ru-RU" sz="1400">
                          <a:effectLst/>
                        </a:rPr>
                        <a:t>6</a:t>
                      </a:r>
                    </a:p>
                  </a:txBody>
                  <a:tcPr marL="95250" marR="95250" marT="47625" marB="47625" anchor="ctr"/>
                </a:tc>
                <a:tc>
                  <a:txBody>
                    <a:bodyPr/>
                    <a:lstStyle/>
                    <a:p>
                      <a:pPr fontAlgn="base"/>
                      <a:r>
                        <a:rPr lang="en-US" sz="1400">
                          <a:effectLst/>
                        </a:rPr>
                        <a:t>Defaulted</a:t>
                      </a:r>
                    </a:p>
                  </a:txBody>
                  <a:tcPr marL="95250" marR="95250" marT="47625" marB="47625" anchor="ctr"/>
                </a:tc>
                <a:tc>
                  <a:txBody>
                    <a:bodyPr/>
                    <a:lstStyle/>
                    <a:p>
                      <a:pPr fontAlgn="base"/>
                      <a:r>
                        <a:rPr lang="en-US" sz="1400" dirty="0">
                          <a:effectLst/>
                        </a:rPr>
                        <a:t>Whether the receiving mux is using default (administratively defined) parameters, if the information was received in an LACP PDU.</a:t>
                      </a:r>
                      <a:br>
                        <a:rPr lang="en-US" sz="1400" dirty="0">
                          <a:effectLst/>
                        </a:rPr>
                      </a:br>
                      <a:r>
                        <a:rPr lang="en-US" sz="1400" dirty="0">
                          <a:effectLst/>
                        </a:rPr>
                        <a:t>1 = default settings, 0 = via LACP PDU</a:t>
                      </a:r>
                    </a:p>
                  </a:txBody>
                  <a:tcPr marL="95250" marR="95250" marT="47625" marB="47625" anchor="ctr"/>
                </a:tc>
              </a:tr>
              <a:tr h="497715">
                <a:tc>
                  <a:txBody>
                    <a:bodyPr/>
                    <a:lstStyle/>
                    <a:p>
                      <a:pPr fontAlgn="base"/>
                      <a:r>
                        <a:rPr lang="ru-RU" sz="1400">
                          <a:effectLst/>
                        </a:rPr>
                        <a:t>7</a:t>
                      </a:r>
                    </a:p>
                  </a:txBody>
                  <a:tcPr marL="95250" marR="95250" marT="47625" marB="47625" anchor="ctr"/>
                </a:tc>
                <a:tc>
                  <a:txBody>
                    <a:bodyPr/>
                    <a:lstStyle/>
                    <a:p>
                      <a:pPr fontAlgn="base"/>
                      <a:r>
                        <a:rPr lang="en-US" sz="1400">
                          <a:effectLst/>
                        </a:rPr>
                        <a:t>Expired</a:t>
                      </a:r>
                    </a:p>
                  </a:txBody>
                  <a:tcPr marL="95250" marR="95250" marT="47625" marB="47625" anchor="ctr"/>
                </a:tc>
                <a:tc>
                  <a:txBody>
                    <a:bodyPr/>
                    <a:lstStyle/>
                    <a:p>
                      <a:pPr fontAlgn="base"/>
                      <a:r>
                        <a:rPr lang="en-US" sz="1400" dirty="0">
                          <a:effectLst/>
                        </a:rPr>
                        <a:t>In an expired state</a:t>
                      </a:r>
                      <a:br>
                        <a:rPr lang="en-US" sz="1400" dirty="0">
                          <a:effectLst/>
                        </a:rPr>
                      </a:br>
                      <a:r>
                        <a:rPr lang="en-US" sz="1400" dirty="0">
                          <a:effectLst/>
                        </a:rPr>
                        <a:t>1 = Yes, 0 = No</a:t>
                      </a:r>
                    </a:p>
                  </a:txBody>
                  <a:tcPr marL="95250" marR="95250" marT="47625" marB="47625" anchor="ctr"/>
                </a:tc>
              </a:tr>
            </a:tbl>
          </a:graphicData>
        </a:graphic>
      </p:graphicFrame>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10</a:t>
            </a:fld>
            <a:endParaRPr lang="ru-RU"/>
          </a:p>
        </p:txBody>
      </p:sp>
    </p:spTree>
    <p:extLst>
      <p:ext uri="{BB962C8B-B14F-4D97-AF65-F5344CB8AC3E}">
        <p14:creationId xmlns:p14="http://schemas.microsoft.com/office/powerpoint/2010/main" val="3346173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LACP </a:t>
            </a:r>
            <a:r>
              <a:rPr lang="ru-RU" dirty="0" smtClean="0"/>
              <a:t>кадр</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11</a:t>
            </a:fld>
            <a:endParaRPr lang="ru-RU"/>
          </a:p>
        </p:txBody>
      </p:sp>
      <p:sp>
        <p:nvSpPr>
          <p:cNvPr id="7" name="Объект 6"/>
          <p:cNvSpPr>
            <a:spLocks noGrp="1"/>
          </p:cNvSpPr>
          <p:nvPr>
            <p:ph idx="1"/>
          </p:nvPr>
        </p:nvSpPr>
        <p:spPr/>
        <p:txBody>
          <a:bodyPr/>
          <a:lstStyle/>
          <a:p>
            <a:endParaRPr lang="ru-RU"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04864"/>
            <a:ext cx="8640960" cy="3177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0914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LACP </a:t>
            </a:r>
            <a:r>
              <a:rPr lang="ru-RU" dirty="0" smtClean="0"/>
              <a:t>кадр. Продолжение</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12</a:t>
            </a:fld>
            <a:endParaRPr lang="ru-RU"/>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340768"/>
            <a:ext cx="7488832" cy="5257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6358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4151" y="260648"/>
            <a:ext cx="8686800" cy="838200"/>
          </a:xfrm>
        </p:spPr>
        <p:txBody>
          <a:bodyPr>
            <a:normAutofit/>
          </a:bodyPr>
          <a:lstStyle/>
          <a:p>
            <a:r>
              <a:rPr lang="ru-RU" dirty="0" smtClean="0"/>
              <a:t>Общая информация</a:t>
            </a:r>
            <a:endParaRPr lang="ru-RU" dirty="0"/>
          </a:p>
        </p:txBody>
      </p:sp>
      <p:sp>
        <p:nvSpPr>
          <p:cNvPr id="3" name="Объект 2"/>
          <p:cNvSpPr>
            <a:spLocks noGrp="1"/>
          </p:cNvSpPr>
          <p:nvPr>
            <p:ph idx="1"/>
          </p:nvPr>
        </p:nvSpPr>
        <p:spPr>
          <a:xfrm>
            <a:off x="304800" y="1340768"/>
            <a:ext cx="8686800" cy="5256584"/>
          </a:xfrm>
        </p:spPr>
        <p:txBody>
          <a:bodyPr>
            <a:normAutofit fontScale="62500" lnSpcReduction="20000"/>
          </a:bodyPr>
          <a:lstStyle/>
          <a:p>
            <a:pPr marL="0" indent="0">
              <a:buNone/>
            </a:pPr>
            <a:r>
              <a:rPr lang="en-US" dirty="0" smtClean="0"/>
              <a:t>LA</a:t>
            </a:r>
            <a:r>
              <a:rPr lang="ru-RU" dirty="0" smtClean="0"/>
              <a:t> позволяет </a:t>
            </a:r>
            <a:r>
              <a:rPr lang="ru-RU" dirty="0"/>
              <a:t>решить </a:t>
            </a:r>
            <a:r>
              <a:rPr lang="ru-RU" dirty="0" smtClean="0"/>
              <a:t>следующие </a:t>
            </a:r>
            <a:r>
              <a:rPr lang="ru-RU" dirty="0"/>
              <a:t>задачи:</a:t>
            </a:r>
          </a:p>
          <a:p>
            <a:r>
              <a:rPr lang="ru-RU" dirty="0" smtClean="0"/>
              <a:t>Увеличить пропускную </a:t>
            </a:r>
            <a:r>
              <a:rPr lang="ru-RU" dirty="0"/>
              <a:t>способность </a:t>
            </a:r>
            <a:r>
              <a:rPr lang="ru-RU" dirty="0" smtClean="0"/>
              <a:t>канала.</a:t>
            </a:r>
            <a:endParaRPr lang="ru-RU" dirty="0"/>
          </a:p>
          <a:p>
            <a:pPr algn="just"/>
            <a:r>
              <a:rPr lang="ru-RU" dirty="0" smtClean="0"/>
              <a:t>Обеспечить резерв </a:t>
            </a:r>
            <a:r>
              <a:rPr lang="ru-RU" dirty="0"/>
              <a:t>на случай выхода из строя одного из </a:t>
            </a:r>
            <a:r>
              <a:rPr lang="ru-RU" dirty="0" smtClean="0"/>
              <a:t>каналов (увеличение доступности и автоматическая отказоустойчивость).</a:t>
            </a:r>
          </a:p>
          <a:p>
            <a:r>
              <a:rPr lang="ru-RU" dirty="0" smtClean="0"/>
              <a:t>Балансировка нагрузки.</a:t>
            </a:r>
          </a:p>
          <a:p>
            <a:r>
              <a:rPr lang="ru-RU" dirty="0" smtClean="0"/>
              <a:t>Упрощение конфигурирования и администрирования.</a:t>
            </a:r>
          </a:p>
          <a:p>
            <a:r>
              <a:rPr lang="ru-RU" dirty="0" smtClean="0"/>
              <a:t>Уменьшение финансовых расходов.</a:t>
            </a:r>
          </a:p>
          <a:p>
            <a:endParaRPr lang="ru-RU" dirty="0" smtClean="0"/>
          </a:p>
          <a:p>
            <a:pPr marL="0" indent="0" algn="just">
              <a:buNone/>
            </a:pPr>
            <a:r>
              <a:rPr lang="ru-RU" dirty="0" smtClean="0"/>
              <a:t>Благодаря объединению нескольких физических каналов в один логический появляется избыточность связей. Сбой одного из физических каналов не влечет за собой отказ работы сети или изменение её топологии, т.к. для функционирования логического канала достаточно, чтобы хотя бы один физический интерфейс оставался работоспособным.  </a:t>
            </a:r>
          </a:p>
          <a:p>
            <a:endParaRPr lang="ru-RU" dirty="0"/>
          </a:p>
          <a:p>
            <a:pPr marL="0" indent="0" algn="just">
              <a:buNone/>
            </a:pPr>
            <a:r>
              <a:rPr lang="ru-RU" b="1" u="sng" dirty="0"/>
              <a:t>Большинство технологий по агрегированию </a:t>
            </a:r>
            <a:r>
              <a:rPr lang="ru-RU" dirty="0"/>
              <a:t>позволяют объединять только параллельные каналы. </a:t>
            </a:r>
            <a:r>
              <a:rPr lang="ru-RU" dirty="0" smtClean="0"/>
              <a:t>Т.е. такие, </a:t>
            </a:r>
            <a:r>
              <a:rPr lang="ru-RU" dirty="0"/>
              <a:t>которые начинаются на одном и том же устройстве и заканчиваются на другом.</a:t>
            </a:r>
          </a:p>
          <a:p>
            <a:pPr marL="0" indent="0">
              <a:buNone/>
            </a:pPr>
            <a:endParaRPr lang="ru-RU" dirty="0"/>
          </a:p>
        </p:txBody>
      </p:sp>
      <p:sp>
        <p:nvSpPr>
          <p:cNvPr id="5" name="Номер слайда 4"/>
          <p:cNvSpPr>
            <a:spLocks noGrp="1"/>
          </p:cNvSpPr>
          <p:nvPr>
            <p:ph type="sldNum" sz="quarter" idx="12"/>
          </p:nvPr>
        </p:nvSpPr>
        <p:spPr>
          <a:xfrm>
            <a:off x="8028384" y="6400451"/>
            <a:ext cx="758952" cy="246888"/>
          </a:xfrm>
        </p:spPr>
        <p:txBody>
          <a:bodyPr/>
          <a:lstStyle/>
          <a:p>
            <a:fld id="{CD5FB6DD-2904-4BA7-9C5F-0AAC4E3E010C}" type="slidenum">
              <a:rPr lang="ru-RU" smtClean="0"/>
              <a:t>13</a:t>
            </a:fld>
            <a:endParaRPr lang="ru-RU" dirty="0"/>
          </a:p>
        </p:txBody>
      </p:sp>
      <p:sp>
        <p:nvSpPr>
          <p:cNvPr id="8" name="Дата 7"/>
          <p:cNvSpPr>
            <a:spLocks noGrp="1"/>
          </p:cNvSpPr>
          <p:nvPr>
            <p:ph type="dt" sz="half" idx="10"/>
          </p:nvPr>
        </p:nvSpPr>
        <p:spPr/>
        <p:txBody>
          <a:bodyPr/>
          <a:lstStyle/>
          <a:p>
            <a:r>
              <a:rPr lang="ru-RU" smtClean="0"/>
              <a:t>февраль 2022</a:t>
            </a:r>
            <a:endParaRPr lang="ru-RU"/>
          </a:p>
        </p:txBody>
      </p:sp>
      <p:sp>
        <p:nvSpPr>
          <p:cNvPr id="9" name="Нижний колонтитул 8"/>
          <p:cNvSpPr>
            <a:spLocks noGrp="1"/>
          </p:cNvSpPr>
          <p:nvPr>
            <p:ph type="ftr" sz="quarter" idx="11"/>
          </p:nvPr>
        </p:nvSpPr>
        <p:spPr/>
        <p:txBody>
          <a:bodyPr/>
          <a:lstStyle/>
          <a:p>
            <a:r>
              <a:rPr lang="ru-RU" smtClean="0"/>
              <a:t>Машкин В.А. </a:t>
            </a:r>
            <a:r>
              <a:rPr lang="en-US" smtClean="0"/>
              <a:t>LACP</a:t>
            </a:r>
            <a:endParaRPr lang="ru-RU"/>
          </a:p>
        </p:txBody>
      </p:sp>
    </p:spTree>
    <p:extLst>
      <p:ext uri="{BB962C8B-B14F-4D97-AF65-F5344CB8AC3E}">
        <p14:creationId xmlns:p14="http://schemas.microsoft.com/office/powerpoint/2010/main" val="3806221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Общая информация</a:t>
            </a:r>
          </a:p>
        </p:txBody>
      </p:sp>
      <p:sp>
        <p:nvSpPr>
          <p:cNvPr id="3" name="Объект 2"/>
          <p:cNvSpPr>
            <a:spLocks noGrp="1"/>
          </p:cNvSpPr>
          <p:nvPr>
            <p:ph idx="1"/>
          </p:nvPr>
        </p:nvSpPr>
        <p:spPr/>
        <p:txBody>
          <a:bodyPr/>
          <a:lstStyle/>
          <a:p>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14</a:t>
            </a:fld>
            <a:endParaRPr lang="ru-RU"/>
          </a:p>
        </p:txBody>
      </p:sp>
      <p:sp>
        <p:nvSpPr>
          <p:cNvPr id="7" name="Прямоугольник 6"/>
          <p:cNvSpPr/>
          <p:nvPr/>
        </p:nvSpPr>
        <p:spPr>
          <a:xfrm>
            <a:off x="480120" y="2834872"/>
            <a:ext cx="4183672" cy="2862322"/>
          </a:xfrm>
          <a:prstGeom prst="rect">
            <a:avLst/>
          </a:prstGeom>
        </p:spPr>
        <p:txBody>
          <a:bodyPr wrap="square">
            <a:spAutoFit/>
          </a:bodyPr>
          <a:lstStyle/>
          <a:p>
            <a:pPr algn="just"/>
            <a:r>
              <a:rPr lang="ru-RU" dirty="0"/>
              <a:t>Если рассматривать избыточные соединения между коммутаторами, то без использования специальных технологий для </a:t>
            </a:r>
            <a:r>
              <a:rPr lang="en-US" dirty="0" smtClean="0"/>
              <a:t>LA</a:t>
            </a:r>
            <a:r>
              <a:rPr lang="ru-RU" dirty="0" smtClean="0"/>
              <a:t>, </a:t>
            </a:r>
            <a:r>
              <a:rPr lang="ru-RU" dirty="0"/>
              <a:t>передаваться данные будут только через один интерфейс, который не заблокирован STP. Такой вариант позволяет обеспечить резервирование каналов, но не дает возможности увеличить пропускную способность.</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792" y="1628800"/>
            <a:ext cx="4283517" cy="58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928" y="1628800"/>
            <a:ext cx="424847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4604400" y="2891893"/>
            <a:ext cx="4462970" cy="3139321"/>
          </a:xfrm>
          <a:prstGeom prst="rect">
            <a:avLst/>
          </a:prstGeom>
          <a:noFill/>
        </p:spPr>
        <p:txBody>
          <a:bodyPr wrap="square" rtlCol="0">
            <a:spAutoFit/>
          </a:bodyPr>
          <a:lstStyle/>
          <a:p>
            <a:pPr algn="just"/>
            <a:r>
              <a:rPr lang="ru-RU" dirty="0" smtClean="0"/>
              <a:t>При избыточном соединении м/у коммутаторами без использования </a:t>
            </a:r>
            <a:r>
              <a:rPr lang="en-US" dirty="0" smtClean="0"/>
              <a:t>LA </a:t>
            </a:r>
            <a:r>
              <a:rPr lang="ru-RU" dirty="0" smtClean="0"/>
              <a:t>передаваться данные будут только через один порт, который не заблокир</a:t>
            </a:r>
            <a:r>
              <a:rPr lang="ru-RU" dirty="0"/>
              <a:t>о</a:t>
            </a:r>
            <a:r>
              <a:rPr lang="ru-RU" dirty="0" smtClean="0"/>
              <a:t>ван </a:t>
            </a:r>
            <a:r>
              <a:rPr lang="en-US" dirty="0" smtClean="0"/>
              <a:t>STP</a:t>
            </a:r>
            <a:r>
              <a:rPr lang="ru-RU" dirty="0" smtClean="0"/>
              <a:t>. Такой вариант обеспечит резервирование каналов, но не даст увеличить пропускную способность. </a:t>
            </a:r>
          </a:p>
          <a:p>
            <a:pPr algn="just"/>
            <a:r>
              <a:rPr lang="ru-RU" dirty="0" smtClean="0"/>
              <a:t>	Без использования STP такое 	избыточное соединение создаст петлю в сети.</a:t>
            </a:r>
          </a:p>
          <a:p>
            <a:endParaRPr lang="ru-RU" dirty="0"/>
          </a:p>
        </p:txBody>
      </p:sp>
      <p:pic>
        <p:nvPicPr>
          <p:cNvPr id="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2152" y="4869160"/>
            <a:ext cx="4762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297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0648"/>
            <a:ext cx="8686800" cy="838200"/>
          </a:xfrm>
        </p:spPr>
        <p:txBody>
          <a:bodyPr/>
          <a:lstStyle/>
          <a:p>
            <a:r>
              <a:rPr lang="ru-RU" dirty="0" smtClean="0"/>
              <a:t>Общие сведения</a:t>
            </a:r>
            <a:endParaRPr lang="ru-RU" dirty="0"/>
          </a:p>
        </p:txBody>
      </p:sp>
      <p:sp>
        <p:nvSpPr>
          <p:cNvPr id="3" name="Объект 2"/>
          <p:cNvSpPr>
            <a:spLocks noGrp="1"/>
          </p:cNvSpPr>
          <p:nvPr>
            <p:ph idx="1"/>
          </p:nvPr>
        </p:nvSpPr>
        <p:spPr>
          <a:xfrm>
            <a:off x="304800" y="1554164"/>
            <a:ext cx="8686800" cy="4827164"/>
          </a:xfrm>
        </p:spPr>
        <p:txBody>
          <a:bodyPr>
            <a:normAutofit fontScale="55000" lnSpcReduction="20000"/>
          </a:bodyPr>
          <a:lstStyle/>
          <a:p>
            <a:pPr algn="just"/>
            <a:r>
              <a:rPr lang="ru-RU" dirty="0" smtClean="0"/>
              <a:t>Механизмы </a:t>
            </a:r>
            <a:r>
              <a:rPr lang="en-US" dirty="0" smtClean="0"/>
              <a:t>LA </a:t>
            </a:r>
            <a:r>
              <a:rPr lang="ru-RU" dirty="0" smtClean="0"/>
              <a:t>позволяют </a:t>
            </a:r>
            <a:r>
              <a:rPr lang="ru-RU" dirty="0"/>
              <a:t>использовать все </a:t>
            </a:r>
            <a:r>
              <a:rPr lang="ru-RU" dirty="0" smtClean="0"/>
              <a:t>выделенные интерфейсы </a:t>
            </a:r>
            <a:r>
              <a:rPr lang="ru-RU" dirty="0"/>
              <a:t>одновременно. </a:t>
            </a:r>
            <a:endParaRPr lang="ru-RU" dirty="0" smtClean="0"/>
          </a:p>
          <a:p>
            <a:pPr algn="just"/>
            <a:r>
              <a:rPr lang="ru-RU" dirty="0" smtClean="0"/>
              <a:t>Устройства </a:t>
            </a:r>
            <a:r>
              <a:rPr lang="ru-RU" dirty="0"/>
              <a:t>контролируют распространение </a:t>
            </a:r>
            <a:r>
              <a:rPr lang="en-US" dirty="0" smtClean="0"/>
              <a:t>broadcast frame</a:t>
            </a:r>
            <a:r>
              <a:rPr lang="ru-RU" dirty="0" smtClean="0"/>
              <a:t>, </a:t>
            </a:r>
            <a:r>
              <a:rPr lang="ru-RU" dirty="0" err="1"/>
              <a:t>multicast</a:t>
            </a:r>
            <a:r>
              <a:rPr lang="ru-RU" dirty="0"/>
              <a:t> и </a:t>
            </a:r>
            <a:r>
              <a:rPr lang="ru-RU" dirty="0" err="1"/>
              <a:t>unknown</a:t>
            </a:r>
            <a:r>
              <a:rPr lang="ru-RU" dirty="0"/>
              <a:t> </a:t>
            </a:r>
            <a:r>
              <a:rPr lang="ru-RU" dirty="0" err="1"/>
              <a:t>unicast</a:t>
            </a:r>
            <a:r>
              <a:rPr lang="ru-RU" dirty="0"/>
              <a:t>), чтобы они не </a:t>
            </a:r>
            <a:r>
              <a:rPr lang="ru-RU" dirty="0" smtClean="0"/>
              <a:t>уходили в широковещательный шторм (при получении такого кадра через обычный интерфейс, отправляют его в </a:t>
            </a:r>
            <a:r>
              <a:rPr lang="en-US" dirty="0" smtClean="0"/>
              <a:t>LA </a:t>
            </a:r>
            <a:r>
              <a:rPr lang="ru-RU" dirty="0" smtClean="0"/>
              <a:t>только через один интерфейс, а при получении такого кадра из </a:t>
            </a:r>
            <a:r>
              <a:rPr lang="en-US" dirty="0" smtClean="0"/>
              <a:t>LA</a:t>
            </a:r>
            <a:r>
              <a:rPr lang="ru-RU" dirty="0" smtClean="0"/>
              <a:t>, не отправляют его назад).</a:t>
            </a:r>
          </a:p>
          <a:p>
            <a:pPr algn="just"/>
            <a:r>
              <a:rPr lang="en-US" dirty="0" smtClean="0"/>
              <a:t>LA </a:t>
            </a:r>
            <a:r>
              <a:rPr lang="ru-RU" dirty="0"/>
              <a:t>позволяет увеличить пропускную способность канала, </a:t>
            </a:r>
            <a:r>
              <a:rPr lang="ru-RU" dirty="0" smtClean="0"/>
              <a:t>но</a:t>
            </a:r>
            <a:r>
              <a:rPr lang="en-US" dirty="0" smtClean="0"/>
              <a:t> </a:t>
            </a:r>
            <a:r>
              <a:rPr lang="ru-RU" dirty="0" smtClean="0"/>
              <a:t>не </a:t>
            </a:r>
            <a:r>
              <a:rPr lang="ru-RU" dirty="0"/>
              <a:t>стоит рассчитывать на идеальную балансировку нагрузки между интерфейсами в </a:t>
            </a:r>
            <a:r>
              <a:rPr lang="en-US" dirty="0" smtClean="0"/>
              <a:t>LA. </a:t>
            </a:r>
            <a:r>
              <a:rPr lang="ru-RU" dirty="0"/>
              <a:t>Технологии по балансировке нагрузки в </a:t>
            </a:r>
            <a:r>
              <a:rPr lang="en-US" dirty="0" smtClean="0"/>
              <a:t>LA</a:t>
            </a:r>
            <a:r>
              <a:rPr lang="ru-RU" dirty="0" smtClean="0"/>
              <a:t>, </a:t>
            </a:r>
            <a:r>
              <a:rPr lang="ru-RU" dirty="0"/>
              <a:t>как правило, ориентированы на балансировку по таким критериям: MAC-адресам, IP-адресам, портам отправителя или получателя (по одному критерию или их комбинации</a:t>
            </a:r>
            <a:r>
              <a:rPr lang="ru-RU" dirty="0" smtClean="0"/>
              <a:t>).</a:t>
            </a:r>
            <a:endParaRPr lang="en-US" dirty="0" smtClean="0"/>
          </a:p>
          <a:p>
            <a:pPr algn="just"/>
            <a:r>
              <a:rPr lang="ru-RU" dirty="0"/>
              <a:t>Р</a:t>
            </a:r>
            <a:r>
              <a:rPr lang="ru-RU" dirty="0" smtClean="0"/>
              <a:t>еальная </a:t>
            </a:r>
            <a:r>
              <a:rPr lang="ru-RU" dirty="0"/>
              <a:t>загруженность конкретного интерфейса никак не </a:t>
            </a:r>
            <a:r>
              <a:rPr lang="ru-RU" dirty="0" smtClean="0"/>
              <a:t>учитывается. </a:t>
            </a:r>
            <a:r>
              <a:rPr lang="ru-RU" dirty="0"/>
              <a:t>Поэтому один интерфейс может быть загружен больше, чем другие. Более того, при неправильном выборе метода балансировки (или если недоступны другие методы) или в некоторых топологиях, может сложиться ситуация, когда реально все данные будут передаваться, например, через один интерфейс</a:t>
            </a:r>
            <a:r>
              <a:rPr lang="ru-RU" dirty="0" smtClean="0"/>
              <a:t>.</a:t>
            </a:r>
          </a:p>
          <a:p>
            <a:pPr algn="just"/>
            <a:r>
              <a:rPr lang="ru-RU" dirty="0"/>
              <a:t>Некоторые </a:t>
            </a:r>
            <a:r>
              <a:rPr lang="ru-RU" dirty="0" err="1"/>
              <a:t>проприетарные</a:t>
            </a:r>
            <a:r>
              <a:rPr lang="ru-RU" dirty="0"/>
              <a:t> разработки позволяют </a:t>
            </a:r>
            <a:r>
              <a:rPr lang="en-US" dirty="0" smtClean="0"/>
              <a:t>LA</a:t>
            </a:r>
            <a:r>
              <a:rPr lang="ru-RU" dirty="0" smtClean="0"/>
              <a:t>, </a:t>
            </a:r>
            <a:r>
              <a:rPr lang="ru-RU" dirty="0"/>
              <a:t>которые соединяют разные устройства. </a:t>
            </a:r>
            <a:r>
              <a:rPr lang="ru-RU" dirty="0" err="1" smtClean="0"/>
              <a:t>Т.о</a:t>
            </a:r>
            <a:r>
              <a:rPr lang="ru-RU" dirty="0" smtClean="0"/>
              <a:t>. резервируется </a:t>
            </a:r>
            <a:r>
              <a:rPr lang="ru-RU" dirty="0"/>
              <a:t>не только канал, но и само устройство. Такие технологии в общем, как правило, называются распределенным </a:t>
            </a:r>
            <a:r>
              <a:rPr lang="en-US" dirty="0" smtClean="0"/>
              <a:t>LA </a:t>
            </a:r>
            <a:r>
              <a:rPr lang="ru-RU" dirty="0" smtClean="0"/>
              <a:t>(у </a:t>
            </a:r>
            <a:r>
              <a:rPr lang="ru-RU" dirty="0"/>
              <a:t>многих производителей есть своё название для этой технологии).</a:t>
            </a:r>
            <a:endParaRPr lang="ru-RU" dirty="0" smtClean="0"/>
          </a:p>
          <a:p>
            <a:pPr algn="just"/>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15</a:t>
            </a:fld>
            <a:endParaRPr lang="ru-RU"/>
          </a:p>
        </p:txBody>
      </p:sp>
    </p:spTree>
    <p:extLst>
      <p:ext uri="{BB962C8B-B14F-4D97-AF65-F5344CB8AC3E}">
        <p14:creationId xmlns:p14="http://schemas.microsoft.com/office/powerpoint/2010/main" val="3957524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Принципы работы</a:t>
            </a:r>
            <a:r>
              <a:rPr lang="en-US" b="1" dirty="0" smtClean="0"/>
              <a:t> LACP</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16</a:t>
            </a:fld>
            <a:endParaRPr lang="ru-RU"/>
          </a:p>
        </p:txBody>
      </p:sp>
      <p:sp>
        <p:nvSpPr>
          <p:cNvPr id="7" name="Объект 6"/>
          <p:cNvSpPr>
            <a:spLocks noGrp="1"/>
          </p:cNvSpPr>
          <p:nvPr>
            <p:ph idx="1"/>
          </p:nvPr>
        </p:nvSpPr>
        <p:spPr>
          <a:xfrm>
            <a:off x="323528" y="1340768"/>
            <a:ext cx="8686800" cy="5328592"/>
          </a:xfrm>
        </p:spPr>
        <p:txBody>
          <a:bodyPr>
            <a:normAutofit fontScale="47500" lnSpcReduction="20000"/>
          </a:bodyPr>
          <a:lstStyle/>
          <a:p>
            <a:pPr marL="0" indent="0" algn="just">
              <a:buNone/>
            </a:pPr>
            <a:r>
              <a:rPr lang="ru-RU" dirty="0"/>
              <a:t>LACP отсылает пакеты, которые называются LACPDU (LACP </a:t>
            </a:r>
            <a:r>
              <a:rPr lang="ru-RU" dirty="0" err="1"/>
              <a:t>Data</a:t>
            </a:r>
            <a:r>
              <a:rPr lang="ru-RU" dirty="0"/>
              <a:t> </a:t>
            </a:r>
            <a:r>
              <a:rPr lang="ru-RU" dirty="0" err="1"/>
              <a:t>Units</a:t>
            </a:r>
            <a:r>
              <a:rPr lang="ru-RU" dirty="0"/>
              <a:t>), через все интерфейсы устройства, на которых он включен. Если на другой стороне включен LACP, то с помощью этих пакетов экземпляры LACP обмениваются параметрами, договариваются о настройках и определяют  принадлежность физических портов к той или иной динамической группе LA (LAG - </a:t>
            </a:r>
            <a:r>
              <a:rPr lang="ru-RU" dirty="0" err="1"/>
              <a:t>Link</a:t>
            </a:r>
            <a:r>
              <a:rPr lang="ru-RU" dirty="0"/>
              <a:t> </a:t>
            </a:r>
            <a:r>
              <a:rPr lang="ru-RU" dirty="0" err="1"/>
              <a:t>Aggregation</a:t>
            </a:r>
            <a:r>
              <a:rPr lang="ru-RU" dirty="0"/>
              <a:t> </a:t>
            </a:r>
            <a:r>
              <a:rPr lang="ru-RU" dirty="0" err="1"/>
              <a:t>Group</a:t>
            </a:r>
            <a:r>
              <a:rPr lang="ru-RU" dirty="0"/>
              <a:t>), образующей логический канал. После формирования LAG, LACP продолжает обмениваться пакетами для поддержания и контроля её работоспособности</a:t>
            </a:r>
            <a:r>
              <a:rPr lang="ru-RU" dirty="0" smtClean="0"/>
              <a:t>.</a:t>
            </a:r>
            <a:endParaRPr lang="en-US" dirty="0" smtClean="0"/>
          </a:p>
          <a:p>
            <a:pPr marL="0" indent="0">
              <a:buNone/>
            </a:pPr>
            <a:r>
              <a:rPr lang="ru-RU" dirty="0"/>
              <a:t>Протокол имеет два  режима </a:t>
            </a:r>
            <a:r>
              <a:rPr lang="ru-RU" dirty="0" smtClean="0"/>
              <a:t>работы:</a:t>
            </a:r>
            <a:endParaRPr lang="en-US" dirty="0"/>
          </a:p>
          <a:p>
            <a:r>
              <a:rPr lang="ru-RU" dirty="0" smtClean="0"/>
              <a:t>Пассивный </a:t>
            </a:r>
            <a:r>
              <a:rPr lang="ru-RU" dirty="0"/>
              <a:t>LACP - порт устройства начинается высылать пакеты, только в ответ на полученные пакеты </a:t>
            </a:r>
            <a:r>
              <a:rPr lang="ru-RU" dirty="0" smtClean="0"/>
              <a:t>LACPDU</a:t>
            </a:r>
            <a:r>
              <a:rPr lang="en-US" dirty="0"/>
              <a:t>.</a:t>
            </a:r>
            <a:endParaRPr lang="en-US" dirty="0" smtClean="0"/>
          </a:p>
          <a:p>
            <a:r>
              <a:rPr lang="ru-RU" dirty="0" smtClean="0"/>
              <a:t>Активный </a:t>
            </a:r>
            <a:r>
              <a:rPr lang="ru-RU" dirty="0"/>
              <a:t>LACP - порт постоянно шлет LACPDU </a:t>
            </a:r>
            <a:r>
              <a:rPr lang="ru-RU" dirty="0" smtClean="0"/>
              <a:t>пакеты</a:t>
            </a:r>
            <a:r>
              <a:rPr lang="en-US" dirty="0" smtClean="0"/>
              <a:t>.</a:t>
            </a:r>
          </a:p>
          <a:p>
            <a:pPr marL="0" indent="0">
              <a:buNone/>
            </a:pPr>
            <a:r>
              <a:rPr lang="ru-RU" dirty="0" smtClean="0"/>
              <a:t>Согласно </a:t>
            </a:r>
            <a:r>
              <a:rPr lang="ru-RU" dirty="0"/>
              <a:t>стандарту пакеты LACPDU могут транслироваться в двух </a:t>
            </a:r>
            <a:r>
              <a:rPr lang="ru-RU" dirty="0" smtClean="0"/>
              <a:t>режимах:</a:t>
            </a:r>
            <a:endParaRPr lang="en-US" dirty="0" smtClean="0"/>
          </a:p>
          <a:p>
            <a:r>
              <a:rPr lang="ru-RU" dirty="0" smtClean="0"/>
              <a:t>Медленный </a:t>
            </a:r>
            <a:r>
              <a:rPr lang="ru-RU" dirty="0"/>
              <a:t>- каждые 30 </a:t>
            </a:r>
            <a:r>
              <a:rPr lang="ru-RU" dirty="0" smtClean="0"/>
              <a:t>секунд</a:t>
            </a:r>
            <a:r>
              <a:rPr lang="en-US" dirty="0"/>
              <a:t>.</a:t>
            </a:r>
            <a:endParaRPr lang="en-US" dirty="0" smtClean="0"/>
          </a:p>
          <a:p>
            <a:r>
              <a:rPr lang="ru-RU" dirty="0" smtClean="0"/>
              <a:t>Быстрый </a:t>
            </a:r>
            <a:r>
              <a:rPr lang="ru-RU" dirty="0"/>
              <a:t>- каждую </a:t>
            </a:r>
            <a:r>
              <a:rPr lang="ru-RU" dirty="0" smtClean="0"/>
              <a:t>секунду</a:t>
            </a:r>
            <a:r>
              <a:rPr lang="en-US" dirty="0" smtClean="0"/>
              <a:t>.</a:t>
            </a:r>
          </a:p>
          <a:p>
            <a:pPr marL="0" indent="0">
              <a:buNone/>
            </a:pPr>
            <a:r>
              <a:rPr lang="ru-RU" dirty="0" smtClean="0"/>
              <a:t>Тайм-аут </a:t>
            </a:r>
            <a:r>
              <a:rPr lang="ru-RU" dirty="0"/>
              <a:t>(время ожидания) для порта равен тройному </a:t>
            </a:r>
            <a:r>
              <a:rPr lang="ru-RU" dirty="0" smtClean="0"/>
              <a:t>времени:</a:t>
            </a:r>
            <a:endParaRPr lang="en-US" dirty="0" smtClean="0"/>
          </a:p>
          <a:p>
            <a:r>
              <a:rPr lang="ru-RU" dirty="0" smtClean="0"/>
              <a:t>Длинный </a:t>
            </a:r>
            <a:r>
              <a:rPr lang="ru-RU" dirty="0"/>
              <a:t>- 90 </a:t>
            </a:r>
            <a:r>
              <a:rPr lang="ru-RU" dirty="0" smtClean="0"/>
              <a:t>секунд</a:t>
            </a:r>
            <a:r>
              <a:rPr lang="en-US" dirty="0"/>
              <a:t>.</a:t>
            </a:r>
            <a:endParaRPr lang="en-US" dirty="0" smtClean="0"/>
          </a:p>
          <a:p>
            <a:r>
              <a:rPr lang="ru-RU" dirty="0" smtClean="0"/>
              <a:t>Короткий </a:t>
            </a:r>
            <a:r>
              <a:rPr lang="ru-RU" dirty="0"/>
              <a:t>- 3 </a:t>
            </a:r>
            <a:r>
              <a:rPr lang="ru-RU" dirty="0" smtClean="0"/>
              <a:t>секунды</a:t>
            </a:r>
            <a:r>
              <a:rPr lang="en-US" dirty="0" smtClean="0"/>
              <a:t>.</a:t>
            </a:r>
          </a:p>
          <a:p>
            <a:pPr marL="0" indent="0">
              <a:buNone/>
            </a:pPr>
            <a:r>
              <a:rPr lang="ru-RU" dirty="0" smtClean="0"/>
              <a:t>Если </a:t>
            </a:r>
            <a:r>
              <a:rPr lang="ru-RU" dirty="0"/>
              <a:t>в течении этого времени, не будет получено новый пакет LACPDU, то информация будет считаться устаревшей и LACP перейдет в другое </a:t>
            </a:r>
            <a:r>
              <a:rPr lang="ru-RU" dirty="0" smtClean="0"/>
              <a:t>состояние.</a:t>
            </a:r>
            <a:endParaRPr lang="en-US" dirty="0" smtClean="0"/>
          </a:p>
          <a:p>
            <a:pPr marL="0" indent="0">
              <a:buNone/>
            </a:pPr>
            <a:r>
              <a:rPr lang="ru-RU" dirty="0" smtClean="0"/>
              <a:t>Определение </a:t>
            </a:r>
            <a:r>
              <a:rPr lang="en-US" dirty="0" smtClean="0"/>
              <a:t>Load</a:t>
            </a:r>
            <a:r>
              <a:rPr lang="ru-RU" dirty="0" smtClean="0"/>
              <a:t>-</a:t>
            </a:r>
            <a:r>
              <a:rPr lang="en-US" dirty="0" smtClean="0"/>
              <a:t>balancing:</a:t>
            </a:r>
          </a:p>
          <a:p>
            <a:pPr marL="0" indent="0">
              <a:buNone/>
            </a:pPr>
            <a:r>
              <a:rPr lang="en-US" dirty="0"/>
              <a:t>• Destination MAC address </a:t>
            </a:r>
            <a:r>
              <a:rPr lang="en-US" dirty="0" smtClean="0"/>
              <a:t>;• </a:t>
            </a:r>
            <a:r>
              <a:rPr lang="en-US" dirty="0"/>
              <a:t>Source MAC </a:t>
            </a:r>
            <a:r>
              <a:rPr lang="en-US" dirty="0" smtClean="0"/>
              <a:t>address; • </a:t>
            </a:r>
            <a:r>
              <a:rPr lang="en-US" dirty="0"/>
              <a:t>Source and destination MAC address </a:t>
            </a:r>
            <a:r>
              <a:rPr lang="en-US" dirty="0" smtClean="0"/>
              <a:t>;</a:t>
            </a:r>
          </a:p>
          <a:p>
            <a:pPr marL="0" indent="0">
              <a:buNone/>
            </a:pPr>
            <a:r>
              <a:rPr lang="en-US" dirty="0" smtClean="0"/>
              <a:t>• </a:t>
            </a:r>
            <a:r>
              <a:rPr lang="en-US" dirty="0"/>
              <a:t>Destination IP address </a:t>
            </a:r>
            <a:r>
              <a:rPr lang="en-US" dirty="0" smtClean="0"/>
              <a:t>;• </a:t>
            </a:r>
            <a:r>
              <a:rPr lang="en-US" dirty="0"/>
              <a:t>Source IP </a:t>
            </a:r>
            <a:r>
              <a:rPr lang="en-US" dirty="0" smtClean="0"/>
              <a:t>address; </a:t>
            </a:r>
            <a:r>
              <a:rPr lang="en-US" dirty="0"/>
              <a:t>• Source and destination IP address </a:t>
            </a:r>
            <a:r>
              <a:rPr lang="en-US" dirty="0" smtClean="0"/>
              <a:t>;</a:t>
            </a:r>
          </a:p>
          <a:p>
            <a:pPr marL="0" indent="0">
              <a:buNone/>
            </a:pPr>
            <a:r>
              <a:rPr lang="en-US" dirty="0" smtClean="0"/>
              <a:t>• </a:t>
            </a:r>
            <a:r>
              <a:rPr lang="en-US" dirty="0"/>
              <a:t>Source TCP/UDP port </a:t>
            </a:r>
            <a:r>
              <a:rPr lang="en-US" dirty="0" smtClean="0"/>
              <a:t>number;• </a:t>
            </a:r>
            <a:r>
              <a:rPr lang="en-US" dirty="0"/>
              <a:t>Destination TCP/UDP port </a:t>
            </a:r>
            <a:r>
              <a:rPr lang="en-US" dirty="0" smtClean="0"/>
              <a:t>number; </a:t>
            </a:r>
          </a:p>
          <a:p>
            <a:pPr marL="0" indent="0">
              <a:buNone/>
            </a:pPr>
            <a:r>
              <a:rPr lang="en-US" dirty="0" smtClean="0"/>
              <a:t>• </a:t>
            </a:r>
            <a:r>
              <a:rPr lang="en-US" dirty="0"/>
              <a:t>Source and destination TCP/UDP port </a:t>
            </a:r>
            <a:r>
              <a:rPr lang="en-US" dirty="0" smtClean="0"/>
              <a:t>number.</a:t>
            </a:r>
            <a:endParaRPr lang="ru-RU" dirty="0"/>
          </a:p>
        </p:txBody>
      </p:sp>
    </p:spTree>
    <p:extLst>
      <p:ext uri="{BB962C8B-B14F-4D97-AF65-F5344CB8AC3E}">
        <p14:creationId xmlns:p14="http://schemas.microsoft.com/office/powerpoint/2010/main" val="39056859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77500" lnSpcReduction="20000"/>
          </a:bodyPr>
          <a:lstStyle/>
          <a:p>
            <a:pPr marL="0" indent="0" algn="just">
              <a:buNone/>
            </a:pPr>
            <a:r>
              <a:rPr lang="ru-RU" dirty="0"/>
              <a:t>Для </a:t>
            </a:r>
            <a:r>
              <a:rPr lang="en-US" dirty="0" smtClean="0"/>
              <a:t>LA </a:t>
            </a:r>
            <a:r>
              <a:rPr lang="ru-RU" dirty="0" smtClean="0"/>
              <a:t>в </a:t>
            </a:r>
            <a:r>
              <a:rPr lang="ru-RU" dirty="0"/>
              <a:t>Cisco может быть использован один из </a:t>
            </a:r>
            <a:r>
              <a:rPr lang="ru-RU" dirty="0" smtClean="0"/>
              <a:t>следующих вариантов:</a:t>
            </a:r>
          </a:p>
          <a:p>
            <a:pPr algn="just"/>
            <a:r>
              <a:rPr lang="en-US" dirty="0" smtClean="0"/>
              <a:t>LACP</a:t>
            </a:r>
            <a:r>
              <a:rPr lang="en-US" dirty="0"/>
              <a:t> (Link Aggregation Control Protocol) </a:t>
            </a:r>
            <a:r>
              <a:rPr lang="ru-RU" dirty="0"/>
              <a:t>стандартный </a:t>
            </a:r>
            <a:r>
              <a:rPr lang="ru-RU" dirty="0" smtClean="0"/>
              <a:t>протокол</a:t>
            </a:r>
            <a:r>
              <a:rPr lang="en-US" dirty="0"/>
              <a:t>.</a:t>
            </a:r>
            <a:endParaRPr lang="ru-RU" dirty="0"/>
          </a:p>
          <a:p>
            <a:pPr algn="just"/>
            <a:r>
              <a:rPr lang="en-US" dirty="0" err="1"/>
              <a:t>PAgP</a:t>
            </a:r>
            <a:r>
              <a:rPr lang="en-US" dirty="0"/>
              <a:t> (Port Aggregation Protocol) </a:t>
            </a:r>
            <a:r>
              <a:rPr lang="ru-RU" dirty="0" err="1"/>
              <a:t>проприетарный</a:t>
            </a:r>
            <a:r>
              <a:rPr lang="ru-RU" dirty="0"/>
              <a:t> протокол </a:t>
            </a:r>
            <a:r>
              <a:rPr lang="en-US" dirty="0" smtClean="0"/>
              <a:t>Cisco.</a:t>
            </a:r>
            <a:endParaRPr lang="en-US" dirty="0"/>
          </a:p>
          <a:p>
            <a:pPr algn="just"/>
            <a:r>
              <a:rPr lang="ru-RU" dirty="0"/>
              <a:t>Статическое агрегирование без использования </a:t>
            </a:r>
            <a:r>
              <a:rPr lang="ru-RU" dirty="0" smtClean="0"/>
              <a:t>протоколов</a:t>
            </a:r>
            <a:r>
              <a:rPr lang="en-US" dirty="0" smtClean="0"/>
              <a:t>.</a:t>
            </a:r>
          </a:p>
          <a:p>
            <a:pPr marL="0" indent="0" algn="just">
              <a:buNone/>
            </a:pPr>
            <a:r>
              <a:rPr lang="ru-RU" dirty="0" smtClean="0"/>
              <a:t>Т.к. LACP </a:t>
            </a:r>
            <a:r>
              <a:rPr lang="ru-RU" dirty="0"/>
              <a:t>и </a:t>
            </a:r>
            <a:r>
              <a:rPr lang="ru-RU" dirty="0" err="1"/>
              <a:t>PAgP</a:t>
            </a:r>
            <a:r>
              <a:rPr lang="ru-RU" dirty="0"/>
              <a:t> решают одни и те же задачи (с небольшими отличиями по возможностям), то лучше использовать стандартный протокол. Фактически остается выбор между LACP и статическим агрегированием.</a:t>
            </a:r>
          </a:p>
          <a:p>
            <a:pPr marL="0" indent="0">
              <a:buNone/>
            </a:pPr>
            <a:endParaRPr lang="ru-RU" dirty="0" smtClean="0"/>
          </a:p>
          <a:p>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17</a:t>
            </a:fld>
            <a:endParaRPr lang="ru-RU"/>
          </a:p>
        </p:txBody>
      </p:sp>
      <p:sp>
        <p:nvSpPr>
          <p:cNvPr id="7" name="Заголовок 6"/>
          <p:cNvSpPr>
            <a:spLocks noGrp="1"/>
          </p:cNvSpPr>
          <p:nvPr>
            <p:ph type="title"/>
          </p:nvPr>
        </p:nvSpPr>
        <p:spPr>
          <a:xfrm>
            <a:off x="565720" y="457200"/>
            <a:ext cx="8686800" cy="838200"/>
          </a:xfrm>
        </p:spPr>
        <p:txBody>
          <a:bodyPr>
            <a:noAutofit/>
          </a:bodyPr>
          <a:lstStyle/>
          <a:p>
            <a:r>
              <a:rPr lang="ru-RU" sz="3200" dirty="0" smtClean="0"/>
              <a:t>Агрегирование </a:t>
            </a:r>
            <a:r>
              <a:rPr lang="ru-RU" sz="3200" dirty="0"/>
              <a:t>каналов в </a:t>
            </a:r>
            <a:r>
              <a:rPr lang="en-US" sz="3200" dirty="0"/>
              <a:t>Cisco</a:t>
            </a:r>
            <a:br>
              <a:rPr lang="en-US" sz="3200" dirty="0"/>
            </a:br>
            <a:endParaRPr lang="ru-RU" sz="3200" dirty="0"/>
          </a:p>
        </p:txBody>
      </p:sp>
    </p:spTree>
    <p:extLst>
      <p:ext uri="{BB962C8B-B14F-4D97-AF65-F5344CB8AC3E}">
        <p14:creationId xmlns:p14="http://schemas.microsoft.com/office/powerpoint/2010/main" val="2608587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Преимущества и недостатки методов агрегирования</a:t>
            </a:r>
            <a:endParaRPr lang="ru-RU" dirty="0"/>
          </a:p>
        </p:txBody>
      </p:sp>
      <p:sp>
        <p:nvSpPr>
          <p:cNvPr id="3" name="Объект 2"/>
          <p:cNvSpPr>
            <a:spLocks noGrp="1"/>
          </p:cNvSpPr>
          <p:nvPr>
            <p:ph idx="1"/>
          </p:nvPr>
        </p:nvSpPr>
        <p:spPr>
          <a:xfrm>
            <a:off x="304800" y="1554164"/>
            <a:ext cx="8686800" cy="5303836"/>
          </a:xfrm>
        </p:spPr>
        <p:txBody>
          <a:bodyPr>
            <a:normAutofit fontScale="70000" lnSpcReduction="20000"/>
          </a:bodyPr>
          <a:lstStyle/>
          <a:p>
            <a:pPr marL="0" indent="0">
              <a:buNone/>
            </a:pPr>
            <a:r>
              <a:rPr lang="ru-RU" dirty="0"/>
              <a:t>Статическое агрегирование:</a:t>
            </a:r>
          </a:p>
          <a:p>
            <a:r>
              <a:rPr lang="ru-RU" dirty="0"/>
              <a:t>Преимущества:</a:t>
            </a:r>
          </a:p>
          <a:p>
            <a:pPr lvl="1"/>
            <a:r>
              <a:rPr lang="ru-RU" dirty="0"/>
              <a:t>Не вносит дополнительную задержку при поднятии </a:t>
            </a:r>
            <a:r>
              <a:rPr lang="en-US" dirty="0" smtClean="0"/>
              <a:t>LA </a:t>
            </a:r>
            <a:r>
              <a:rPr lang="ru-RU" dirty="0" smtClean="0"/>
              <a:t>или </a:t>
            </a:r>
            <a:r>
              <a:rPr lang="ru-RU" dirty="0"/>
              <a:t>изменении его </a:t>
            </a:r>
            <a:r>
              <a:rPr lang="ru-RU" dirty="0" smtClean="0"/>
              <a:t>настроек.</a:t>
            </a:r>
            <a:endParaRPr lang="ru-RU" dirty="0"/>
          </a:p>
          <a:p>
            <a:pPr lvl="1"/>
            <a:r>
              <a:rPr lang="ru-RU" dirty="0"/>
              <a:t>Вариант, который рекомендует использовать </a:t>
            </a:r>
            <a:r>
              <a:rPr lang="ru-RU" dirty="0" smtClean="0"/>
              <a:t>Cisco.</a:t>
            </a:r>
            <a:endParaRPr lang="ru-RU" dirty="0"/>
          </a:p>
          <a:p>
            <a:r>
              <a:rPr lang="ru-RU" dirty="0"/>
              <a:t>Недостатки:</a:t>
            </a:r>
          </a:p>
          <a:p>
            <a:pPr lvl="1"/>
            <a:r>
              <a:rPr lang="ru-RU" dirty="0"/>
              <a:t>Нет согласования настроек с удаленной стороной. Ошибки в настройке могут привести к образованию </a:t>
            </a:r>
            <a:r>
              <a:rPr lang="ru-RU" dirty="0" smtClean="0"/>
              <a:t>петель.</a:t>
            </a:r>
            <a:endParaRPr lang="ru-RU" dirty="0"/>
          </a:p>
          <a:p>
            <a:pPr marL="0" indent="0">
              <a:buNone/>
            </a:pPr>
            <a:r>
              <a:rPr lang="ru-RU" dirty="0"/>
              <a:t>А</a:t>
            </a:r>
            <a:r>
              <a:rPr lang="ru-RU" dirty="0" smtClean="0"/>
              <a:t>грегирование </a:t>
            </a:r>
            <a:r>
              <a:rPr lang="ru-RU" dirty="0"/>
              <a:t>с помощью LACP:</a:t>
            </a:r>
          </a:p>
          <a:p>
            <a:r>
              <a:rPr lang="ru-RU" dirty="0"/>
              <a:t>Преимущества:</a:t>
            </a:r>
          </a:p>
          <a:p>
            <a:pPr lvl="1"/>
            <a:r>
              <a:rPr lang="ru-RU" dirty="0"/>
              <a:t>Согласование настроек с удаленной стороной позволяет избежать ошибок и петель в сети.</a:t>
            </a:r>
          </a:p>
          <a:p>
            <a:pPr lvl="1"/>
            <a:r>
              <a:rPr lang="ru-RU" dirty="0"/>
              <a:t>Поддержка standby-интерфейсов позволяет агрегировать до </a:t>
            </a:r>
            <a:r>
              <a:rPr lang="ru-RU" dirty="0" smtClean="0"/>
              <a:t>16-ти </a:t>
            </a:r>
            <a:r>
              <a:rPr lang="ru-RU" dirty="0"/>
              <a:t>портов, 8 из которых будут активными, а остальные в режиме </a:t>
            </a:r>
            <a:r>
              <a:rPr lang="ru-RU" dirty="0" smtClean="0"/>
              <a:t>standby.</a:t>
            </a:r>
            <a:endParaRPr lang="ru-RU" dirty="0"/>
          </a:p>
          <a:p>
            <a:r>
              <a:rPr lang="ru-RU" dirty="0"/>
              <a:t>Недостатки:</a:t>
            </a:r>
          </a:p>
          <a:p>
            <a:pPr lvl="1"/>
            <a:r>
              <a:rPr lang="ru-RU" dirty="0"/>
              <a:t>Вносит дополнительную задержку при поднятии </a:t>
            </a:r>
            <a:r>
              <a:rPr lang="en-US" dirty="0" smtClean="0"/>
              <a:t>LA </a:t>
            </a:r>
            <a:r>
              <a:rPr lang="ru-RU" dirty="0" smtClean="0"/>
              <a:t>или </a:t>
            </a:r>
            <a:r>
              <a:rPr lang="ru-RU" dirty="0"/>
              <a:t>изменении его </a:t>
            </a:r>
            <a:r>
              <a:rPr lang="ru-RU" dirty="0" smtClean="0"/>
              <a:t>настроек.</a:t>
            </a:r>
            <a:endParaRPr lang="ru-RU" dirty="0"/>
          </a:p>
          <a:p>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18</a:t>
            </a:fld>
            <a:endParaRPr lang="ru-RU"/>
          </a:p>
        </p:txBody>
      </p:sp>
    </p:spTree>
    <p:extLst>
      <p:ext uri="{BB962C8B-B14F-4D97-AF65-F5344CB8AC3E}">
        <p14:creationId xmlns:p14="http://schemas.microsoft.com/office/powerpoint/2010/main" val="984167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smtClean="0"/>
              <a:t> </a:t>
            </a:r>
            <a:r>
              <a:rPr lang="ru-RU" sz="3200" dirty="0"/>
              <a:t>Терминология </a:t>
            </a:r>
            <a:r>
              <a:rPr lang="ru-RU" sz="3200" dirty="0" smtClean="0"/>
              <a:t>агрегирования в нотации </a:t>
            </a:r>
            <a:r>
              <a:rPr lang="en-US" sz="3200" dirty="0" smtClean="0"/>
              <a:t>Cisco</a:t>
            </a:r>
            <a:r>
              <a:rPr lang="ru-RU" sz="3200" dirty="0"/>
              <a:t/>
            </a:r>
            <a:br>
              <a:rPr lang="ru-RU" sz="3200" dirty="0"/>
            </a:br>
            <a:endParaRPr lang="ru-RU" sz="3200" dirty="0"/>
          </a:p>
        </p:txBody>
      </p:sp>
      <p:sp>
        <p:nvSpPr>
          <p:cNvPr id="3" name="Объект 2"/>
          <p:cNvSpPr>
            <a:spLocks noGrp="1"/>
          </p:cNvSpPr>
          <p:nvPr>
            <p:ph idx="1"/>
          </p:nvPr>
        </p:nvSpPr>
        <p:spPr>
          <a:xfrm>
            <a:off x="457200" y="1340768"/>
            <a:ext cx="8686800" cy="1298772"/>
          </a:xfrm>
        </p:spPr>
        <p:txBody>
          <a:bodyPr>
            <a:normAutofit fontScale="47500" lnSpcReduction="20000"/>
          </a:bodyPr>
          <a:lstStyle/>
          <a:p>
            <a:pPr marL="0" indent="0" algn="just">
              <a:buNone/>
            </a:pPr>
            <a:r>
              <a:rPr lang="ru-RU" dirty="0"/>
              <a:t>При настройке </a:t>
            </a:r>
            <a:r>
              <a:rPr lang="en-US" dirty="0" smtClean="0"/>
              <a:t>LA </a:t>
            </a:r>
            <a:r>
              <a:rPr lang="ru-RU" dirty="0" smtClean="0"/>
              <a:t>на </a:t>
            </a:r>
            <a:r>
              <a:rPr lang="ru-RU" dirty="0"/>
              <a:t>оборудовании Cisco </a:t>
            </a:r>
            <a:r>
              <a:rPr lang="ru-RU" dirty="0" smtClean="0"/>
              <a:t>использу</a:t>
            </a:r>
            <a:r>
              <a:rPr lang="ru-RU" dirty="0"/>
              <a:t>ю</a:t>
            </a:r>
            <a:r>
              <a:rPr lang="ru-RU" dirty="0" smtClean="0"/>
              <a:t>тся следующие термины:</a:t>
            </a:r>
            <a:endParaRPr lang="ru-RU" dirty="0"/>
          </a:p>
          <a:p>
            <a:pPr algn="just"/>
            <a:r>
              <a:rPr lang="ru-RU" dirty="0" err="1"/>
              <a:t>EtherChannel</a:t>
            </a:r>
            <a:r>
              <a:rPr lang="ru-RU" dirty="0"/>
              <a:t> — технология </a:t>
            </a:r>
            <a:r>
              <a:rPr lang="en-US" dirty="0" smtClean="0"/>
              <a:t>LA</a:t>
            </a:r>
            <a:r>
              <a:rPr lang="ru-RU" dirty="0" smtClean="0"/>
              <a:t>. </a:t>
            </a:r>
            <a:r>
              <a:rPr lang="ru-RU" dirty="0"/>
              <a:t>Термин, который использует Cisco для </a:t>
            </a:r>
            <a:r>
              <a:rPr lang="en-US" dirty="0" smtClean="0"/>
              <a:t>LA</a:t>
            </a:r>
            <a:r>
              <a:rPr lang="ru-RU" dirty="0" smtClean="0"/>
              <a:t>.</a:t>
            </a:r>
            <a:endParaRPr lang="ru-RU" dirty="0"/>
          </a:p>
          <a:p>
            <a:pPr algn="just"/>
            <a:r>
              <a:rPr lang="ru-RU" dirty="0" err="1"/>
              <a:t>port-channel</a:t>
            </a:r>
            <a:r>
              <a:rPr lang="ru-RU" dirty="0"/>
              <a:t> — логический интерфейс, который объединяет физические интерфейсы.</a:t>
            </a:r>
          </a:p>
          <a:p>
            <a:pPr algn="just"/>
            <a:r>
              <a:rPr lang="ru-RU" dirty="0" err="1"/>
              <a:t>channel-group</a:t>
            </a:r>
            <a:r>
              <a:rPr lang="ru-RU" dirty="0"/>
              <a:t> — команда, которая указывает какому логическому интерфейсу принадлежит физический интерфейс и какой режим используется для агрегирования.</a:t>
            </a:r>
          </a:p>
          <a:p>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19</a:t>
            </a:fld>
            <a:endParaRPr lang="ru-RU"/>
          </a:p>
        </p:txBody>
      </p:sp>
      <p:pic>
        <p:nvPicPr>
          <p:cNvPr id="2050" name="Picture 2" descr="Файл:EtherChann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564904"/>
            <a:ext cx="6029325" cy="1885950"/>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87504" y="4450854"/>
            <a:ext cx="8568952" cy="2031325"/>
          </a:xfrm>
          <a:prstGeom prst="rect">
            <a:avLst/>
          </a:prstGeom>
        </p:spPr>
        <p:txBody>
          <a:bodyPr wrap="square">
            <a:spAutoFit/>
          </a:bodyPr>
          <a:lstStyle/>
          <a:p>
            <a:pPr algn="just"/>
            <a:r>
              <a:rPr lang="ru-RU" dirty="0" smtClean="0"/>
              <a:t>Данные термины </a:t>
            </a:r>
            <a:r>
              <a:rPr lang="ru-RU" dirty="0"/>
              <a:t>используются при настройке, в командах просмотра, независимо от того, какой вариант агрегирования используется (какой протокол, какого уровня </a:t>
            </a:r>
            <a:r>
              <a:rPr lang="ru-RU" dirty="0" err="1"/>
              <a:t>EtherChannel</a:t>
            </a:r>
            <a:r>
              <a:rPr lang="ru-RU" dirty="0" smtClean="0"/>
              <a:t>). На приведенной схеме</a:t>
            </a:r>
            <a:r>
              <a:rPr lang="ru-RU" dirty="0"/>
              <a:t>, число после команды </a:t>
            </a:r>
            <a:r>
              <a:rPr lang="ru-RU" dirty="0" err="1"/>
              <a:t>channel-group</a:t>
            </a:r>
            <a:r>
              <a:rPr lang="ru-RU" dirty="0"/>
              <a:t> указывает какой номер будет у логического интерфейса </a:t>
            </a:r>
            <a:r>
              <a:rPr lang="ru-RU" dirty="0" err="1"/>
              <a:t>Port-channel</a:t>
            </a:r>
            <a:r>
              <a:rPr lang="ru-RU" dirty="0"/>
              <a:t>. Номера логических интерфейсов с двух сторон </a:t>
            </a:r>
            <a:r>
              <a:rPr lang="en-US" dirty="0" smtClean="0"/>
              <a:t>LA </a:t>
            </a:r>
            <a:r>
              <a:rPr lang="ru-RU" dirty="0" smtClean="0"/>
              <a:t>не </a:t>
            </a:r>
            <a:r>
              <a:rPr lang="ru-RU" dirty="0"/>
              <a:t>обязательно должны совпадать. Номера используются для того чтобы отличать разные группы портов в пределах одного коммутатора.</a:t>
            </a:r>
          </a:p>
        </p:txBody>
      </p:sp>
    </p:spTree>
    <p:extLst>
      <p:ext uri="{BB962C8B-B14F-4D97-AF65-F5344CB8AC3E}">
        <p14:creationId xmlns:p14="http://schemas.microsoft.com/office/powerpoint/2010/main" val="1861798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260648"/>
            <a:ext cx="8686800" cy="838200"/>
          </a:xfrm>
        </p:spPr>
        <p:txBody>
          <a:bodyPr>
            <a:normAutofit/>
          </a:bodyPr>
          <a:lstStyle/>
          <a:p>
            <a:r>
              <a:rPr lang="ru-RU" dirty="0"/>
              <a:t>Агрегирование каналов</a:t>
            </a:r>
          </a:p>
        </p:txBody>
      </p:sp>
      <p:sp>
        <p:nvSpPr>
          <p:cNvPr id="2" name="Объект 1"/>
          <p:cNvSpPr>
            <a:spLocks noGrp="1"/>
          </p:cNvSpPr>
          <p:nvPr>
            <p:ph idx="1"/>
          </p:nvPr>
        </p:nvSpPr>
        <p:spPr>
          <a:xfrm>
            <a:off x="304800" y="1554165"/>
            <a:ext cx="8686800" cy="4971179"/>
          </a:xfrm>
        </p:spPr>
        <p:txBody>
          <a:bodyPr>
            <a:normAutofit fontScale="62500" lnSpcReduction="20000"/>
          </a:bodyPr>
          <a:lstStyle/>
          <a:p>
            <a:pPr marL="0" indent="0" algn="just">
              <a:buNone/>
            </a:pPr>
            <a:r>
              <a:rPr lang="ru-RU" b="1" dirty="0"/>
              <a:t>Агрегирование каналов</a:t>
            </a:r>
            <a:r>
              <a:rPr lang="ru-RU" dirty="0"/>
              <a:t> </a:t>
            </a:r>
            <a:r>
              <a:rPr lang="ru-RU" dirty="0">
                <a:solidFill>
                  <a:schemeClr val="tx1"/>
                </a:solidFill>
              </a:rPr>
              <a:t>(агрегация каналов, англ. </a:t>
            </a:r>
            <a:r>
              <a:rPr lang="ru-RU" dirty="0" err="1">
                <a:solidFill>
                  <a:schemeClr val="tx1"/>
                </a:solidFill>
              </a:rPr>
              <a:t>link</a:t>
            </a:r>
            <a:r>
              <a:rPr lang="ru-RU" dirty="0">
                <a:solidFill>
                  <a:schemeClr val="tx1"/>
                </a:solidFill>
              </a:rPr>
              <a:t> </a:t>
            </a:r>
            <a:r>
              <a:rPr lang="ru-RU" dirty="0" err="1" smtClean="0">
                <a:solidFill>
                  <a:schemeClr val="tx1"/>
                </a:solidFill>
              </a:rPr>
              <a:t>aggregation</a:t>
            </a:r>
            <a:r>
              <a:rPr lang="ru-RU" dirty="0" smtClean="0">
                <a:solidFill>
                  <a:schemeClr val="tx1"/>
                </a:solidFill>
              </a:rPr>
              <a:t> (далее </a:t>
            </a:r>
            <a:r>
              <a:rPr lang="en-US" dirty="0" smtClean="0">
                <a:solidFill>
                  <a:schemeClr val="tx1"/>
                </a:solidFill>
              </a:rPr>
              <a:t>LA</a:t>
            </a:r>
            <a:r>
              <a:rPr lang="ru-RU" dirty="0" smtClean="0">
                <a:solidFill>
                  <a:schemeClr val="tx1"/>
                </a:solidFill>
              </a:rPr>
              <a:t>)) </a:t>
            </a:r>
            <a:r>
              <a:rPr lang="ru-RU" dirty="0">
                <a:solidFill>
                  <a:schemeClr val="tx1"/>
                </a:solidFill>
              </a:rPr>
              <a:t>— технология, которая позволяет объединить несколько физических каналов в один логический. Такое объединение позволяет увеличивать пропускную способность и надежность канала. </a:t>
            </a:r>
            <a:r>
              <a:rPr lang="en-US" dirty="0" smtClean="0">
                <a:solidFill>
                  <a:schemeClr val="tx1"/>
                </a:solidFill>
              </a:rPr>
              <a:t>LA </a:t>
            </a:r>
            <a:r>
              <a:rPr lang="ru-RU" sz="3300" dirty="0" smtClean="0">
                <a:solidFill>
                  <a:schemeClr val="tx1"/>
                </a:solidFill>
              </a:rPr>
              <a:t>может </a:t>
            </a:r>
            <a:r>
              <a:rPr lang="ru-RU" sz="3300" dirty="0">
                <a:solidFill>
                  <a:schemeClr val="tx1"/>
                </a:solidFill>
              </a:rPr>
              <a:t>быть настроено между двумя коммутаторами, коммутатором и маршрутизатором, между коммутатором и хостом</a:t>
            </a:r>
            <a:r>
              <a:rPr lang="ru-RU" sz="3300" dirty="0">
                <a:solidFill>
                  <a:schemeClr val="tx1"/>
                </a:solidFill>
              </a:rPr>
              <a:t>.</a:t>
            </a:r>
          </a:p>
          <a:p>
            <a:pPr marL="0" indent="0" algn="just">
              <a:buNone/>
            </a:pPr>
            <a:r>
              <a:rPr lang="ru-RU" sz="3300" dirty="0">
                <a:solidFill>
                  <a:schemeClr val="tx1"/>
                </a:solidFill>
              </a:rPr>
              <a:t>На практике встречаются следующие термины </a:t>
            </a:r>
            <a:r>
              <a:rPr lang="en-US" sz="3300" dirty="0" smtClean="0">
                <a:solidFill>
                  <a:schemeClr val="tx1"/>
                </a:solidFill>
              </a:rPr>
              <a:t>LA</a:t>
            </a:r>
            <a:r>
              <a:rPr lang="ru-RU" sz="3300" dirty="0" smtClean="0">
                <a:solidFill>
                  <a:schemeClr val="tx1"/>
                </a:solidFill>
              </a:rPr>
              <a:t>:</a:t>
            </a:r>
            <a:endParaRPr lang="ru-RU" sz="3300" dirty="0">
              <a:solidFill>
                <a:schemeClr val="tx1"/>
              </a:solidFill>
            </a:endParaRPr>
          </a:p>
          <a:p>
            <a:pPr algn="just"/>
            <a:r>
              <a:rPr lang="en-US" sz="3300" dirty="0">
                <a:solidFill>
                  <a:schemeClr val="tx1"/>
                </a:solidFill>
              </a:rPr>
              <a:t>Port </a:t>
            </a:r>
            <a:r>
              <a:rPr lang="en-US" sz="3300" dirty="0" err="1">
                <a:solidFill>
                  <a:schemeClr val="tx1"/>
                </a:solidFill>
              </a:rPr>
              <a:t>Trunking</a:t>
            </a:r>
            <a:r>
              <a:rPr lang="en-US" sz="3300" dirty="0">
                <a:solidFill>
                  <a:schemeClr val="tx1"/>
                </a:solidFill>
              </a:rPr>
              <a:t> (</a:t>
            </a:r>
            <a:r>
              <a:rPr lang="ru-RU" sz="3300" dirty="0">
                <a:solidFill>
                  <a:schemeClr val="tx1"/>
                </a:solidFill>
              </a:rPr>
              <a:t>в </a:t>
            </a:r>
            <a:r>
              <a:rPr lang="en-US" sz="3300" dirty="0">
                <a:solidFill>
                  <a:schemeClr val="tx1"/>
                </a:solidFill>
              </a:rPr>
              <a:t>Cisco trunk'</a:t>
            </a:r>
            <a:r>
              <a:rPr lang="ru-RU" sz="3300" dirty="0">
                <a:solidFill>
                  <a:schemeClr val="tx1"/>
                </a:solidFill>
              </a:rPr>
              <a:t>ом называется тегированный порт, поэтому с этим термином путаницы больше всего</a:t>
            </a:r>
            <a:r>
              <a:rPr lang="ru-RU" sz="3300" dirty="0" smtClean="0">
                <a:solidFill>
                  <a:schemeClr val="tx1"/>
                </a:solidFill>
              </a:rPr>
              <a:t>)</a:t>
            </a:r>
            <a:r>
              <a:rPr lang="en-US" sz="3300" dirty="0">
                <a:solidFill>
                  <a:schemeClr val="tx1"/>
                </a:solidFill>
              </a:rPr>
              <a:t>.</a:t>
            </a:r>
            <a:endParaRPr lang="ru-RU" sz="3300" dirty="0">
              <a:solidFill>
                <a:schemeClr val="tx1"/>
              </a:solidFill>
            </a:endParaRPr>
          </a:p>
          <a:p>
            <a:pPr algn="just"/>
            <a:r>
              <a:rPr lang="en-US" sz="3300" dirty="0" err="1" smtClean="0">
                <a:solidFill>
                  <a:schemeClr val="tx1"/>
                </a:solidFill>
              </a:rPr>
              <a:t>EtherChannel</a:t>
            </a:r>
            <a:r>
              <a:rPr lang="en-US" sz="3300" dirty="0">
                <a:solidFill>
                  <a:schemeClr val="tx1"/>
                </a:solidFill>
              </a:rPr>
              <a:t> (</a:t>
            </a:r>
            <a:r>
              <a:rPr lang="ru-RU" sz="3300" dirty="0">
                <a:solidFill>
                  <a:schemeClr val="tx1"/>
                </a:solidFill>
              </a:rPr>
              <a:t>в </a:t>
            </a:r>
            <a:r>
              <a:rPr lang="en-US" sz="3300" dirty="0">
                <a:solidFill>
                  <a:schemeClr val="tx1"/>
                </a:solidFill>
              </a:rPr>
              <a:t>Cisco </a:t>
            </a:r>
            <a:r>
              <a:rPr lang="ru-RU" sz="3300" dirty="0">
                <a:solidFill>
                  <a:schemeClr val="tx1"/>
                </a:solidFill>
              </a:rPr>
              <a:t>так называется </a:t>
            </a:r>
            <a:r>
              <a:rPr lang="en-US" sz="3300" dirty="0" smtClean="0">
                <a:solidFill>
                  <a:schemeClr val="tx1"/>
                </a:solidFill>
              </a:rPr>
              <a:t>LA</a:t>
            </a:r>
            <a:r>
              <a:rPr lang="ru-RU" sz="3300" dirty="0" smtClean="0">
                <a:solidFill>
                  <a:schemeClr val="tx1"/>
                </a:solidFill>
              </a:rPr>
              <a:t>, </a:t>
            </a:r>
            <a:r>
              <a:rPr lang="ru-RU" sz="3300" dirty="0">
                <a:solidFill>
                  <a:schemeClr val="tx1"/>
                </a:solidFill>
              </a:rPr>
              <a:t>это может относиться как к настройке статических </a:t>
            </a:r>
            <a:r>
              <a:rPr lang="en-US" sz="3300" dirty="0" smtClean="0">
                <a:solidFill>
                  <a:schemeClr val="tx1"/>
                </a:solidFill>
              </a:rPr>
              <a:t>LA</a:t>
            </a:r>
            <a:r>
              <a:rPr lang="ru-RU" sz="3300" dirty="0" smtClean="0">
                <a:solidFill>
                  <a:schemeClr val="tx1"/>
                </a:solidFill>
              </a:rPr>
              <a:t>, </a:t>
            </a:r>
            <a:r>
              <a:rPr lang="ru-RU" sz="3300" dirty="0">
                <a:solidFill>
                  <a:schemeClr val="tx1"/>
                </a:solidFill>
              </a:rPr>
              <a:t>так и с использованием протоколов </a:t>
            </a:r>
            <a:r>
              <a:rPr lang="en-US" sz="3300" dirty="0" smtClean="0">
                <a:solidFill>
                  <a:schemeClr val="tx1"/>
                </a:solidFill>
              </a:rPr>
              <a:t>LACP</a:t>
            </a:r>
            <a:r>
              <a:rPr lang="en-US" sz="3300" dirty="0">
                <a:solidFill>
                  <a:schemeClr val="tx1"/>
                </a:solidFill>
              </a:rPr>
              <a:t> </a:t>
            </a:r>
            <a:r>
              <a:rPr lang="ru-RU" sz="3300" dirty="0">
                <a:solidFill>
                  <a:schemeClr val="tx1"/>
                </a:solidFill>
              </a:rPr>
              <a:t>или </a:t>
            </a:r>
            <a:r>
              <a:rPr lang="en-US" sz="3300" dirty="0" err="1" smtClean="0">
                <a:solidFill>
                  <a:schemeClr val="tx1"/>
                </a:solidFill>
              </a:rPr>
              <a:t>PAgP</a:t>
            </a:r>
            <a:r>
              <a:rPr lang="en-US" sz="3300" dirty="0" smtClean="0">
                <a:solidFill>
                  <a:schemeClr val="tx1"/>
                </a:solidFill>
              </a:rPr>
              <a:t>).</a:t>
            </a:r>
            <a:endParaRPr lang="en-US" sz="3300" dirty="0">
              <a:solidFill>
                <a:schemeClr val="tx1"/>
              </a:solidFill>
            </a:endParaRPr>
          </a:p>
          <a:p>
            <a:pPr algn="just"/>
            <a:r>
              <a:rPr lang="ru-RU" sz="3300" dirty="0">
                <a:solidFill>
                  <a:schemeClr val="tx1"/>
                </a:solidFill>
              </a:rPr>
              <a:t>И еще множество других: </a:t>
            </a:r>
            <a:r>
              <a:rPr lang="en-US" sz="3300" dirty="0">
                <a:solidFill>
                  <a:schemeClr val="tx1"/>
                </a:solidFill>
              </a:rPr>
              <a:t>Ethernet trunk, NIC Teaming, Port Channel, Port Teaming, LAG (link aggregation), Link Bundling, Multi-Link </a:t>
            </a:r>
            <a:r>
              <a:rPr lang="en-US" sz="3300" dirty="0" err="1">
                <a:solidFill>
                  <a:schemeClr val="tx1"/>
                </a:solidFill>
              </a:rPr>
              <a:t>Trunking</a:t>
            </a:r>
            <a:r>
              <a:rPr lang="en-US" sz="3300" dirty="0">
                <a:solidFill>
                  <a:schemeClr val="tx1"/>
                </a:solidFill>
              </a:rPr>
              <a:t> (MLT), DMLT, SMLT, DSMLT, R-SMLT, NIC bonding, Network Fault Tolerance (NFT), Fast </a:t>
            </a:r>
            <a:r>
              <a:rPr lang="en-US" sz="3300" dirty="0" err="1">
                <a:solidFill>
                  <a:schemeClr val="tx1"/>
                </a:solidFill>
              </a:rPr>
              <a:t>EtherChannel</a:t>
            </a:r>
            <a:r>
              <a:rPr lang="en-US" sz="3300" dirty="0">
                <a:solidFill>
                  <a:schemeClr val="tx1"/>
                </a:solidFill>
              </a:rPr>
              <a:t>.</a:t>
            </a:r>
          </a:p>
          <a:p>
            <a:pPr algn="just"/>
            <a:endParaRPr lang="ru-RU" dirty="0"/>
          </a:p>
        </p:txBody>
      </p:sp>
      <p:sp>
        <p:nvSpPr>
          <p:cNvPr id="5" name="Номер слайда 4"/>
          <p:cNvSpPr>
            <a:spLocks noGrp="1"/>
          </p:cNvSpPr>
          <p:nvPr>
            <p:ph type="sldNum" sz="quarter" idx="12"/>
          </p:nvPr>
        </p:nvSpPr>
        <p:spPr/>
        <p:txBody>
          <a:bodyPr/>
          <a:lstStyle/>
          <a:p>
            <a:fld id="{CD5FB6DD-2904-4BA7-9C5F-0AAC4E3E010C}" type="slidenum">
              <a:rPr lang="ru-RU" smtClean="0"/>
              <a:t>2</a:t>
            </a:fld>
            <a:endParaRPr lang="ru-RU"/>
          </a:p>
        </p:txBody>
      </p:sp>
      <p:sp>
        <p:nvSpPr>
          <p:cNvPr id="7" name="Дата 6"/>
          <p:cNvSpPr>
            <a:spLocks noGrp="1"/>
          </p:cNvSpPr>
          <p:nvPr>
            <p:ph type="dt" sz="half" idx="10"/>
          </p:nvPr>
        </p:nvSpPr>
        <p:spPr/>
        <p:txBody>
          <a:bodyPr/>
          <a:lstStyle/>
          <a:p>
            <a:r>
              <a:rPr lang="ru-RU" smtClean="0"/>
              <a:t>февраль 2022</a:t>
            </a:r>
            <a:endParaRPr lang="ru-RU" dirty="0"/>
          </a:p>
        </p:txBody>
      </p:sp>
      <p:sp>
        <p:nvSpPr>
          <p:cNvPr id="8" name="Нижний колонтитул 7"/>
          <p:cNvSpPr>
            <a:spLocks noGrp="1"/>
          </p:cNvSpPr>
          <p:nvPr>
            <p:ph type="ftr" sz="quarter" idx="11"/>
          </p:nvPr>
        </p:nvSpPr>
        <p:spPr/>
        <p:txBody>
          <a:bodyPr/>
          <a:lstStyle/>
          <a:p>
            <a:r>
              <a:rPr lang="ru-RU" smtClean="0"/>
              <a:t>Машкин В.А. </a:t>
            </a:r>
            <a:r>
              <a:rPr lang="en-US" smtClean="0"/>
              <a:t>LACP</a:t>
            </a:r>
            <a:endParaRPr lang="ru-RU"/>
          </a:p>
        </p:txBody>
      </p:sp>
    </p:spTree>
    <p:extLst>
      <p:ext uri="{BB962C8B-B14F-4D97-AF65-F5344CB8AC3E}">
        <p14:creationId xmlns:p14="http://schemas.microsoft.com/office/powerpoint/2010/main" val="1102673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anchor="ctr">
            <a:normAutofit fontScale="90000"/>
          </a:bodyPr>
          <a:lstStyle/>
          <a:p>
            <a:r>
              <a:rPr lang="ru-RU" dirty="0" smtClean="0"/>
              <a:t>Общие </a:t>
            </a:r>
            <a:r>
              <a:rPr lang="ru-RU" dirty="0"/>
              <a:t>правила настройки </a:t>
            </a:r>
            <a:r>
              <a:rPr lang="en-US" dirty="0" err="1"/>
              <a:t>EtherChannel</a:t>
            </a:r>
            <a:r>
              <a:rPr lang="en-US" dirty="0"/>
              <a:t/>
            </a:r>
            <a:br>
              <a:rPr lang="en-US" dirty="0"/>
            </a:br>
            <a:endParaRPr lang="ru-RU" dirty="0"/>
          </a:p>
        </p:txBody>
      </p:sp>
      <p:sp>
        <p:nvSpPr>
          <p:cNvPr id="3" name="Объект 2"/>
          <p:cNvSpPr>
            <a:spLocks noGrp="1"/>
          </p:cNvSpPr>
          <p:nvPr>
            <p:ph idx="1"/>
          </p:nvPr>
        </p:nvSpPr>
        <p:spPr>
          <a:xfrm>
            <a:off x="323528" y="1268760"/>
            <a:ext cx="8686800" cy="5805264"/>
          </a:xfrm>
        </p:spPr>
        <p:txBody>
          <a:bodyPr>
            <a:normAutofit fontScale="47500" lnSpcReduction="20000"/>
          </a:bodyPr>
          <a:lstStyle/>
          <a:p>
            <a:pPr marL="0" indent="0" algn="just">
              <a:buNone/>
            </a:pPr>
            <a:r>
              <a:rPr lang="ru-RU" dirty="0"/>
              <a:t>LACP и </a:t>
            </a:r>
            <a:r>
              <a:rPr lang="ru-RU" dirty="0" err="1"/>
              <a:t>PAgP</a:t>
            </a:r>
            <a:r>
              <a:rPr lang="ru-RU" dirty="0"/>
              <a:t> группируют интерфейсы </a:t>
            </a:r>
            <a:r>
              <a:rPr lang="ru-RU" dirty="0" smtClean="0"/>
              <a:t>со следующими одинаковыми параметрами:</a:t>
            </a:r>
            <a:endParaRPr lang="ru-RU" dirty="0"/>
          </a:p>
          <a:p>
            <a:pPr algn="just"/>
            <a:r>
              <a:rPr lang="ru-RU" dirty="0" smtClean="0"/>
              <a:t>скорость </a:t>
            </a:r>
            <a:r>
              <a:rPr lang="ru-RU" dirty="0"/>
              <a:t>(</a:t>
            </a:r>
            <a:r>
              <a:rPr lang="ru-RU" dirty="0" err="1"/>
              <a:t>speed</a:t>
            </a:r>
            <a:r>
              <a:rPr lang="ru-RU" dirty="0" smtClean="0"/>
              <a:t>), режимом </a:t>
            </a:r>
            <a:r>
              <a:rPr lang="ru-RU" dirty="0"/>
              <a:t>дуплекса (</a:t>
            </a:r>
            <a:r>
              <a:rPr lang="ru-RU" dirty="0" err="1"/>
              <a:t>duplex</a:t>
            </a:r>
            <a:r>
              <a:rPr lang="ru-RU" dirty="0"/>
              <a:t> </a:t>
            </a:r>
            <a:r>
              <a:rPr lang="ru-RU" dirty="0" err="1"/>
              <a:t>mode</a:t>
            </a:r>
            <a:r>
              <a:rPr lang="ru-RU" dirty="0" smtClean="0"/>
              <a:t>), </a:t>
            </a:r>
            <a:r>
              <a:rPr lang="ru-RU" dirty="0" err="1" smtClean="0"/>
              <a:t>native</a:t>
            </a:r>
            <a:r>
              <a:rPr lang="ru-RU" dirty="0" smtClean="0"/>
              <a:t> </a:t>
            </a:r>
            <a:r>
              <a:rPr lang="ru-RU" dirty="0"/>
              <a:t>VLAN</a:t>
            </a:r>
            <a:r>
              <a:rPr lang="ru-RU" dirty="0" smtClean="0"/>
              <a:t>, диапазон </a:t>
            </a:r>
            <a:r>
              <a:rPr lang="ru-RU" dirty="0"/>
              <a:t>разрешенных VLAN,</a:t>
            </a:r>
          </a:p>
          <a:p>
            <a:pPr algn="just"/>
            <a:r>
              <a:rPr lang="ru-RU" dirty="0" err="1"/>
              <a:t>trunking</a:t>
            </a:r>
            <a:r>
              <a:rPr lang="ru-RU" dirty="0"/>
              <a:t> </a:t>
            </a:r>
            <a:r>
              <a:rPr lang="ru-RU" dirty="0" err="1" smtClean="0"/>
              <a:t>status</a:t>
            </a:r>
            <a:r>
              <a:rPr lang="en-US" dirty="0" smtClean="0"/>
              <a:t> (access</a:t>
            </a:r>
            <a:r>
              <a:rPr lang="en-US" dirty="0"/>
              <a:t>, </a:t>
            </a:r>
            <a:r>
              <a:rPr lang="en-US" dirty="0" smtClean="0"/>
              <a:t>trunk)</a:t>
            </a:r>
            <a:r>
              <a:rPr lang="ru-RU" dirty="0" smtClean="0"/>
              <a:t>, типом </a:t>
            </a:r>
            <a:r>
              <a:rPr lang="ru-RU" dirty="0"/>
              <a:t>интерфейса</a:t>
            </a:r>
            <a:r>
              <a:rPr lang="ru-RU" dirty="0" smtClean="0"/>
              <a:t>.</a:t>
            </a:r>
            <a:endParaRPr lang="en-US" dirty="0" smtClean="0"/>
          </a:p>
          <a:p>
            <a:pPr marL="0" indent="0" algn="just">
              <a:buNone/>
            </a:pPr>
            <a:r>
              <a:rPr lang="ru-RU" dirty="0"/>
              <a:t>То есть порты должны быть идентичны друг другу.</a:t>
            </a:r>
          </a:p>
          <a:p>
            <a:pPr marL="0" indent="0" algn="just">
              <a:buNone/>
            </a:pPr>
            <a:r>
              <a:rPr lang="ru-RU" dirty="0"/>
              <a:t>Настройка </a:t>
            </a:r>
            <a:r>
              <a:rPr lang="ru-RU" dirty="0" err="1"/>
              <a:t>EtherChannel</a:t>
            </a:r>
            <a:r>
              <a:rPr lang="ru-RU" dirty="0"/>
              <a:t>:</a:t>
            </a:r>
          </a:p>
          <a:p>
            <a:pPr algn="just"/>
            <a:r>
              <a:rPr lang="ru-RU" dirty="0" smtClean="0"/>
              <a:t>Т.к. для </a:t>
            </a:r>
            <a:r>
              <a:rPr lang="ru-RU" dirty="0"/>
              <a:t>объединения в </a:t>
            </a:r>
            <a:r>
              <a:rPr lang="ru-RU" dirty="0" err="1"/>
              <a:t>EtherChannel</a:t>
            </a:r>
            <a:r>
              <a:rPr lang="ru-RU" dirty="0"/>
              <a:t> на интерфейсах должны совпадать многие настройки, проще объединять их, когда они настроены по </a:t>
            </a:r>
            <a:r>
              <a:rPr lang="ru-RU" dirty="0" smtClean="0"/>
              <a:t>умолчанию, </a:t>
            </a:r>
            <a:r>
              <a:rPr lang="ru-RU" dirty="0" err="1" smtClean="0"/>
              <a:t>азатем</a:t>
            </a:r>
            <a:r>
              <a:rPr lang="ru-RU" dirty="0" smtClean="0"/>
              <a:t> </a:t>
            </a:r>
            <a:r>
              <a:rPr lang="ru-RU" dirty="0"/>
              <a:t>настраивать логический интерфейс.</a:t>
            </a:r>
          </a:p>
          <a:p>
            <a:pPr algn="just"/>
            <a:r>
              <a:rPr lang="ru-RU" dirty="0"/>
              <a:t>Перед объединением интерфейсов лучше отключить их. Это позволит избежать блокирования интерфейсов STP (или перевода их в состояние </a:t>
            </a:r>
            <a:r>
              <a:rPr lang="ru-RU" dirty="0" err="1"/>
              <a:t>err-disable</a:t>
            </a:r>
            <a:r>
              <a:rPr lang="ru-RU" dirty="0"/>
              <a:t>).</a:t>
            </a:r>
          </a:p>
          <a:p>
            <a:pPr algn="just"/>
            <a:r>
              <a:rPr lang="ru-RU" dirty="0"/>
              <a:t>Для того чтобы удалить настройки </a:t>
            </a:r>
            <a:r>
              <a:rPr lang="ru-RU" dirty="0" err="1"/>
              <a:t>EtherChannel</a:t>
            </a:r>
            <a:r>
              <a:rPr lang="ru-RU" dirty="0"/>
              <a:t> достаточно удалить логический </a:t>
            </a:r>
            <a:r>
              <a:rPr lang="ru-RU" dirty="0" smtClean="0"/>
              <a:t>интерфейс. Команды </a:t>
            </a:r>
            <a:r>
              <a:rPr lang="ru-RU" dirty="0" err="1"/>
              <a:t>channel-group</a:t>
            </a:r>
            <a:r>
              <a:rPr lang="ru-RU" dirty="0"/>
              <a:t> удалятся автоматически.</a:t>
            </a:r>
          </a:p>
          <a:p>
            <a:pPr marL="0" indent="0" algn="just">
              <a:buNone/>
            </a:pPr>
            <a:r>
              <a:rPr lang="ru-RU" dirty="0"/>
              <a:t>Создание </a:t>
            </a:r>
            <a:r>
              <a:rPr lang="ru-RU" dirty="0" err="1"/>
              <a:t>EtherChannel</a:t>
            </a:r>
            <a:r>
              <a:rPr lang="ru-RU" dirty="0"/>
              <a:t> для портов уровня 2 и портов уровня 3 отличается:</a:t>
            </a:r>
          </a:p>
          <a:p>
            <a:pPr algn="just"/>
            <a:r>
              <a:rPr lang="ru-RU" dirty="0"/>
              <a:t>Для интерфейсов </a:t>
            </a:r>
            <a:r>
              <a:rPr lang="ru-RU" dirty="0" smtClean="0"/>
              <a:t>3-го </a:t>
            </a:r>
            <a:r>
              <a:rPr lang="ru-RU" dirty="0"/>
              <a:t>уровня вручную создается логический интерфейс командой </a:t>
            </a:r>
            <a:r>
              <a:rPr lang="ru-RU" i="1" dirty="0" err="1"/>
              <a:t>interface</a:t>
            </a:r>
            <a:r>
              <a:rPr lang="ru-RU" i="1" dirty="0"/>
              <a:t> </a:t>
            </a:r>
            <a:r>
              <a:rPr lang="ru-RU" i="1" dirty="0" err="1" smtClean="0"/>
              <a:t>port-channel</a:t>
            </a:r>
            <a:r>
              <a:rPr lang="ru-RU" i="1" dirty="0" smtClean="0"/>
              <a:t>.</a:t>
            </a:r>
            <a:endParaRPr lang="ru-RU" dirty="0"/>
          </a:p>
          <a:p>
            <a:pPr algn="just"/>
            <a:r>
              <a:rPr lang="ru-RU" dirty="0"/>
              <a:t>Для интерфейсов </a:t>
            </a:r>
            <a:r>
              <a:rPr lang="ru-RU" dirty="0" smtClean="0"/>
              <a:t>2-го </a:t>
            </a:r>
            <a:r>
              <a:rPr lang="ru-RU" dirty="0"/>
              <a:t>уровня логический интерфейс создается </a:t>
            </a:r>
            <a:r>
              <a:rPr lang="ru-RU" dirty="0" smtClean="0"/>
              <a:t>динамически.</a:t>
            </a:r>
            <a:endParaRPr lang="ru-RU" dirty="0"/>
          </a:p>
          <a:p>
            <a:pPr algn="just"/>
            <a:r>
              <a:rPr lang="ru-RU" dirty="0"/>
              <a:t>Для обоих типов интерфейсов необходимо вручную назначать интерфейс в </a:t>
            </a:r>
            <a:r>
              <a:rPr lang="ru-RU" dirty="0" err="1"/>
              <a:t>EtherChannel</a:t>
            </a:r>
            <a:r>
              <a:rPr lang="ru-RU" dirty="0"/>
              <a:t>. Для этого используется команда </a:t>
            </a:r>
            <a:r>
              <a:rPr lang="ru-RU" i="1" dirty="0" err="1"/>
              <a:t>channel-group</a:t>
            </a:r>
            <a:r>
              <a:rPr lang="ru-RU" dirty="0"/>
              <a:t> в режиме настройки интерфейса. Эта команда связывает вместе физические и логические </a:t>
            </a:r>
            <a:r>
              <a:rPr lang="ru-RU" dirty="0" smtClean="0"/>
              <a:t>порты.</a:t>
            </a:r>
            <a:endParaRPr lang="ru-RU" dirty="0"/>
          </a:p>
          <a:p>
            <a:pPr marL="0" indent="0" algn="just">
              <a:buNone/>
            </a:pPr>
            <a:r>
              <a:rPr lang="ru-RU" dirty="0"/>
              <a:t>После того как настроен </a:t>
            </a:r>
            <a:r>
              <a:rPr lang="ru-RU" dirty="0" err="1"/>
              <a:t>EtherChannel</a:t>
            </a:r>
            <a:r>
              <a:rPr lang="ru-RU" dirty="0"/>
              <a:t>:</a:t>
            </a:r>
          </a:p>
          <a:p>
            <a:pPr algn="just"/>
            <a:r>
              <a:rPr lang="ru-RU" dirty="0" smtClean="0"/>
              <a:t>Изменения</a:t>
            </a:r>
            <a:r>
              <a:rPr lang="ru-RU" dirty="0"/>
              <a:t>, которые применяются к </a:t>
            </a:r>
            <a:r>
              <a:rPr lang="ru-RU" dirty="0" err="1"/>
              <a:t>port-channel</a:t>
            </a:r>
            <a:r>
              <a:rPr lang="ru-RU" dirty="0"/>
              <a:t> интерфейсу, применяются ко всем физическим портам, которые присвоены этому </a:t>
            </a:r>
            <a:r>
              <a:rPr lang="ru-RU" dirty="0" err="1"/>
              <a:t>port-channel</a:t>
            </a:r>
            <a:r>
              <a:rPr lang="ru-RU" dirty="0"/>
              <a:t> </a:t>
            </a:r>
            <a:r>
              <a:rPr lang="ru-RU" dirty="0" smtClean="0"/>
              <a:t>интерфейсу.</a:t>
            </a:r>
            <a:endParaRPr lang="ru-RU" dirty="0"/>
          </a:p>
          <a:p>
            <a:pPr algn="just"/>
            <a:r>
              <a:rPr lang="ru-RU" dirty="0" smtClean="0"/>
              <a:t>Изменения</a:t>
            </a:r>
            <a:r>
              <a:rPr lang="ru-RU" dirty="0"/>
              <a:t>, которые применяются к физическому порту влияют только на порт на котором были сделаны </a:t>
            </a:r>
            <a:r>
              <a:rPr lang="ru-RU" dirty="0" smtClean="0"/>
              <a:t>изменения.</a:t>
            </a:r>
            <a:endParaRPr lang="ru-RU" dirty="0"/>
          </a:p>
          <a:p>
            <a:pPr algn="just"/>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20</a:t>
            </a:fld>
            <a:endParaRPr lang="ru-RU"/>
          </a:p>
        </p:txBody>
      </p:sp>
    </p:spTree>
    <p:extLst>
      <p:ext uri="{BB962C8B-B14F-4D97-AF65-F5344CB8AC3E}">
        <p14:creationId xmlns:p14="http://schemas.microsoft.com/office/powerpoint/2010/main" val="2911342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Настройка. </a:t>
            </a:r>
            <a:r>
              <a:rPr lang="ru-RU" dirty="0"/>
              <a:t>Синтаксис команды </a:t>
            </a:r>
            <a:r>
              <a:rPr lang="ru-RU" dirty="0" smtClean="0"/>
              <a:t/>
            </a:r>
            <a:br>
              <a:rPr lang="ru-RU" dirty="0" smtClean="0"/>
            </a:br>
            <a:r>
              <a:rPr lang="en-US" dirty="0" smtClean="0"/>
              <a:t>channel-group</a:t>
            </a:r>
            <a:r>
              <a:rPr lang="en-US" b="1" dirty="0">
                <a:effectLst/>
              </a:rPr>
              <a:t/>
            </a:r>
            <a:br>
              <a:rPr lang="en-US" b="1" dirty="0">
                <a:effectLst/>
              </a:rPr>
            </a:br>
            <a:endParaRPr lang="ru-RU" dirty="0"/>
          </a:p>
        </p:txBody>
      </p:sp>
      <p:sp>
        <p:nvSpPr>
          <p:cNvPr id="3" name="Объект 2"/>
          <p:cNvSpPr>
            <a:spLocks noGrp="1"/>
          </p:cNvSpPr>
          <p:nvPr>
            <p:ph idx="1"/>
          </p:nvPr>
        </p:nvSpPr>
        <p:spPr>
          <a:xfrm>
            <a:off x="304800" y="1196753"/>
            <a:ext cx="8686800" cy="2232248"/>
          </a:xfrm>
        </p:spPr>
        <p:txBody>
          <a:bodyPr>
            <a:normAutofit fontScale="47500" lnSpcReduction="20000"/>
          </a:bodyPr>
          <a:lstStyle/>
          <a:p>
            <a:pPr marL="0" indent="0">
              <a:buNone/>
            </a:pPr>
            <a:r>
              <a:rPr lang="en-US" dirty="0" err="1"/>
              <a:t>sw</a:t>
            </a:r>
            <a:r>
              <a:rPr lang="en-US" dirty="0"/>
              <a:t>(</a:t>
            </a:r>
            <a:r>
              <a:rPr lang="en-US" dirty="0" err="1"/>
              <a:t>config</a:t>
            </a:r>
            <a:r>
              <a:rPr lang="en-US" dirty="0"/>
              <a:t>-if)# channel-group &lt;channel-group-number&gt; mode &lt;&lt;auto [non-silent] | desirable [non-silent] | on&gt; | &lt;active | passive</a:t>
            </a:r>
            <a:r>
              <a:rPr lang="en-US" dirty="0" smtClean="0"/>
              <a:t>&gt;&gt;</a:t>
            </a:r>
            <a:endParaRPr lang="ru-RU" dirty="0" smtClean="0"/>
          </a:p>
          <a:p>
            <a:pPr marL="0" indent="0">
              <a:buNone/>
            </a:pPr>
            <a:r>
              <a:rPr lang="ru-RU" dirty="0"/>
              <a:t>Параметры команды:</a:t>
            </a:r>
          </a:p>
          <a:p>
            <a:r>
              <a:rPr lang="en-US" dirty="0"/>
              <a:t>active — </a:t>
            </a:r>
            <a:r>
              <a:rPr lang="ru-RU" dirty="0"/>
              <a:t>Включить </a:t>
            </a:r>
            <a:r>
              <a:rPr lang="en-US" dirty="0"/>
              <a:t>LACP,</a:t>
            </a:r>
          </a:p>
          <a:p>
            <a:r>
              <a:rPr lang="en-US" dirty="0"/>
              <a:t>passive — </a:t>
            </a:r>
            <a:r>
              <a:rPr lang="ru-RU" dirty="0"/>
              <a:t>Включить </a:t>
            </a:r>
            <a:r>
              <a:rPr lang="en-US" dirty="0"/>
              <a:t>LACP </a:t>
            </a:r>
            <a:r>
              <a:rPr lang="ru-RU" dirty="0"/>
              <a:t>только если придет сообщение </a:t>
            </a:r>
            <a:r>
              <a:rPr lang="en-US" dirty="0"/>
              <a:t>LACP,</a:t>
            </a:r>
          </a:p>
          <a:p>
            <a:r>
              <a:rPr lang="en-US" dirty="0"/>
              <a:t>desirable — </a:t>
            </a:r>
            <a:r>
              <a:rPr lang="ru-RU" dirty="0"/>
              <a:t>Включить </a:t>
            </a:r>
            <a:r>
              <a:rPr lang="en-US" dirty="0" err="1"/>
              <a:t>PAgP</a:t>
            </a:r>
            <a:r>
              <a:rPr lang="en-US" dirty="0"/>
              <a:t>,</a:t>
            </a:r>
          </a:p>
          <a:p>
            <a:r>
              <a:rPr lang="en-US" dirty="0"/>
              <a:t>auto — </a:t>
            </a:r>
            <a:r>
              <a:rPr lang="ru-RU" dirty="0"/>
              <a:t>Включить </a:t>
            </a:r>
            <a:r>
              <a:rPr lang="en-US" dirty="0" err="1"/>
              <a:t>PAgP</a:t>
            </a:r>
            <a:r>
              <a:rPr lang="en-US" dirty="0"/>
              <a:t> </a:t>
            </a:r>
            <a:r>
              <a:rPr lang="ru-RU" dirty="0" smtClean="0"/>
              <a:t>только, </a:t>
            </a:r>
            <a:r>
              <a:rPr lang="ru-RU" dirty="0"/>
              <a:t>если придет сообщение </a:t>
            </a:r>
            <a:r>
              <a:rPr lang="en-US" dirty="0" err="1"/>
              <a:t>PAgP</a:t>
            </a:r>
            <a:r>
              <a:rPr lang="en-US" dirty="0"/>
              <a:t>,</a:t>
            </a:r>
          </a:p>
          <a:p>
            <a:r>
              <a:rPr lang="en-US" dirty="0"/>
              <a:t>on — </a:t>
            </a:r>
            <a:r>
              <a:rPr lang="ru-RU" dirty="0"/>
              <a:t>Включить только </a:t>
            </a:r>
            <a:r>
              <a:rPr lang="en-US" dirty="0" err="1"/>
              <a:t>Etherchannel</a:t>
            </a:r>
            <a:r>
              <a:rPr lang="en-US" dirty="0"/>
              <a:t>.</a:t>
            </a:r>
          </a:p>
          <a:p>
            <a:pPr marL="0" indent="0">
              <a:buNone/>
            </a:pPr>
            <a:r>
              <a:rPr lang="ru-RU" b="1" dirty="0"/>
              <a:t>Комбинации режимов при которых поднимется </a:t>
            </a:r>
            <a:r>
              <a:rPr lang="ru-RU" b="1" dirty="0" err="1"/>
              <a:t>EtherChannel</a:t>
            </a:r>
            <a:r>
              <a:rPr lang="ru-RU" b="1" dirty="0"/>
              <a:t>:</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21</a:t>
            </a:fld>
            <a:endParaRPr lang="ru-RU"/>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12" y="3284984"/>
            <a:ext cx="8715375"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Прямоугольник 6"/>
          <p:cNvSpPr/>
          <p:nvPr/>
        </p:nvSpPr>
        <p:spPr>
          <a:xfrm>
            <a:off x="281119" y="5221298"/>
            <a:ext cx="8683367" cy="1477328"/>
          </a:xfrm>
          <a:prstGeom prst="rect">
            <a:avLst/>
          </a:prstGeom>
        </p:spPr>
        <p:txBody>
          <a:bodyPr wrap="square">
            <a:spAutoFit/>
          </a:bodyPr>
          <a:lstStyle/>
          <a:p>
            <a:pPr algn="just"/>
            <a:r>
              <a:rPr lang="ru-RU" dirty="0"/>
              <a:t>Чтобы </a:t>
            </a:r>
            <a:r>
              <a:rPr lang="en-US" dirty="0" smtClean="0"/>
              <a:t>LACP </a:t>
            </a:r>
            <a:r>
              <a:rPr lang="ru-RU" dirty="0" smtClean="0"/>
              <a:t>заработал</a:t>
            </a:r>
            <a:r>
              <a:rPr lang="ru-RU" dirty="0"/>
              <a:t>, его нужно перевести в режим </a:t>
            </a:r>
            <a:r>
              <a:rPr lang="ru-RU" b="1" dirty="0" err="1"/>
              <a:t>active</a:t>
            </a:r>
            <a:r>
              <a:rPr lang="ru-RU" dirty="0"/>
              <a:t> или </a:t>
            </a:r>
            <a:r>
              <a:rPr lang="ru-RU" b="1" dirty="0" err="1"/>
              <a:t>passive</a:t>
            </a:r>
            <a:r>
              <a:rPr lang="ru-RU" dirty="0"/>
              <a:t>. Отличие режимов в том, что режим </a:t>
            </a:r>
            <a:r>
              <a:rPr lang="ru-RU" b="1" dirty="0" err="1"/>
              <a:t>active</a:t>
            </a:r>
            <a:r>
              <a:rPr lang="ru-RU" dirty="0"/>
              <a:t> сразу включает протокол LACP, а режим </a:t>
            </a:r>
            <a:r>
              <a:rPr lang="ru-RU" b="1" dirty="0" err="1"/>
              <a:t>passive</a:t>
            </a:r>
            <a:r>
              <a:rPr lang="ru-RU" dirty="0"/>
              <a:t> включит LACP, если обнаружит LACP-сообщение от соседа. Соответственно, чтобы заработало агрегирование с LACP, нужно чтобы оба были в режиме </a:t>
            </a:r>
            <a:r>
              <a:rPr lang="ru-RU" b="1" dirty="0" err="1"/>
              <a:t>active</a:t>
            </a:r>
            <a:r>
              <a:rPr lang="ru-RU" dirty="0"/>
              <a:t>, либо один в </a:t>
            </a:r>
            <a:r>
              <a:rPr lang="ru-RU" b="1" dirty="0" err="1"/>
              <a:t>active</a:t>
            </a:r>
            <a:r>
              <a:rPr lang="ru-RU" dirty="0"/>
              <a:t>, а другой в </a:t>
            </a:r>
            <a:r>
              <a:rPr lang="ru-RU" b="1" dirty="0" err="1"/>
              <a:t>passive</a:t>
            </a:r>
            <a:r>
              <a:rPr lang="ru-RU" dirty="0" smtClean="0"/>
              <a:t>.</a:t>
            </a:r>
            <a:endParaRPr lang="ru-RU" dirty="0"/>
          </a:p>
        </p:txBody>
      </p:sp>
    </p:spTree>
    <p:extLst>
      <p:ext uri="{BB962C8B-B14F-4D97-AF65-F5344CB8AC3E}">
        <p14:creationId xmlns:p14="http://schemas.microsoft.com/office/powerpoint/2010/main" val="1811396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Default Port-Channel Parameters</a:t>
            </a:r>
            <a:endParaRPr lang="ru-RU" dirty="0"/>
          </a:p>
        </p:txBody>
      </p:sp>
      <p:graphicFrame>
        <p:nvGraphicFramePr>
          <p:cNvPr id="7" name="Объект 6"/>
          <p:cNvGraphicFramePr>
            <a:graphicFrameLocks noGrp="1"/>
          </p:cNvGraphicFramePr>
          <p:nvPr>
            <p:ph idx="1"/>
            <p:extLst>
              <p:ext uri="{D42A27DB-BD31-4B8C-83A1-F6EECF244321}">
                <p14:modId xmlns:p14="http://schemas.microsoft.com/office/powerpoint/2010/main" val="3318907976"/>
              </p:ext>
            </p:extLst>
          </p:nvPr>
        </p:nvGraphicFramePr>
        <p:xfrm>
          <a:off x="304800" y="1554163"/>
          <a:ext cx="8686800" cy="4617720"/>
        </p:xfrm>
        <a:graphic>
          <a:graphicData uri="http://schemas.openxmlformats.org/drawingml/2006/table">
            <a:tbl>
              <a:tblPr firstRow="1" bandRow="1">
                <a:tableStyleId>{5C22544A-7EE6-4342-B048-85BDC9FD1C3A}</a:tableStyleId>
              </a:tblPr>
              <a:tblGrid>
                <a:gridCol w="4343400"/>
                <a:gridCol w="4343400"/>
              </a:tblGrid>
              <a:tr h="370840">
                <a:tc>
                  <a:txBody>
                    <a:bodyPr/>
                    <a:lstStyle/>
                    <a:p>
                      <a:pPr algn="ctr"/>
                      <a:r>
                        <a:rPr lang="en-US" dirty="0" smtClean="0"/>
                        <a:t>Parameters</a:t>
                      </a:r>
                      <a:endParaRPr lang="ru-RU" dirty="0"/>
                    </a:p>
                  </a:txBody>
                  <a:tcPr/>
                </a:tc>
                <a:tc>
                  <a:txBody>
                    <a:bodyPr/>
                    <a:lstStyle/>
                    <a:p>
                      <a:pPr algn="ctr"/>
                      <a:r>
                        <a:rPr lang="en-US" dirty="0" smtClean="0"/>
                        <a:t>Default</a:t>
                      </a:r>
                      <a:endParaRPr lang="ru-RU" dirty="0"/>
                    </a:p>
                  </a:txBody>
                  <a:tcPr/>
                </a:tc>
              </a:tr>
              <a:tr h="370840">
                <a:tc>
                  <a:txBody>
                    <a:bodyPr/>
                    <a:lstStyle/>
                    <a:p>
                      <a:pPr algn="ctr"/>
                      <a:r>
                        <a:rPr lang="en-US" dirty="0" smtClean="0"/>
                        <a:t>Port channel</a:t>
                      </a:r>
                      <a:endParaRPr lang="ru-RU" dirty="0"/>
                    </a:p>
                  </a:txBody>
                  <a:tcPr/>
                </a:tc>
                <a:tc>
                  <a:txBody>
                    <a:bodyPr/>
                    <a:lstStyle/>
                    <a:p>
                      <a:pPr algn="ctr"/>
                      <a:r>
                        <a:rPr lang="en-US" dirty="0" smtClean="0"/>
                        <a:t>Admin up</a:t>
                      </a:r>
                      <a:endParaRPr lang="ru-RU" dirty="0"/>
                    </a:p>
                  </a:txBody>
                  <a:tcPr/>
                </a:tc>
              </a:tr>
              <a:tr h="370840">
                <a:tc>
                  <a:txBody>
                    <a:bodyPr/>
                    <a:lstStyle/>
                    <a:p>
                      <a:pPr algn="ctr"/>
                      <a:r>
                        <a:rPr lang="en-US" dirty="0" smtClean="0"/>
                        <a:t>Load balancing method for Layer 3 interfaces</a:t>
                      </a:r>
                      <a:endParaRPr lang="ru-RU" dirty="0"/>
                    </a:p>
                  </a:txBody>
                  <a:tcPr/>
                </a:tc>
                <a:tc>
                  <a:txBody>
                    <a:bodyPr/>
                    <a:lstStyle/>
                    <a:p>
                      <a:pPr algn="ctr"/>
                      <a:r>
                        <a:rPr lang="en-US" dirty="0" smtClean="0"/>
                        <a:t>Source and destination IP address</a:t>
                      </a:r>
                      <a:endParaRPr lang="ru-RU" dirty="0"/>
                    </a:p>
                  </a:txBody>
                  <a:tcPr/>
                </a:tc>
              </a:tr>
              <a:tr h="370840">
                <a:tc>
                  <a:txBody>
                    <a:bodyPr/>
                    <a:lstStyle/>
                    <a:p>
                      <a:pPr algn="ctr"/>
                      <a:r>
                        <a:rPr lang="en-US" dirty="0" smtClean="0"/>
                        <a:t>Load balancing method for Layer 2 interfaces</a:t>
                      </a:r>
                      <a:endParaRPr lang="ru-RU" dirty="0"/>
                    </a:p>
                  </a:txBody>
                  <a:tcPr/>
                </a:tc>
                <a:tc>
                  <a:txBody>
                    <a:bodyPr/>
                    <a:lstStyle/>
                    <a:p>
                      <a:pPr algn="ctr"/>
                      <a:r>
                        <a:rPr lang="en-US" dirty="0" smtClean="0"/>
                        <a:t>Source and destination MAC address</a:t>
                      </a:r>
                      <a:endParaRPr lang="ru-RU" dirty="0"/>
                    </a:p>
                  </a:txBody>
                  <a:tcPr/>
                </a:tc>
              </a:tr>
              <a:tr h="370840">
                <a:tc>
                  <a:txBody>
                    <a:bodyPr/>
                    <a:lstStyle/>
                    <a:p>
                      <a:pPr algn="ctr"/>
                      <a:r>
                        <a:rPr lang="en-US" dirty="0" smtClean="0"/>
                        <a:t>Load balancing per module</a:t>
                      </a:r>
                      <a:endParaRPr lang="ru-RU" dirty="0"/>
                    </a:p>
                  </a:txBody>
                  <a:tcPr/>
                </a:tc>
                <a:tc>
                  <a:txBody>
                    <a:bodyPr/>
                    <a:lstStyle/>
                    <a:p>
                      <a:pPr algn="ctr"/>
                      <a:r>
                        <a:rPr lang="en-US" dirty="0" smtClean="0"/>
                        <a:t>Disabled</a:t>
                      </a:r>
                      <a:endParaRPr lang="ru-RU" dirty="0"/>
                    </a:p>
                  </a:txBody>
                  <a:tcPr/>
                </a:tc>
              </a:tr>
              <a:tr h="370840">
                <a:tc>
                  <a:txBody>
                    <a:bodyPr/>
                    <a:lstStyle/>
                    <a:p>
                      <a:pPr algn="ctr"/>
                      <a:r>
                        <a:rPr lang="en-US" dirty="0" smtClean="0"/>
                        <a:t>LACP</a:t>
                      </a:r>
                      <a:endParaRPr lang="ru-RU" dirty="0"/>
                    </a:p>
                  </a:txBody>
                  <a:tcPr/>
                </a:tc>
                <a:tc>
                  <a:txBody>
                    <a:bodyPr/>
                    <a:lstStyle/>
                    <a:p>
                      <a:pPr algn="ctr"/>
                      <a:r>
                        <a:rPr lang="en-US" dirty="0" smtClean="0"/>
                        <a:t>Disabled</a:t>
                      </a:r>
                      <a:endParaRPr lang="ru-RU" dirty="0"/>
                    </a:p>
                  </a:txBody>
                  <a:tcPr/>
                </a:tc>
              </a:tr>
              <a:tr h="370840">
                <a:tc>
                  <a:txBody>
                    <a:bodyPr/>
                    <a:lstStyle/>
                    <a:p>
                      <a:pPr algn="ctr"/>
                      <a:r>
                        <a:rPr lang="en-US" dirty="0" smtClean="0"/>
                        <a:t>Channel mode</a:t>
                      </a:r>
                      <a:endParaRPr lang="ru-RU" dirty="0"/>
                    </a:p>
                  </a:txBody>
                  <a:tcPr/>
                </a:tc>
                <a:tc>
                  <a:txBody>
                    <a:bodyPr/>
                    <a:lstStyle/>
                    <a:p>
                      <a:pPr algn="ctr"/>
                      <a:r>
                        <a:rPr lang="en-US" dirty="0" smtClean="0"/>
                        <a:t>on</a:t>
                      </a:r>
                      <a:endParaRPr lang="ru-RU" dirty="0"/>
                    </a:p>
                  </a:txBody>
                  <a:tcPr/>
                </a:tc>
              </a:tr>
              <a:tr h="370840">
                <a:tc>
                  <a:txBody>
                    <a:bodyPr/>
                    <a:lstStyle/>
                    <a:p>
                      <a:pPr algn="ctr"/>
                      <a:r>
                        <a:rPr lang="en-US" dirty="0" smtClean="0"/>
                        <a:t>LACP system priority</a:t>
                      </a:r>
                      <a:endParaRPr lang="ru-RU" dirty="0"/>
                    </a:p>
                  </a:txBody>
                  <a:tcPr/>
                </a:tc>
                <a:tc>
                  <a:txBody>
                    <a:bodyPr/>
                    <a:lstStyle/>
                    <a:p>
                      <a:pPr algn="ctr"/>
                      <a:r>
                        <a:rPr lang="ru-RU" dirty="0" smtClean="0"/>
                        <a:t>32768</a:t>
                      </a:r>
                      <a:endParaRPr lang="ru-RU" dirty="0"/>
                    </a:p>
                  </a:txBody>
                  <a:tcPr/>
                </a:tc>
              </a:tr>
              <a:tr h="370840">
                <a:tc>
                  <a:txBody>
                    <a:bodyPr/>
                    <a:lstStyle/>
                    <a:p>
                      <a:pPr algn="ctr"/>
                      <a:r>
                        <a:rPr lang="en-US" dirty="0" smtClean="0"/>
                        <a:t>LACP port priority</a:t>
                      </a:r>
                      <a:endParaRPr lang="ru-RU" dirty="0"/>
                    </a:p>
                  </a:txBody>
                  <a:tcPr/>
                </a:tc>
                <a:tc>
                  <a:txBody>
                    <a:bodyPr/>
                    <a:lstStyle/>
                    <a:p>
                      <a:pPr algn="ctr"/>
                      <a:r>
                        <a:rPr lang="ru-RU" dirty="0" smtClean="0"/>
                        <a:t>32768</a:t>
                      </a:r>
                      <a:endParaRPr lang="ru-RU" dirty="0"/>
                    </a:p>
                  </a:txBody>
                  <a:tcPr/>
                </a:tc>
              </a:tr>
              <a:tr h="370840">
                <a:tc>
                  <a:txBody>
                    <a:bodyPr/>
                    <a:lstStyle/>
                    <a:p>
                      <a:pPr algn="ctr"/>
                      <a:r>
                        <a:rPr lang="en-US" dirty="0" err="1" smtClean="0"/>
                        <a:t>Minlinks</a:t>
                      </a:r>
                      <a:endParaRPr lang="ru-RU" dirty="0"/>
                    </a:p>
                  </a:txBody>
                  <a:tcPr/>
                </a:tc>
                <a:tc>
                  <a:txBody>
                    <a:bodyPr/>
                    <a:lstStyle/>
                    <a:p>
                      <a:pPr algn="ctr"/>
                      <a:r>
                        <a:rPr lang="en-US" dirty="0" smtClean="0"/>
                        <a:t>1</a:t>
                      </a:r>
                      <a:endParaRPr lang="ru-RU" dirty="0"/>
                    </a:p>
                  </a:txBody>
                  <a:tcPr/>
                </a:tc>
              </a:tr>
              <a:tr h="370840">
                <a:tc>
                  <a:txBody>
                    <a:bodyPr/>
                    <a:lstStyle/>
                    <a:p>
                      <a:pPr algn="ctr"/>
                      <a:r>
                        <a:rPr lang="en-US" dirty="0" err="1" smtClean="0"/>
                        <a:t>Maxbundle</a:t>
                      </a:r>
                      <a:endParaRPr lang="ru-RU" dirty="0"/>
                    </a:p>
                  </a:txBody>
                  <a:tcPr/>
                </a:tc>
                <a:tc>
                  <a:txBody>
                    <a:bodyPr/>
                    <a:lstStyle/>
                    <a:p>
                      <a:pPr algn="ctr"/>
                      <a:r>
                        <a:rPr lang="en-US" dirty="0" smtClean="0"/>
                        <a:t>16</a:t>
                      </a:r>
                      <a:endParaRPr lang="ru-RU" dirty="0"/>
                    </a:p>
                  </a:txBody>
                  <a:tcPr/>
                </a:tc>
              </a:tr>
            </a:tbl>
          </a:graphicData>
        </a:graphic>
      </p:graphicFrame>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22</a:t>
            </a:fld>
            <a:endParaRPr lang="ru-RU"/>
          </a:p>
        </p:txBody>
      </p:sp>
    </p:spTree>
    <p:extLst>
      <p:ext uri="{BB962C8B-B14F-4D97-AF65-F5344CB8AC3E}">
        <p14:creationId xmlns:p14="http://schemas.microsoft.com/office/powerpoint/2010/main" val="2671311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smtClean="0"/>
              <a:t>Интерфейсы </a:t>
            </a:r>
            <a:r>
              <a:rPr lang="ru-RU" sz="3200" dirty="0"/>
              <a:t>в состоянии </a:t>
            </a:r>
            <a:r>
              <a:rPr lang="en-US" sz="3200" dirty="0"/>
              <a:t>suspended</a:t>
            </a:r>
            <a:br>
              <a:rPr lang="en-US" sz="3200" dirty="0"/>
            </a:br>
            <a:endParaRPr lang="ru-RU" sz="3200" dirty="0"/>
          </a:p>
        </p:txBody>
      </p:sp>
      <p:sp>
        <p:nvSpPr>
          <p:cNvPr id="3" name="Объект 2"/>
          <p:cNvSpPr>
            <a:spLocks noGrp="1"/>
          </p:cNvSpPr>
          <p:nvPr>
            <p:ph idx="1"/>
          </p:nvPr>
        </p:nvSpPr>
        <p:spPr>
          <a:xfrm>
            <a:off x="251520" y="1268760"/>
            <a:ext cx="3168352" cy="2520280"/>
          </a:xfrm>
        </p:spPr>
        <p:txBody>
          <a:bodyPr>
            <a:normAutofit fontScale="55000" lnSpcReduction="20000"/>
          </a:bodyPr>
          <a:lstStyle/>
          <a:p>
            <a:pPr marL="0" indent="0" algn="just">
              <a:buNone/>
            </a:pPr>
            <a:r>
              <a:rPr lang="ru-RU" dirty="0"/>
              <a:t>Если настройки физического интерфейса не совпадают с настройками агрегированного интерфейса, он переводится в состояние </a:t>
            </a:r>
            <a:r>
              <a:rPr lang="ru-RU" dirty="0" err="1"/>
              <a:t>suspended</a:t>
            </a:r>
            <a:r>
              <a:rPr lang="ru-RU" dirty="0"/>
              <a:t>. Это будет видно в нескольких командах</a:t>
            </a:r>
            <a:r>
              <a:rPr lang="ru-RU" dirty="0" smtClean="0"/>
              <a:t>.</a:t>
            </a:r>
            <a:r>
              <a:rPr lang="ru-RU" dirty="0"/>
              <a:t> </a:t>
            </a:r>
            <a:endParaRPr lang="ru-RU" dirty="0" smtClean="0"/>
          </a:p>
          <a:p>
            <a:pPr marL="0" indent="0" algn="just">
              <a:buNone/>
            </a:pPr>
            <a:r>
              <a:rPr lang="ru-RU" dirty="0"/>
              <a:t>Просмотр информации о </a:t>
            </a:r>
            <a:r>
              <a:rPr lang="en-US" dirty="0" err="1"/>
              <a:t>EtherChannel</a:t>
            </a:r>
            <a:r>
              <a:rPr lang="en-US" dirty="0" smtClean="0"/>
              <a:t>:</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23</a:t>
            </a:fld>
            <a:endParaRPr lang="ru-RU"/>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340374"/>
            <a:ext cx="75628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1196753"/>
            <a:ext cx="5131623" cy="3080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Прямоугольник 7"/>
          <p:cNvSpPr/>
          <p:nvPr/>
        </p:nvSpPr>
        <p:spPr>
          <a:xfrm>
            <a:off x="340689" y="3596640"/>
            <a:ext cx="2863160" cy="646331"/>
          </a:xfrm>
          <a:prstGeom prst="rect">
            <a:avLst/>
          </a:prstGeom>
        </p:spPr>
        <p:txBody>
          <a:bodyPr wrap="square">
            <a:spAutoFit/>
          </a:bodyPr>
          <a:lstStyle/>
          <a:p>
            <a:pPr algn="just"/>
            <a:r>
              <a:rPr lang="ru-RU" dirty="0" smtClean="0"/>
              <a:t>Просмотр состояния интерфейсов:</a:t>
            </a:r>
            <a:endParaRPr lang="ru-RU" dirty="0"/>
          </a:p>
        </p:txBody>
      </p:sp>
    </p:spTree>
    <p:extLst>
      <p:ext uri="{BB962C8B-B14F-4D97-AF65-F5344CB8AC3E}">
        <p14:creationId xmlns:p14="http://schemas.microsoft.com/office/powerpoint/2010/main" val="29239312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anchor="ctr">
            <a:normAutofit fontScale="90000"/>
          </a:bodyPr>
          <a:lstStyle/>
          <a:p>
            <a:r>
              <a:rPr lang="ru-RU" sz="2900" dirty="0" smtClean="0"/>
              <a:t>Настройка </a:t>
            </a:r>
            <a:r>
              <a:rPr lang="ru-RU" sz="2900" dirty="0"/>
              <a:t>статического </a:t>
            </a:r>
            <a:r>
              <a:rPr lang="ru-RU" sz="2900" dirty="0" smtClean="0"/>
              <a:t/>
            </a:r>
            <a:br>
              <a:rPr lang="ru-RU" sz="2900" dirty="0" smtClean="0"/>
            </a:br>
            <a:r>
              <a:rPr lang="ru-RU" sz="2900" dirty="0" err="1" smtClean="0"/>
              <a:t>EtherChannel</a:t>
            </a:r>
            <a:r>
              <a:rPr lang="ru-RU" sz="2900" dirty="0" smtClean="0"/>
              <a:t>  2-го </a:t>
            </a:r>
            <a:r>
              <a:rPr lang="ru-RU" sz="2900" dirty="0"/>
              <a:t>уровня</a:t>
            </a:r>
            <a:r>
              <a:rPr lang="ru-RU" dirty="0"/>
              <a:t/>
            </a:r>
            <a:br>
              <a:rPr lang="ru-RU" dirty="0"/>
            </a:br>
            <a:endParaRPr lang="ru-RU" dirty="0"/>
          </a:p>
        </p:txBody>
      </p:sp>
      <p:sp>
        <p:nvSpPr>
          <p:cNvPr id="4" name="Дата 3"/>
          <p:cNvSpPr>
            <a:spLocks noGrp="1"/>
          </p:cNvSpPr>
          <p:nvPr>
            <p:ph type="dt" sz="half" idx="10"/>
          </p:nvPr>
        </p:nvSpPr>
        <p:spPr/>
        <p:txBody>
          <a:bodyPr/>
          <a:lstStyle/>
          <a:p>
            <a:r>
              <a:rPr lang="ru-RU" dirty="0" smtClean="0"/>
              <a:t>февраль 2022</a:t>
            </a:r>
            <a:endParaRPr lang="ru-RU" dirty="0"/>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24</a:t>
            </a:fld>
            <a:endParaRPr lang="ru-RU"/>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712" y="1124744"/>
            <a:ext cx="4752528" cy="1034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Прямоугольник 6"/>
          <p:cNvSpPr/>
          <p:nvPr/>
        </p:nvSpPr>
        <p:spPr>
          <a:xfrm>
            <a:off x="5508104" y="1196752"/>
            <a:ext cx="3519656" cy="2185214"/>
          </a:xfrm>
          <a:prstGeom prst="rect">
            <a:avLst/>
          </a:prstGeom>
        </p:spPr>
        <p:txBody>
          <a:bodyPr wrap="square">
            <a:spAutoFit/>
          </a:bodyPr>
          <a:lstStyle/>
          <a:p>
            <a:pPr algn="just"/>
            <a:r>
              <a:rPr lang="ru-RU" sz="1700" dirty="0"/>
              <a:t>Перед настройкой агрегирования лучше выключить физические интерфейсы. Достаточно отключить их с одной стороны (в примере на sw1), затем настроить агрегирование с двух сторон и включить интерфейсы</a:t>
            </a:r>
            <a:r>
              <a:rPr lang="ru-RU" sz="1700" dirty="0" smtClean="0"/>
              <a:t>. </a:t>
            </a:r>
            <a:r>
              <a:rPr lang="ru-RU" sz="1700" dirty="0"/>
              <a:t>Настройка </a:t>
            </a:r>
            <a:r>
              <a:rPr lang="en-US" sz="1700" dirty="0" err="1"/>
              <a:t>EtherChannel</a:t>
            </a:r>
            <a:r>
              <a:rPr lang="en-US" sz="1700" dirty="0"/>
              <a:t> </a:t>
            </a:r>
            <a:r>
              <a:rPr lang="ru-RU" sz="1700" dirty="0"/>
              <a:t>на </a:t>
            </a:r>
            <a:r>
              <a:rPr lang="en-US" sz="1700" dirty="0"/>
              <a:t>sw1:</a:t>
            </a:r>
            <a:endParaRPr lang="ru-RU" sz="1700" dirty="0"/>
          </a:p>
        </p:txBody>
      </p:sp>
      <p:sp>
        <p:nvSpPr>
          <p:cNvPr id="8" name="Rectangle 3"/>
          <p:cNvSpPr>
            <a:spLocks noChangeArrowheads="1"/>
          </p:cNvSpPr>
          <p:nvPr/>
        </p:nvSpPr>
        <p:spPr bwMode="auto">
          <a:xfrm>
            <a:off x="444704" y="2295170"/>
            <a:ext cx="5040560" cy="118494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config</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range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f0/11-14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shutdown</a:t>
            </a:r>
            <a:endParaRPr kumimoji="0" lang="ru-RU" altLang="ru-RU"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channel-group</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3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mode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on</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700" b="0" i="1" u="none" strike="noStrike" cap="none" normalizeH="0" baseline="0" dirty="0" err="1" smtClean="0">
                <a:ln>
                  <a:noFill/>
                </a:ln>
                <a:solidFill>
                  <a:srgbClr val="000000"/>
                </a:solidFill>
                <a:effectLst/>
                <a:latin typeface="Arial Unicode MS" pitchFamily="34" charset="-128"/>
                <a:cs typeface="Arial" pitchFamily="34" charset="0"/>
              </a:rPr>
              <a:t>Creating</a:t>
            </a:r>
            <a:r>
              <a:rPr kumimoji="0" lang="ru-RU" altLang="ru-RU" sz="1700" b="0" i="1" u="none" strike="noStrike" cap="none" normalizeH="0" baseline="0" dirty="0" smtClean="0">
                <a:ln>
                  <a:noFill/>
                </a:ln>
                <a:solidFill>
                  <a:srgbClr val="000000"/>
                </a:solidFill>
                <a:effectLst/>
                <a:latin typeface="Arial Unicode MS" pitchFamily="34" charset="-128"/>
                <a:cs typeface="Arial" pitchFamily="34" charset="0"/>
              </a:rPr>
              <a:t> a </a:t>
            </a:r>
            <a:r>
              <a:rPr kumimoji="0" lang="ru-RU" altLang="ru-RU" sz="1700" b="0" i="1" u="none" strike="noStrike" cap="none" normalizeH="0" baseline="0" dirty="0" err="1" smtClean="0">
                <a:ln>
                  <a:noFill/>
                </a:ln>
                <a:solidFill>
                  <a:srgbClr val="000000"/>
                </a:solidFill>
                <a:effectLst/>
                <a:latin typeface="Arial Unicode MS" pitchFamily="34" charset="-128"/>
                <a:cs typeface="Arial" pitchFamily="34" charset="0"/>
              </a:rPr>
              <a:t>port-channel</a:t>
            </a:r>
            <a:r>
              <a:rPr kumimoji="0" lang="ru-RU" altLang="ru-RU" sz="1700" b="0" i="1"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700" b="0" i="1"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sz="1700" b="0" i="1"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sz="1700" b="0" i="1" u="none" strike="noStrike" cap="none" normalizeH="0" baseline="0" dirty="0" err="1" smtClean="0">
                <a:ln>
                  <a:noFill/>
                </a:ln>
                <a:solidFill>
                  <a:srgbClr val="000000"/>
                </a:solidFill>
                <a:effectLst/>
                <a:latin typeface="Arial Unicode MS" pitchFamily="34" charset="-128"/>
                <a:cs typeface="Arial" pitchFamily="34" charset="0"/>
              </a:rPr>
              <a:t>Port-channel</a:t>
            </a:r>
            <a:r>
              <a:rPr kumimoji="0" lang="ru-RU" altLang="ru-RU" sz="1700" b="0" i="1" u="none" strike="noStrike" cap="none" normalizeH="0" baseline="0" dirty="0" smtClean="0">
                <a:ln>
                  <a:noFill/>
                </a:ln>
                <a:solidFill>
                  <a:srgbClr val="000000"/>
                </a:solidFill>
                <a:effectLst/>
                <a:latin typeface="Arial Unicode MS" pitchFamily="34" charset="-128"/>
                <a:cs typeface="Arial" pitchFamily="34" charset="0"/>
              </a:rPr>
              <a:t> 3</a:t>
            </a:r>
            <a:r>
              <a:rPr kumimoji="0" lang="ru-RU" altLang="ru-RU" sz="1700" b="0" i="1" u="none" strike="noStrike" cap="none" normalizeH="0" baseline="0" dirty="0" smtClean="0">
                <a:ln>
                  <a:noFill/>
                </a:ln>
                <a:solidFill>
                  <a:schemeClr val="tx1"/>
                </a:solidFill>
                <a:effectLst/>
                <a:latin typeface="Arial" pitchFamily="34" charset="0"/>
                <a:cs typeface="Arial" pitchFamily="34" charset="0"/>
              </a:rPr>
              <a:t> </a:t>
            </a:r>
          </a:p>
        </p:txBody>
      </p:sp>
      <p:sp>
        <p:nvSpPr>
          <p:cNvPr id="9" name="Прямоугольник 8"/>
          <p:cNvSpPr/>
          <p:nvPr/>
        </p:nvSpPr>
        <p:spPr>
          <a:xfrm>
            <a:off x="429112" y="3596640"/>
            <a:ext cx="3436454" cy="369332"/>
          </a:xfrm>
          <a:prstGeom prst="rect">
            <a:avLst/>
          </a:prstGeom>
        </p:spPr>
        <p:txBody>
          <a:bodyPr wrap="none">
            <a:spAutoFit/>
          </a:bodyPr>
          <a:lstStyle/>
          <a:p>
            <a:r>
              <a:rPr lang="ru-RU" dirty="0"/>
              <a:t>Настройка </a:t>
            </a:r>
            <a:r>
              <a:rPr lang="en-US" dirty="0" err="1"/>
              <a:t>EtherChannel</a:t>
            </a:r>
            <a:r>
              <a:rPr lang="en-US" dirty="0"/>
              <a:t> </a:t>
            </a:r>
            <a:r>
              <a:rPr lang="ru-RU" dirty="0"/>
              <a:t>на </a:t>
            </a:r>
            <a:r>
              <a:rPr lang="en-US" dirty="0"/>
              <a:t>sw2:</a:t>
            </a:r>
            <a:endParaRPr lang="ru-RU" dirty="0"/>
          </a:p>
        </p:txBody>
      </p:sp>
      <p:sp>
        <p:nvSpPr>
          <p:cNvPr id="10" name="Rectangle 4"/>
          <p:cNvSpPr>
            <a:spLocks noChangeArrowheads="1"/>
          </p:cNvSpPr>
          <p:nvPr/>
        </p:nvSpPr>
        <p:spPr bwMode="auto">
          <a:xfrm>
            <a:off x="3865566" y="3596640"/>
            <a:ext cx="5069512" cy="92333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sw2(</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config</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range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f0/11-14 sw2(</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channel-group</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3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mode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on</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Creating</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port-channel</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interface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Port-channel</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3</a:t>
            </a:r>
            <a:r>
              <a:rPr kumimoji="0" lang="ru-RU" altLang="ru-RU" b="0" i="0" u="none" strike="noStrike" cap="none" normalizeH="0" baseline="0" dirty="0" smtClean="0">
                <a:ln>
                  <a:noFill/>
                </a:ln>
                <a:solidFill>
                  <a:schemeClr val="tx1"/>
                </a:solidFill>
                <a:effectLst/>
                <a:latin typeface="Arial" pitchFamily="34" charset="0"/>
                <a:cs typeface="Arial" pitchFamily="34" charset="0"/>
              </a:rPr>
              <a:t> </a:t>
            </a:r>
          </a:p>
        </p:txBody>
      </p:sp>
      <p:sp>
        <p:nvSpPr>
          <p:cNvPr id="11" name="Прямоугольник 10"/>
          <p:cNvSpPr/>
          <p:nvPr/>
        </p:nvSpPr>
        <p:spPr>
          <a:xfrm>
            <a:off x="452384" y="3970437"/>
            <a:ext cx="3334235" cy="646331"/>
          </a:xfrm>
          <a:prstGeom prst="rect">
            <a:avLst/>
          </a:prstGeom>
        </p:spPr>
        <p:txBody>
          <a:bodyPr wrap="square">
            <a:spAutoFit/>
          </a:bodyPr>
          <a:lstStyle/>
          <a:p>
            <a:pPr algn="just"/>
            <a:r>
              <a:rPr lang="ru-RU" dirty="0"/>
              <a:t>Включение физических интерфейсов на sw1:</a:t>
            </a:r>
          </a:p>
        </p:txBody>
      </p:sp>
      <p:sp>
        <p:nvSpPr>
          <p:cNvPr id="12" name="Rectangle 5"/>
          <p:cNvSpPr>
            <a:spLocks noChangeArrowheads="1"/>
          </p:cNvSpPr>
          <p:nvPr/>
        </p:nvSpPr>
        <p:spPr bwMode="auto">
          <a:xfrm>
            <a:off x="582383" y="4555213"/>
            <a:ext cx="3204236" cy="36933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sw1(</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config-if-range</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no</a:t>
            </a: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 </a:t>
            </a:r>
            <a:r>
              <a:rPr kumimoji="0" lang="ru-RU" altLang="ru-RU" b="0" i="0" u="none" strike="noStrike" cap="none" normalizeH="0" baseline="0" dirty="0" err="1" smtClean="0">
                <a:ln>
                  <a:noFill/>
                </a:ln>
                <a:solidFill>
                  <a:srgbClr val="000000"/>
                </a:solidFill>
                <a:effectLst/>
                <a:latin typeface="Arial Unicode MS" pitchFamily="34" charset="-128"/>
                <a:cs typeface="Arial" pitchFamily="34" charset="0"/>
              </a:rPr>
              <a:t>sh</a:t>
            </a:r>
            <a:r>
              <a:rPr kumimoji="0" lang="ru-RU" altLang="ru-RU"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1549898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Протокол </a:t>
            </a:r>
            <a:r>
              <a:rPr lang="en-US" dirty="0" err="1" smtClean="0"/>
              <a:t>lacp</a:t>
            </a:r>
            <a:endParaRPr lang="ru-RU" dirty="0"/>
          </a:p>
        </p:txBody>
      </p:sp>
      <p:sp>
        <p:nvSpPr>
          <p:cNvPr id="3" name="Объект 2"/>
          <p:cNvSpPr>
            <a:spLocks noGrp="1"/>
          </p:cNvSpPr>
          <p:nvPr>
            <p:ph idx="1"/>
          </p:nvPr>
        </p:nvSpPr>
        <p:spPr>
          <a:xfrm>
            <a:off x="304800" y="1124744"/>
            <a:ext cx="8659688" cy="5733256"/>
          </a:xfrm>
        </p:spPr>
        <p:txBody>
          <a:bodyPr>
            <a:normAutofit fontScale="40000" lnSpcReduction="20000"/>
          </a:bodyPr>
          <a:lstStyle/>
          <a:p>
            <a:pPr marL="0" indent="0" algn="just">
              <a:buNone/>
            </a:pPr>
            <a:r>
              <a:rPr lang="ru-RU" sz="4200" dirty="0"/>
              <a:t>Протокол LACP (от англ. </a:t>
            </a:r>
            <a:r>
              <a:rPr lang="ru-RU" sz="4200" dirty="0" err="1"/>
              <a:t>Link</a:t>
            </a:r>
            <a:r>
              <a:rPr lang="ru-RU" sz="4200" dirty="0"/>
              <a:t> </a:t>
            </a:r>
            <a:r>
              <a:rPr lang="ru-RU" sz="4200" dirty="0" err="1"/>
              <a:t>Aggregation</a:t>
            </a:r>
            <a:r>
              <a:rPr lang="ru-RU" sz="4200" dirty="0"/>
              <a:t> </a:t>
            </a:r>
            <a:r>
              <a:rPr lang="ru-RU" sz="4200" dirty="0" err="1"/>
              <a:t>Control</a:t>
            </a:r>
            <a:r>
              <a:rPr lang="ru-RU" sz="4200" dirty="0"/>
              <a:t> </a:t>
            </a:r>
            <a:r>
              <a:rPr lang="ru-RU" sz="4200" dirty="0" err="1"/>
              <a:t>Protocol</a:t>
            </a:r>
            <a:r>
              <a:rPr lang="ru-RU" sz="4200" dirty="0"/>
              <a:t>) - протокол канального уровня в сетях передачи данных использующих технологии </a:t>
            </a:r>
            <a:r>
              <a:rPr lang="ru-RU" sz="4200" dirty="0" err="1"/>
              <a:t>Ethernet</a:t>
            </a:r>
            <a:r>
              <a:rPr lang="ru-RU" sz="4200" dirty="0"/>
              <a:t>, который предоставляет стандартизированные средства контроля обмена информацией между двумя коммуникационными устройствами с целью динамического объединения нескольких физических каналов в один логический.  LACP описывается открытым стандартом Института инженеров электротехники и электроники (IEEE) и не зависит от производителя </a:t>
            </a:r>
            <a:r>
              <a:rPr lang="ru-RU" sz="4200" dirty="0" smtClean="0"/>
              <a:t>оборудования.</a:t>
            </a:r>
            <a:endParaRPr lang="en-US" sz="4200" dirty="0"/>
          </a:p>
          <a:p>
            <a:pPr marL="0" indent="0" algn="just">
              <a:buNone/>
            </a:pPr>
            <a:r>
              <a:rPr lang="ru-RU" sz="4200" b="1" dirty="0" smtClean="0"/>
              <a:t>История</a:t>
            </a:r>
            <a:r>
              <a:rPr lang="ru-RU" sz="4200" dirty="0"/>
              <a:t/>
            </a:r>
            <a:br>
              <a:rPr lang="ru-RU" sz="4200" dirty="0"/>
            </a:br>
            <a:r>
              <a:rPr lang="ru-RU" sz="4200" dirty="0"/>
              <a:t>К середине 1990-х годов большинство производителей сетевого оборудования включали технологию </a:t>
            </a:r>
            <a:r>
              <a:rPr lang="en-US" sz="4200" dirty="0" smtClean="0"/>
              <a:t>LA </a:t>
            </a:r>
            <a:r>
              <a:rPr lang="ru-RU" sz="4200" dirty="0" smtClean="0"/>
              <a:t>в </a:t>
            </a:r>
            <a:r>
              <a:rPr lang="ru-RU" sz="4200" dirty="0"/>
              <a:t>свои коммутаторы для увеличения их пропускной способности. Однако каждая компания разрабатывала собственный протокол, что приводило к проблемам с </a:t>
            </a:r>
            <a:r>
              <a:rPr lang="ru-RU" sz="4200" dirty="0" smtClean="0"/>
              <a:t>совместимостью</a:t>
            </a:r>
            <a:r>
              <a:rPr lang="en-US" sz="4200" dirty="0" smtClean="0"/>
              <a:t> </a:t>
            </a:r>
            <a:r>
              <a:rPr lang="ru-RU" sz="4200" dirty="0" smtClean="0"/>
              <a:t>оборудования разных производителей. </a:t>
            </a:r>
            <a:r>
              <a:rPr lang="ru-RU" sz="4200" dirty="0"/>
              <a:t>Поэтому в ноябре 1997 года на встрече инициативной группы разработчиков IEEE 802.3 было решено создать </a:t>
            </a:r>
            <a:r>
              <a:rPr lang="ru-RU" sz="4200" dirty="0" err="1"/>
              <a:t>интероперабельный</a:t>
            </a:r>
            <a:r>
              <a:rPr lang="ru-RU" sz="4200" dirty="0"/>
              <a:t> стандарт </a:t>
            </a:r>
            <a:r>
              <a:rPr lang="en-US" sz="4200" dirty="0" smtClean="0"/>
              <a:t>LA</a:t>
            </a:r>
            <a:r>
              <a:rPr lang="ru-RU" sz="4200" dirty="0" smtClean="0"/>
              <a:t>. </a:t>
            </a:r>
            <a:r>
              <a:rPr lang="ru-RU" sz="4200" dirty="0"/>
              <a:t>В него также было решено включить функцию автоматического конфигурирования, за счёт чего увеличивалась бы и отказоустойчивость</a:t>
            </a:r>
            <a:r>
              <a:rPr lang="ru-RU" sz="4200" dirty="0" smtClean="0"/>
              <a:t>.</a:t>
            </a:r>
            <a:endParaRPr lang="en-US" sz="4200" dirty="0" smtClean="0"/>
          </a:p>
          <a:p>
            <a:pPr marL="0" indent="0" algn="just">
              <a:buNone/>
            </a:pPr>
            <a:r>
              <a:rPr lang="ru-RU" sz="4200" dirty="0"/>
              <a:t>В марте 2000 года, после 2 лет разработки, описание LACP было официально опубликовано как стандарт IEEE 802.3ad-2000 (статья 43), названный так по имени рабочей группы. Практически все производители сетевого оборудования быстро приняли этот объединённый стандарт взамен своих фирменных разработок</a:t>
            </a:r>
            <a:r>
              <a:rPr lang="ru-RU" sz="4200" dirty="0" smtClean="0"/>
              <a:t>.</a:t>
            </a:r>
            <a:endParaRPr lang="en-US" sz="4200" dirty="0" smtClean="0"/>
          </a:p>
          <a:p>
            <a:pPr marL="0" indent="0" algn="just">
              <a:buNone/>
            </a:pPr>
            <a:r>
              <a:rPr lang="ru-RU" sz="4200" dirty="0"/>
              <a:t>В 2006 году был поднят вопрос о перенесении LACP в группу стандартов 802.1, которая более соответствовала его </a:t>
            </a:r>
            <a:r>
              <a:rPr lang="ru-RU" sz="4200" b="1" u="sng" dirty="0"/>
              <a:t>положению в стеке протоколов</a:t>
            </a:r>
            <a:r>
              <a:rPr lang="ru-RU" sz="4200" dirty="0"/>
              <a:t>. Перенос официально осуществился  3 ноября 2008 года, когда стандарт был опубликован как 802.1AX-2008. Полное название - 802.1AX-2008 IEEE </a:t>
            </a:r>
            <a:r>
              <a:rPr lang="ru-RU" sz="4200" dirty="0" err="1"/>
              <a:t>Standard</a:t>
            </a:r>
            <a:r>
              <a:rPr lang="ru-RU" sz="4200" dirty="0"/>
              <a:t> </a:t>
            </a:r>
            <a:r>
              <a:rPr lang="ru-RU" sz="4200" dirty="0" err="1"/>
              <a:t>for</a:t>
            </a:r>
            <a:r>
              <a:rPr lang="ru-RU" sz="4200" dirty="0"/>
              <a:t> </a:t>
            </a:r>
            <a:r>
              <a:rPr lang="ru-RU" sz="4200" dirty="0" err="1"/>
              <a:t>Local</a:t>
            </a:r>
            <a:r>
              <a:rPr lang="ru-RU" sz="4200" dirty="0"/>
              <a:t> </a:t>
            </a:r>
            <a:r>
              <a:rPr lang="ru-RU" sz="4200" dirty="0" err="1"/>
              <a:t>and</a:t>
            </a:r>
            <a:r>
              <a:rPr lang="ru-RU" sz="4200" dirty="0"/>
              <a:t> </a:t>
            </a:r>
            <a:r>
              <a:rPr lang="ru-RU" sz="4200" dirty="0" err="1"/>
              <a:t>Metropolitan</a:t>
            </a:r>
            <a:r>
              <a:rPr lang="ru-RU" sz="4200" dirty="0"/>
              <a:t> </a:t>
            </a:r>
            <a:r>
              <a:rPr lang="ru-RU" sz="4200" dirty="0" err="1"/>
              <a:t>Area</a:t>
            </a:r>
            <a:r>
              <a:rPr lang="ru-RU" sz="4200" dirty="0"/>
              <a:t> </a:t>
            </a:r>
            <a:r>
              <a:rPr lang="ru-RU" sz="4200" dirty="0" err="1"/>
              <a:t>Networks</a:t>
            </a:r>
            <a:r>
              <a:rPr lang="ru-RU" sz="4200" dirty="0"/>
              <a:t> - </a:t>
            </a:r>
            <a:r>
              <a:rPr lang="ru-RU" sz="4200" dirty="0" err="1"/>
              <a:t>Link</a:t>
            </a:r>
            <a:r>
              <a:rPr lang="ru-RU" sz="4200" dirty="0"/>
              <a:t> </a:t>
            </a:r>
            <a:r>
              <a:rPr lang="ru-RU" sz="4200" dirty="0" err="1"/>
              <a:t>Aggregation</a:t>
            </a:r>
            <a:r>
              <a:rPr lang="ru-RU" sz="4200" dirty="0"/>
              <a:t> (IEEE Стандарт для локальных и городских вычислительных сетей - Агрегация каналов).</a:t>
            </a:r>
            <a:endParaRPr lang="ru-RU" sz="4200" dirty="0"/>
          </a:p>
          <a:p>
            <a:pPr marL="0" indent="0">
              <a:buNone/>
            </a:pP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3</a:t>
            </a:fld>
            <a:endParaRPr lang="ru-RU"/>
          </a:p>
        </p:txBody>
      </p:sp>
    </p:spTree>
    <p:extLst>
      <p:ext uri="{BB962C8B-B14F-4D97-AF65-F5344CB8AC3E}">
        <p14:creationId xmlns:p14="http://schemas.microsoft.com/office/powerpoint/2010/main" val="2961879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Slow Protocols</a:t>
            </a:r>
            <a:endParaRPr lang="ru-RU" dirty="0"/>
          </a:p>
        </p:txBody>
      </p:sp>
      <p:sp>
        <p:nvSpPr>
          <p:cNvPr id="3" name="Объект 2"/>
          <p:cNvSpPr>
            <a:spLocks noGrp="1"/>
          </p:cNvSpPr>
          <p:nvPr>
            <p:ph idx="1"/>
          </p:nvPr>
        </p:nvSpPr>
        <p:spPr>
          <a:xfrm>
            <a:off x="304800" y="1554164"/>
            <a:ext cx="8686800" cy="5303835"/>
          </a:xfrm>
        </p:spPr>
        <p:txBody>
          <a:bodyPr>
            <a:normAutofit fontScale="77500" lnSpcReduction="20000"/>
          </a:bodyPr>
          <a:lstStyle/>
          <a:p>
            <a:pPr marL="0" indent="0" algn="just">
              <a:buNone/>
            </a:pPr>
            <a:r>
              <a:rPr lang="en-US" dirty="0" smtClean="0"/>
              <a:t>LACP </a:t>
            </a:r>
            <a:r>
              <a:rPr lang="ru-RU" dirty="0" smtClean="0"/>
              <a:t>относится к классу медленных протоколов (</a:t>
            </a:r>
            <a:r>
              <a:rPr lang="en-US" dirty="0" smtClean="0"/>
              <a:t>Slow Protocols</a:t>
            </a:r>
            <a:r>
              <a:rPr lang="ru-RU" dirty="0" smtClean="0"/>
              <a:t> см. </a:t>
            </a:r>
            <a:r>
              <a:rPr lang="en-US" b="1" dirty="0" smtClean="0"/>
              <a:t>8023</a:t>
            </a:r>
            <a:r>
              <a:rPr lang="en-US" dirty="0" smtClean="0"/>
              <a:t>-</a:t>
            </a:r>
            <a:r>
              <a:rPr lang="en-US" b="1" dirty="0" smtClean="0"/>
              <a:t>57a</a:t>
            </a:r>
            <a:r>
              <a:rPr lang="en-US" dirty="0" smtClean="0"/>
              <a:t>_</a:t>
            </a:r>
            <a:r>
              <a:rPr lang="en-US" b="1" dirty="0" smtClean="0"/>
              <a:t>b</a:t>
            </a:r>
            <a:r>
              <a:rPr lang="en-US" dirty="0" smtClean="0"/>
              <a:t>_</a:t>
            </a:r>
            <a:r>
              <a:rPr lang="en-US" b="1" dirty="0" smtClean="0"/>
              <a:t>SG15CMP</a:t>
            </a:r>
            <a:r>
              <a:rPr lang="en-US" dirty="0" smtClean="0"/>
              <a:t>_response.pdf</a:t>
            </a:r>
            <a:r>
              <a:rPr lang="ru-RU" dirty="0" smtClean="0"/>
              <a:t> от</a:t>
            </a:r>
            <a:r>
              <a:rPr lang="en-US" dirty="0" smtClean="0"/>
              <a:t> </a:t>
            </a:r>
            <a:r>
              <a:rPr lang="en-US" dirty="0"/>
              <a:t>10 September 2007</a:t>
            </a:r>
            <a:r>
              <a:rPr lang="ru-RU" dirty="0" smtClean="0"/>
              <a:t>)</a:t>
            </a:r>
            <a:r>
              <a:rPr lang="en-US" dirty="0" smtClean="0"/>
              <a:t>.</a:t>
            </a:r>
            <a:r>
              <a:rPr lang="ru-RU" dirty="0" smtClean="0"/>
              <a:t> Все медленные протоколы реализуются </a:t>
            </a:r>
            <a:r>
              <a:rPr lang="ru-RU" dirty="0" err="1" smtClean="0"/>
              <a:t>программно</a:t>
            </a:r>
            <a:r>
              <a:rPr lang="ru-RU" dirty="0" smtClean="0"/>
              <a:t>. Для него </a:t>
            </a:r>
            <a:r>
              <a:rPr lang="ru-RU" dirty="0"/>
              <a:t>используется специальный </a:t>
            </a:r>
            <a:r>
              <a:rPr lang="en-US" dirty="0" smtClean="0"/>
              <a:t>multicast </a:t>
            </a:r>
            <a:r>
              <a:rPr lang="ru-RU" dirty="0" smtClean="0"/>
              <a:t>MAC-адрес</a:t>
            </a:r>
            <a:r>
              <a:rPr lang="ru-RU" dirty="0"/>
              <a:t>: – 0180-с200-0002, и </a:t>
            </a:r>
            <a:r>
              <a:rPr lang="ru-RU" dirty="0" err="1"/>
              <a:t>EtherType</a:t>
            </a:r>
            <a:r>
              <a:rPr lang="ru-RU" dirty="0"/>
              <a:t> </a:t>
            </a:r>
            <a:r>
              <a:rPr lang="ru-RU" dirty="0" smtClean="0"/>
              <a:t>0</a:t>
            </a:r>
            <a:r>
              <a:rPr lang="en-US" dirty="0" smtClean="0"/>
              <a:t>x</a:t>
            </a:r>
            <a:r>
              <a:rPr lang="ru-RU" dirty="0" smtClean="0"/>
              <a:t>8809</a:t>
            </a:r>
            <a:r>
              <a:rPr lang="ru-RU" dirty="0"/>
              <a:t>.</a:t>
            </a:r>
            <a:r>
              <a:rPr lang="en-US" dirty="0" smtClean="0"/>
              <a:t> </a:t>
            </a:r>
            <a:endParaRPr lang="ru-RU" dirty="0"/>
          </a:p>
          <a:p>
            <a:pPr marL="0" indent="0" algn="just">
              <a:buNone/>
            </a:pPr>
            <a:r>
              <a:rPr lang="ru-RU" dirty="0" smtClean="0"/>
              <a:t>На медленные протоколы накладываются следующие ограничения:</a:t>
            </a:r>
          </a:p>
          <a:p>
            <a:pPr algn="just"/>
            <a:r>
              <a:rPr lang="ru-RU" dirty="0" smtClean="0"/>
              <a:t>Передавать </a:t>
            </a:r>
            <a:r>
              <a:rPr lang="ru-RU" dirty="0"/>
              <a:t>не более 10 </a:t>
            </a:r>
            <a:r>
              <a:rPr lang="ru-RU" dirty="0"/>
              <a:t>кадров в </a:t>
            </a:r>
            <a:r>
              <a:rPr lang="ru-RU" dirty="0"/>
              <a:t>секунду.</a:t>
            </a:r>
          </a:p>
          <a:p>
            <a:pPr algn="just"/>
            <a:r>
              <a:rPr lang="ru-RU" dirty="0"/>
              <a:t>Максимальное </a:t>
            </a:r>
            <a:r>
              <a:rPr lang="ru-RU" dirty="0"/>
              <a:t>число протоколов с </a:t>
            </a:r>
            <a:r>
              <a:rPr lang="ru-RU" dirty="0" err="1"/>
              <a:t>EtherType</a:t>
            </a:r>
            <a:r>
              <a:rPr lang="ru-RU" dirty="0"/>
              <a:t> 8809 — десять. Теоретически их может быть больше, но для них уже будет указан другой тип в заголовке </a:t>
            </a:r>
            <a:r>
              <a:rPr lang="ru-RU" dirty="0" err="1"/>
              <a:t>Ethernet</a:t>
            </a:r>
            <a:r>
              <a:rPr lang="ru-RU" dirty="0"/>
              <a:t>.</a:t>
            </a:r>
          </a:p>
          <a:p>
            <a:pPr algn="just"/>
            <a:r>
              <a:rPr lang="ru-RU" dirty="0"/>
              <a:t>Размер </a:t>
            </a:r>
            <a:r>
              <a:rPr lang="ru-RU" dirty="0"/>
              <a:t>кадра «медленных» протоколов ограничен 128 байтами. </a:t>
            </a:r>
            <a:r>
              <a:rPr lang="ru-RU" dirty="0"/>
              <a:t>Для OAMPDU</a:t>
            </a:r>
            <a:r>
              <a:rPr lang="en-US" dirty="0"/>
              <a:t> </a:t>
            </a:r>
            <a:r>
              <a:rPr lang="ru-RU" dirty="0"/>
              <a:t>размер может быть больше</a:t>
            </a:r>
            <a:r>
              <a:rPr lang="ru-RU" dirty="0" smtClean="0"/>
              <a:t>.</a:t>
            </a:r>
          </a:p>
          <a:p>
            <a:pPr marL="0" indent="0" algn="just">
              <a:buNone/>
            </a:pPr>
            <a:r>
              <a:rPr lang="ru-RU" dirty="0" smtClean="0"/>
              <a:t>Данные ограничения необходимы для уменьшения объёма служебного трафика. </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4</a:t>
            </a:fld>
            <a:endParaRPr lang="ru-RU"/>
          </a:p>
        </p:txBody>
      </p:sp>
    </p:spTree>
    <p:extLst>
      <p:ext uri="{BB962C8B-B14F-4D97-AF65-F5344CB8AC3E}">
        <p14:creationId xmlns:p14="http://schemas.microsoft.com/office/powerpoint/2010/main" val="3577558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Slow Protocols</a:t>
            </a:r>
            <a:endParaRPr lang="ru-RU" dirty="0"/>
          </a:p>
        </p:txBody>
      </p:sp>
      <p:sp>
        <p:nvSpPr>
          <p:cNvPr id="3" name="Объект 2"/>
          <p:cNvSpPr>
            <a:spLocks noGrp="1"/>
          </p:cNvSpPr>
          <p:nvPr>
            <p:ph idx="1"/>
          </p:nvPr>
        </p:nvSpPr>
        <p:spPr>
          <a:xfrm>
            <a:off x="304800" y="3717032"/>
            <a:ext cx="8686800" cy="2736304"/>
          </a:xfrm>
        </p:spPr>
        <p:txBody>
          <a:bodyPr>
            <a:normAutofit fontScale="70000" lnSpcReduction="20000"/>
          </a:bodyPr>
          <a:lstStyle/>
          <a:p>
            <a:pPr marL="0" indent="0" algn="just">
              <a:buNone/>
            </a:pPr>
            <a:r>
              <a:rPr lang="ru-RU" dirty="0" smtClean="0"/>
              <a:t>Что должен предпринимать сетевое устройство при получении </a:t>
            </a:r>
            <a:r>
              <a:rPr lang="ru-RU" dirty="0"/>
              <a:t>кадра </a:t>
            </a:r>
            <a:r>
              <a:rPr lang="ru-RU" dirty="0" err="1"/>
              <a:t>Slow</a:t>
            </a:r>
            <a:r>
              <a:rPr lang="ru-RU" dirty="0"/>
              <a:t> </a:t>
            </a:r>
            <a:r>
              <a:rPr lang="ru-RU" dirty="0" err="1" smtClean="0"/>
              <a:t>Protocols</a:t>
            </a:r>
            <a:r>
              <a:rPr lang="ru-RU" dirty="0" smtClean="0"/>
              <a:t>:</a:t>
            </a:r>
            <a:endParaRPr lang="ru-RU" dirty="0"/>
          </a:p>
          <a:p>
            <a:pPr algn="just"/>
            <a:r>
              <a:rPr lang="ru-RU" dirty="0" smtClean="0"/>
              <a:t> </a:t>
            </a:r>
            <a:r>
              <a:rPr lang="ru-RU" dirty="0"/>
              <a:t>Отбросить все кадры, в которых указаны запрещённые подтипы </a:t>
            </a:r>
            <a:r>
              <a:rPr lang="ru-RU" dirty="0" err="1"/>
              <a:t>Slow</a:t>
            </a:r>
            <a:r>
              <a:rPr lang="ru-RU" dirty="0"/>
              <a:t> </a:t>
            </a:r>
            <a:r>
              <a:rPr lang="en-US" dirty="0" smtClean="0"/>
              <a:t>P</a:t>
            </a:r>
            <a:r>
              <a:rPr lang="ru-RU" dirty="0" err="1" smtClean="0"/>
              <a:t>rotocols</a:t>
            </a:r>
            <a:r>
              <a:rPr lang="ru-RU" dirty="0" smtClean="0"/>
              <a:t>.</a:t>
            </a:r>
            <a:endParaRPr lang="ru-RU" dirty="0"/>
          </a:p>
          <a:p>
            <a:pPr algn="just"/>
            <a:r>
              <a:rPr lang="ru-RU" dirty="0" smtClean="0"/>
              <a:t>Пропустить </a:t>
            </a:r>
            <a:r>
              <a:rPr lang="ru-RU" dirty="0"/>
              <a:t>кадры, которые несут известные </a:t>
            </a:r>
            <a:r>
              <a:rPr lang="ru-RU" dirty="0" err="1"/>
              <a:t>Slow</a:t>
            </a:r>
            <a:r>
              <a:rPr lang="ru-RU" dirty="0"/>
              <a:t> протоколы (с известными подтипами) и передать их </a:t>
            </a:r>
            <a:r>
              <a:rPr lang="ru-RU" dirty="0" err="1"/>
              <a:t>соответсвующим</a:t>
            </a:r>
            <a:r>
              <a:rPr lang="ru-RU" dirty="0"/>
              <a:t> </a:t>
            </a:r>
            <a:r>
              <a:rPr lang="ru-RU" dirty="0" smtClean="0"/>
              <a:t>службам</a:t>
            </a:r>
            <a:r>
              <a:rPr lang="en-US" dirty="0" smtClean="0"/>
              <a:t> (</a:t>
            </a:r>
            <a:r>
              <a:rPr lang="ru-RU" dirty="0" smtClean="0"/>
              <a:t>обработчикам</a:t>
            </a:r>
            <a:r>
              <a:rPr lang="en-US" dirty="0" smtClean="0"/>
              <a:t>)</a:t>
            </a:r>
            <a:r>
              <a:rPr lang="ru-RU" dirty="0" smtClean="0"/>
              <a:t>.</a:t>
            </a:r>
            <a:endParaRPr lang="ru-RU" dirty="0"/>
          </a:p>
          <a:p>
            <a:pPr algn="just"/>
            <a:r>
              <a:rPr lang="ru-RU" dirty="0" smtClean="0"/>
              <a:t>Пропустить </a:t>
            </a:r>
            <a:r>
              <a:rPr lang="ru-RU" dirty="0"/>
              <a:t>кадры, которые несут валидные, но неизвестные протоколы и передать их MAC-клиенту.</a:t>
            </a:r>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5</a:t>
            </a:fld>
            <a:endParaRPr lang="ru-RU"/>
          </a:p>
        </p:txBody>
      </p:sp>
      <p:sp>
        <p:nvSpPr>
          <p:cNvPr id="7" name="Прямоугольник 6"/>
          <p:cNvSpPr/>
          <p:nvPr/>
        </p:nvSpPr>
        <p:spPr>
          <a:xfrm>
            <a:off x="539552" y="1340768"/>
            <a:ext cx="8352928" cy="1200329"/>
          </a:xfrm>
          <a:prstGeom prst="rect">
            <a:avLst/>
          </a:prstGeom>
        </p:spPr>
        <p:txBody>
          <a:bodyPr wrap="square">
            <a:spAutoFit/>
          </a:bodyPr>
          <a:lstStyle/>
          <a:p>
            <a:pPr algn="just"/>
            <a:r>
              <a:rPr lang="ru-RU" b="1" dirty="0" smtClean="0"/>
              <a:t>01-80-C2-00-00-02</a:t>
            </a:r>
            <a:r>
              <a:rPr lang="ru-RU" dirty="0" smtClean="0"/>
              <a:t>.МАС-адрес принадлежит диапазону выделенному ISO/IEC 15802-3 для протоколов, ограниченных одним каналом. Фактически это означает, что кадры, передающиеся на данный адрес не могут быть перенаправлены за пределы данного конкретного канала.</a:t>
            </a:r>
            <a:endParaRPr lang="ru-RU" dirty="0"/>
          </a:p>
        </p:txBody>
      </p:sp>
      <p:pic>
        <p:nvPicPr>
          <p:cNvPr id="8" name="Picture 2" descr="https://habrastorage.org/r/w780/getpro/habr/post_images/38c/dde/54c/38cdde54c7a846aa5e72d8073f2b02f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541097"/>
            <a:ext cx="5391150"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528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Slow Protocols</a:t>
            </a:r>
            <a:endParaRPr lang="ru-RU" dirty="0"/>
          </a:p>
        </p:txBody>
      </p:sp>
      <p:graphicFrame>
        <p:nvGraphicFramePr>
          <p:cNvPr id="7" name="Объект 6"/>
          <p:cNvGraphicFramePr>
            <a:graphicFrameLocks noGrp="1"/>
          </p:cNvGraphicFramePr>
          <p:nvPr>
            <p:ph idx="1"/>
            <p:extLst>
              <p:ext uri="{D42A27DB-BD31-4B8C-83A1-F6EECF244321}">
                <p14:modId xmlns:p14="http://schemas.microsoft.com/office/powerpoint/2010/main" val="2778384853"/>
              </p:ext>
            </p:extLst>
          </p:nvPr>
        </p:nvGraphicFramePr>
        <p:xfrm>
          <a:off x="304800" y="1554163"/>
          <a:ext cx="8686800" cy="5090160"/>
        </p:xfrm>
        <a:graphic>
          <a:graphicData uri="http://schemas.openxmlformats.org/drawingml/2006/table">
            <a:tbl>
              <a:tblPr firstRow="1" bandRow="1">
                <a:tableStyleId>{5C22544A-7EE6-4342-B048-85BDC9FD1C3A}</a:tableStyleId>
              </a:tblPr>
              <a:tblGrid>
                <a:gridCol w="2394992"/>
                <a:gridCol w="6291808"/>
              </a:tblGrid>
              <a:tr h="370840">
                <a:tc>
                  <a:txBody>
                    <a:bodyPr/>
                    <a:lstStyle/>
                    <a:p>
                      <a:pPr algn="ctr"/>
                      <a:r>
                        <a:rPr lang="en-US" dirty="0" smtClean="0"/>
                        <a:t>Protocol Subtype value</a:t>
                      </a:r>
                      <a:endParaRPr lang="ru-RU" dirty="0"/>
                    </a:p>
                  </a:txBody>
                  <a:tcPr/>
                </a:tc>
                <a:tc>
                  <a:txBody>
                    <a:bodyPr/>
                    <a:lstStyle/>
                    <a:p>
                      <a:pPr algn="ctr"/>
                      <a:r>
                        <a:rPr lang="en-US" dirty="0" smtClean="0"/>
                        <a:t>Protocol name</a:t>
                      </a:r>
                      <a:endParaRPr lang="ru-RU" dirty="0"/>
                    </a:p>
                  </a:txBody>
                  <a:tcPr/>
                </a:tc>
              </a:tr>
              <a:tr h="370840">
                <a:tc>
                  <a:txBody>
                    <a:bodyPr/>
                    <a:lstStyle/>
                    <a:p>
                      <a:pPr algn="ctr"/>
                      <a:r>
                        <a:rPr lang="ru-RU" dirty="0" smtClean="0"/>
                        <a:t>0</a:t>
                      </a:r>
                    </a:p>
                  </a:txBody>
                  <a:tcPr/>
                </a:tc>
                <a:tc>
                  <a:txBody>
                    <a:bodyPr/>
                    <a:lstStyle/>
                    <a:p>
                      <a:pPr algn="ctr"/>
                      <a:r>
                        <a:rPr lang="en-US" dirty="0" smtClean="0"/>
                        <a:t>Unused—Illegal value</a:t>
                      </a:r>
                      <a:endParaRPr lang="ru-RU" dirty="0"/>
                    </a:p>
                  </a:txBody>
                  <a:tcPr/>
                </a:tc>
              </a:tr>
              <a:tr h="370840">
                <a:tc>
                  <a:txBody>
                    <a:bodyPr/>
                    <a:lstStyle/>
                    <a:p>
                      <a:pPr algn="ctr"/>
                      <a:r>
                        <a:rPr lang="ru-RU" dirty="0" smtClean="0"/>
                        <a:t>1</a:t>
                      </a:r>
                      <a:endParaRPr lang="ru-RU" dirty="0"/>
                    </a:p>
                  </a:txBody>
                  <a:tcPr/>
                </a:tc>
                <a:tc>
                  <a:txBody>
                    <a:bodyPr/>
                    <a:lstStyle/>
                    <a:p>
                      <a:pPr algn="ctr"/>
                      <a:r>
                        <a:rPr lang="it-IT" dirty="0" smtClean="0"/>
                        <a:t>Link Aggregation Control Protocol (LACP)</a:t>
                      </a:r>
                      <a:endParaRPr lang="ru-RU" dirty="0"/>
                    </a:p>
                  </a:txBody>
                  <a:tcPr/>
                </a:tc>
              </a:tr>
              <a:tr h="370840">
                <a:tc>
                  <a:txBody>
                    <a:bodyPr/>
                    <a:lstStyle/>
                    <a:p>
                      <a:pPr algn="ctr"/>
                      <a:r>
                        <a:rPr lang="ru-RU" dirty="0" smtClean="0"/>
                        <a:t>2</a:t>
                      </a:r>
                      <a:endParaRPr lang="ru-RU" dirty="0"/>
                    </a:p>
                  </a:txBody>
                  <a:tcPr/>
                </a:tc>
                <a:tc>
                  <a:txBody>
                    <a:bodyPr/>
                    <a:lstStyle/>
                    <a:p>
                      <a:pPr algn="ctr"/>
                      <a:r>
                        <a:rPr lang="en-US" dirty="0" smtClean="0"/>
                        <a:t>Link Aggregation—Marker Protocol</a:t>
                      </a:r>
                      <a:endParaRPr lang="ru-RU" dirty="0"/>
                    </a:p>
                  </a:txBody>
                  <a:tcPr/>
                </a:tc>
              </a:tr>
              <a:tr h="370840">
                <a:tc>
                  <a:txBody>
                    <a:bodyPr/>
                    <a:lstStyle/>
                    <a:p>
                      <a:pPr algn="ctr"/>
                      <a:r>
                        <a:rPr lang="ru-RU" dirty="0" smtClean="0"/>
                        <a:t>3</a:t>
                      </a:r>
                      <a:endParaRPr lang="ru-RU" dirty="0"/>
                    </a:p>
                  </a:txBody>
                  <a:tcPr/>
                </a:tc>
                <a:tc>
                  <a:txBody>
                    <a:bodyPr/>
                    <a:lstStyle/>
                    <a:p>
                      <a:pPr algn="ctr"/>
                      <a:r>
                        <a:rPr lang="en-US" dirty="0" smtClean="0"/>
                        <a:t>Operations, Administration, and Maintenance (OAM)</a:t>
                      </a:r>
                      <a:endParaRPr lang="ru-RU" dirty="0"/>
                    </a:p>
                  </a:txBody>
                  <a:tcPr/>
                </a:tc>
              </a:tr>
              <a:tr h="370840">
                <a:tc>
                  <a:txBody>
                    <a:bodyPr/>
                    <a:lstStyle/>
                    <a:p>
                      <a:pPr algn="ctr"/>
                      <a:r>
                        <a:rPr lang="ru-RU" dirty="0" smtClean="0"/>
                        <a:t>4</a:t>
                      </a:r>
                      <a:endParaRPr lang="ru-RU" dirty="0"/>
                    </a:p>
                  </a:txBody>
                  <a:tcPr/>
                </a:tc>
                <a:tc>
                  <a:txBody>
                    <a:bodyPr/>
                    <a:lstStyle/>
                    <a:p>
                      <a:pPr algn="ctr"/>
                      <a:r>
                        <a:rPr lang="en-US" dirty="0" smtClean="0"/>
                        <a:t>Reserved for future use</a:t>
                      </a:r>
                      <a:endParaRPr lang="ru-RU" dirty="0"/>
                    </a:p>
                  </a:txBody>
                  <a:tcPr/>
                </a:tc>
              </a:tr>
              <a:tr h="370840">
                <a:tc>
                  <a:txBody>
                    <a:bodyPr/>
                    <a:lstStyle/>
                    <a:p>
                      <a:pPr algn="ctr"/>
                      <a:r>
                        <a:rPr lang="ru-RU" dirty="0" smtClean="0"/>
                        <a:t>5</a:t>
                      </a:r>
                      <a:endParaRPr lang="ru-RU" dirty="0"/>
                    </a:p>
                  </a:txBody>
                  <a:tcPr/>
                </a:tc>
                <a:tc>
                  <a:txBody>
                    <a:bodyPr/>
                    <a:lstStyle/>
                    <a:p>
                      <a:pPr algn="ctr"/>
                      <a:r>
                        <a:rPr lang="en-US" dirty="0" smtClean="0"/>
                        <a:t>Reserved for future use</a:t>
                      </a:r>
                      <a:endParaRPr lang="ru-RU" dirty="0"/>
                    </a:p>
                  </a:txBody>
                  <a:tcPr/>
                </a:tc>
              </a:tr>
              <a:tr h="370840">
                <a:tc>
                  <a:txBody>
                    <a:bodyPr/>
                    <a:lstStyle/>
                    <a:p>
                      <a:pPr algn="ctr"/>
                      <a:r>
                        <a:rPr lang="ru-RU" dirty="0" smtClean="0"/>
                        <a:t>6</a:t>
                      </a:r>
                      <a:endParaRPr lang="ru-RU" dirty="0"/>
                    </a:p>
                  </a:txBody>
                  <a:tcPr/>
                </a:tc>
                <a:tc>
                  <a:txBody>
                    <a:bodyPr/>
                    <a:lstStyle/>
                    <a:p>
                      <a:pPr algn="ctr"/>
                      <a:r>
                        <a:rPr lang="en-US" dirty="0" smtClean="0"/>
                        <a:t>Reserved for future use</a:t>
                      </a:r>
                      <a:endParaRPr lang="ru-RU" dirty="0"/>
                    </a:p>
                  </a:txBody>
                  <a:tcPr/>
                </a:tc>
              </a:tr>
              <a:tr h="370840">
                <a:tc>
                  <a:txBody>
                    <a:bodyPr/>
                    <a:lstStyle/>
                    <a:p>
                      <a:pPr algn="ctr"/>
                      <a:r>
                        <a:rPr lang="ru-RU" dirty="0" smtClean="0"/>
                        <a:t>7</a:t>
                      </a:r>
                      <a:endParaRPr lang="ru-RU" dirty="0"/>
                    </a:p>
                  </a:txBody>
                  <a:tcPr/>
                </a:tc>
                <a:tc>
                  <a:txBody>
                    <a:bodyPr/>
                    <a:lstStyle/>
                    <a:p>
                      <a:pPr algn="ctr"/>
                      <a:r>
                        <a:rPr lang="en-US" dirty="0" smtClean="0"/>
                        <a:t>Reserved for future use</a:t>
                      </a:r>
                      <a:endParaRPr lang="ru-RU" dirty="0"/>
                    </a:p>
                  </a:txBody>
                  <a:tcPr/>
                </a:tc>
              </a:tr>
              <a:tr h="370840">
                <a:tc>
                  <a:txBody>
                    <a:bodyPr/>
                    <a:lstStyle/>
                    <a:p>
                      <a:pPr algn="ctr"/>
                      <a:r>
                        <a:rPr lang="ru-RU" dirty="0" smtClean="0"/>
                        <a:t>8</a:t>
                      </a:r>
                      <a:endParaRPr lang="ru-RU" dirty="0"/>
                    </a:p>
                  </a:txBody>
                  <a:tcPr/>
                </a:tc>
                <a:tc>
                  <a:txBody>
                    <a:bodyPr/>
                    <a:lstStyle/>
                    <a:p>
                      <a:pPr algn="ctr"/>
                      <a:r>
                        <a:rPr lang="en-US" dirty="0" smtClean="0"/>
                        <a:t>Reserved for future use</a:t>
                      </a:r>
                      <a:endParaRPr lang="ru-RU" dirty="0"/>
                    </a:p>
                  </a:txBody>
                  <a:tcPr/>
                </a:tc>
              </a:tr>
              <a:tr h="370840">
                <a:tc>
                  <a:txBody>
                    <a:bodyPr/>
                    <a:lstStyle/>
                    <a:p>
                      <a:pPr algn="ctr"/>
                      <a:r>
                        <a:rPr lang="ru-RU" dirty="0" smtClean="0"/>
                        <a:t>9</a:t>
                      </a:r>
                      <a:endParaRPr lang="ru-RU" dirty="0"/>
                    </a:p>
                  </a:txBody>
                  <a:tcPr/>
                </a:tc>
                <a:tc>
                  <a:txBody>
                    <a:bodyPr/>
                    <a:lstStyle/>
                    <a:p>
                      <a:pPr algn="ctr"/>
                      <a:r>
                        <a:rPr lang="en-US" dirty="0" smtClean="0"/>
                        <a:t>Reserved for future use</a:t>
                      </a:r>
                      <a:endParaRPr lang="ru-RU" dirty="0"/>
                    </a:p>
                  </a:txBody>
                  <a:tcPr/>
                </a:tc>
              </a:tr>
              <a:tr h="370840">
                <a:tc>
                  <a:txBody>
                    <a:bodyPr/>
                    <a:lstStyle/>
                    <a:p>
                      <a:pPr algn="ctr"/>
                      <a:r>
                        <a:rPr lang="ru-RU" dirty="0" smtClean="0"/>
                        <a:t>10</a:t>
                      </a:r>
                      <a:endParaRPr lang="ru-RU" dirty="0"/>
                    </a:p>
                  </a:txBody>
                  <a:tcPr/>
                </a:tc>
                <a:tc>
                  <a:txBody>
                    <a:bodyPr/>
                    <a:lstStyle/>
                    <a:p>
                      <a:pPr algn="ctr"/>
                      <a:r>
                        <a:rPr lang="en-US" strike="sngStrike" baseline="0" dirty="0" smtClean="0"/>
                        <a:t>Reserved for future use Organization </a:t>
                      </a:r>
                      <a:endParaRPr lang="ru-RU" strike="sngStrike" baseline="0" dirty="0" smtClean="0"/>
                    </a:p>
                    <a:p>
                      <a:pPr algn="ctr"/>
                      <a:r>
                        <a:rPr lang="en-US" dirty="0" smtClean="0"/>
                        <a:t>Specific Slow </a:t>
                      </a:r>
                      <a:r>
                        <a:rPr lang="en-US" dirty="0" err="1" smtClean="0"/>
                        <a:t>Protcol</a:t>
                      </a:r>
                      <a:r>
                        <a:rPr lang="en-US" dirty="0" smtClean="0"/>
                        <a:t> (OSSP)</a:t>
                      </a:r>
                      <a:endParaRPr lang="ru-RU" dirty="0"/>
                    </a:p>
                  </a:txBody>
                  <a:tcPr/>
                </a:tc>
              </a:tr>
              <a:tr h="370840">
                <a:tc>
                  <a:txBody>
                    <a:bodyPr/>
                    <a:lstStyle/>
                    <a:p>
                      <a:pPr algn="ctr"/>
                      <a:r>
                        <a:rPr lang="ru-RU" dirty="0" smtClean="0"/>
                        <a:t>11-255</a:t>
                      </a:r>
                      <a:endParaRPr lang="ru-RU" dirty="0"/>
                    </a:p>
                  </a:txBody>
                  <a:tcPr/>
                </a:tc>
                <a:tc>
                  <a:txBody>
                    <a:bodyPr/>
                    <a:lstStyle/>
                    <a:p>
                      <a:pPr algn="ctr"/>
                      <a:r>
                        <a:rPr lang="en-US" dirty="0" smtClean="0"/>
                        <a:t>Unused—Illegal values</a:t>
                      </a:r>
                      <a:endParaRPr lang="ru-RU" dirty="0"/>
                    </a:p>
                  </a:txBody>
                  <a:tcPr/>
                </a:tc>
              </a:tr>
            </a:tbl>
          </a:graphicData>
        </a:graphic>
      </p:graphicFrame>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6</a:t>
            </a:fld>
            <a:endParaRPr lang="ru-RU"/>
          </a:p>
        </p:txBody>
      </p:sp>
    </p:spTree>
    <p:extLst>
      <p:ext uri="{BB962C8B-B14F-4D97-AF65-F5344CB8AC3E}">
        <p14:creationId xmlns:p14="http://schemas.microsoft.com/office/powerpoint/2010/main" val="3614486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Примеры топологий</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7</a:t>
            </a:fld>
            <a:endParaRPr lang="ru-RU"/>
          </a:p>
        </p:txBody>
      </p:sp>
      <p:pic>
        <p:nvPicPr>
          <p:cNvPr id="92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340768"/>
            <a:ext cx="7488832" cy="5264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445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Примеры топологий</a:t>
            </a:r>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8</a:t>
            </a:fld>
            <a:endParaRPr lang="ru-RU"/>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2019" y="1554163"/>
            <a:ext cx="8172361" cy="452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3632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Заголовок </a:t>
            </a:r>
            <a:r>
              <a:rPr lang="en-US" dirty="0"/>
              <a:t>LACP</a:t>
            </a:r>
            <a:endParaRPr lang="ru-RU" dirty="0"/>
          </a:p>
        </p:txBody>
      </p:sp>
      <p:sp>
        <p:nvSpPr>
          <p:cNvPr id="4" name="Дата 3"/>
          <p:cNvSpPr>
            <a:spLocks noGrp="1"/>
          </p:cNvSpPr>
          <p:nvPr>
            <p:ph type="dt" sz="half" idx="10"/>
          </p:nvPr>
        </p:nvSpPr>
        <p:spPr/>
        <p:txBody>
          <a:bodyPr/>
          <a:lstStyle/>
          <a:p>
            <a:r>
              <a:rPr lang="ru-RU" smtClean="0"/>
              <a:t>февраль 2022</a:t>
            </a:r>
            <a:endParaRPr lang="ru-RU"/>
          </a:p>
        </p:txBody>
      </p:sp>
      <p:sp>
        <p:nvSpPr>
          <p:cNvPr id="5" name="Нижний колонтитул 4"/>
          <p:cNvSpPr>
            <a:spLocks noGrp="1"/>
          </p:cNvSpPr>
          <p:nvPr>
            <p:ph type="ftr" sz="quarter" idx="11"/>
          </p:nvPr>
        </p:nvSpPr>
        <p:spPr/>
        <p:txBody>
          <a:bodyPr/>
          <a:lstStyle/>
          <a:p>
            <a:r>
              <a:rPr lang="ru-RU" smtClean="0"/>
              <a:t>Машкин В.А. </a:t>
            </a:r>
            <a:r>
              <a:rPr lang="en-US" smtClean="0"/>
              <a:t>LACP</a:t>
            </a:r>
            <a:endParaRPr lang="ru-RU"/>
          </a:p>
        </p:txBody>
      </p:sp>
      <p:sp>
        <p:nvSpPr>
          <p:cNvPr id="6" name="Номер слайда 5"/>
          <p:cNvSpPr>
            <a:spLocks noGrp="1"/>
          </p:cNvSpPr>
          <p:nvPr>
            <p:ph type="sldNum" sz="quarter" idx="12"/>
          </p:nvPr>
        </p:nvSpPr>
        <p:spPr/>
        <p:txBody>
          <a:bodyPr/>
          <a:lstStyle/>
          <a:p>
            <a:fld id="{CD5FB6DD-2904-4BA7-9C5F-0AAC4E3E010C}" type="slidenum">
              <a:rPr lang="ru-RU" smtClean="0"/>
              <a:t>9</a:t>
            </a:fld>
            <a:endParaRPr lang="ru-RU"/>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412776"/>
            <a:ext cx="7632848" cy="5144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81279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рек">
  <a:themeElements>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Трек">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Трек">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2041</TotalTime>
  <Words>1674</Words>
  <Application>Microsoft Office PowerPoint</Application>
  <PresentationFormat>Экран (4:3)</PresentationFormat>
  <Paragraphs>282</Paragraphs>
  <Slides>24</Slides>
  <Notes>3</Notes>
  <HiddenSlides>0</HiddenSlides>
  <MMClips>0</MMClips>
  <ScaleCrop>false</ScaleCrop>
  <HeadingPairs>
    <vt:vector size="4" baseType="variant">
      <vt:variant>
        <vt:lpstr>Тема</vt:lpstr>
      </vt:variant>
      <vt:variant>
        <vt:i4>1</vt:i4>
      </vt:variant>
      <vt:variant>
        <vt:lpstr>Заголовки слайдов</vt:lpstr>
      </vt:variant>
      <vt:variant>
        <vt:i4>24</vt:i4>
      </vt:variant>
    </vt:vector>
  </HeadingPairs>
  <TitlesOfParts>
    <vt:vector size="25" baseType="lpstr">
      <vt:lpstr>Трек</vt:lpstr>
      <vt:lpstr>Агрегирование каналов.  </vt:lpstr>
      <vt:lpstr>Агрегирование каналов</vt:lpstr>
      <vt:lpstr>Протокол lacp</vt:lpstr>
      <vt:lpstr>Slow Protocols</vt:lpstr>
      <vt:lpstr>Slow Protocols</vt:lpstr>
      <vt:lpstr>Slow Protocols</vt:lpstr>
      <vt:lpstr>Примеры топологий</vt:lpstr>
      <vt:lpstr>Примеры топологий</vt:lpstr>
      <vt:lpstr>Заголовок LACP</vt:lpstr>
      <vt:lpstr>Заголовок LACP</vt:lpstr>
      <vt:lpstr>LACP кадр</vt:lpstr>
      <vt:lpstr>LACP кадр. Продолжение</vt:lpstr>
      <vt:lpstr>Общая информация</vt:lpstr>
      <vt:lpstr>Общая информация</vt:lpstr>
      <vt:lpstr>Общие сведения</vt:lpstr>
      <vt:lpstr>Принципы работы LACP</vt:lpstr>
      <vt:lpstr>Агрегирование каналов в Cisco </vt:lpstr>
      <vt:lpstr>Преимущества и недостатки методов агрегирования</vt:lpstr>
      <vt:lpstr> Терминология агрегирования в нотации Cisco </vt:lpstr>
      <vt:lpstr>Общие правила настройки EtherChannel </vt:lpstr>
      <vt:lpstr>Настройка. Синтаксис команды  channel-group </vt:lpstr>
      <vt:lpstr>Default Port-Channel Parameters</vt:lpstr>
      <vt:lpstr>Интерфейсы в состоянии suspended </vt:lpstr>
      <vt:lpstr>Настройка статического  EtherChannel  2-го уровня </vt:lpstr>
    </vt:vector>
  </TitlesOfParts>
  <Company>Арбитражный суд Забайкальского края</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1</dc:creator>
  <cp:lastModifiedBy>1</cp:lastModifiedBy>
  <cp:revision>38</cp:revision>
  <dcterms:created xsi:type="dcterms:W3CDTF">2022-02-09T23:57:50Z</dcterms:created>
  <dcterms:modified xsi:type="dcterms:W3CDTF">2022-02-11T09:59:22Z</dcterms:modified>
</cp:coreProperties>
</file>