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9"/>
  </p:notesMasterIdLst>
  <p:sldIdLst>
    <p:sldId id="256" r:id="rId2"/>
    <p:sldId id="257" r:id="rId3"/>
    <p:sldId id="305" r:id="rId4"/>
    <p:sldId id="284" r:id="rId5"/>
    <p:sldId id="286" r:id="rId6"/>
    <p:sldId id="285" r:id="rId7"/>
    <p:sldId id="261" r:id="rId8"/>
    <p:sldId id="260" r:id="rId9"/>
    <p:sldId id="300" r:id="rId10"/>
    <p:sldId id="291" r:id="rId11"/>
    <p:sldId id="302" r:id="rId12"/>
    <p:sldId id="262" r:id="rId13"/>
    <p:sldId id="263" r:id="rId14"/>
    <p:sldId id="264" r:id="rId15"/>
    <p:sldId id="303" r:id="rId16"/>
    <p:sldId id="265" r:id="rId17"/>
    <p:sldId id="288" r:id="rId18"/>
    <p:sldId id="270" r:id="rId19"/>
    <p:sldId id="266" r:id="rId20"/>
    <p:sldId id="289" r:id="rId21"/>
    <p:sldId id="290" r:id="rId22"/>
    <p:sldId id="293" r:id="rId23"/>
    <p:sldId id="267" r:id="rId24"/>
    <p:sldId id="292" r:id="rId25"/>
    <p:sldId id="268" r:id="rId26"/>
    <p:sldId id="269" r:id="rId27"/>
    <p:sldId id="294" r:id="rId28"/>
    <p:sldId id="271" r:id="rId29"/>
    <p:sldId id="287" r:id="rId30"/>
    <p:sldId id="295" r:id="rId31"/>
    <p:sldId id="273" r:id="rId32"/>
    <p:sldId id="274" r:id="rId33"/>
    <p:sldId id="301" r:id="rId34"/>
    <p:sldId id="275" r:id="rId35"/>
    <p:sldId id="276" r:id="rId36"/>
    <p:sldId id="296" r:id="rId37"/>
    <p:sldId id="297" r:id="rId38"/>
    <p:sldId id="272" r:id="rId39"/>
    <p:sldId id="304" r:id="rId40"/>
    <p:sldId id="277" r:id="rId41"/>
    <p:sldId id="281" r:id="rId42"/>
    <p:sldId id="298" r:id="rId43"/>
    <p:sldId id="279" r:id="rId44"/>
    <p:sldId id="299" r:id="rId45"/>
    <p:sldId id="278" r:id="rId46"/>
    <p:sldId id="282" r:id="rId47"/>
    <p:sldId id="283" r:id="rId4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4660"/>
  </p:normalViewPr>
  <p:slideViewPr>
    <p:cSldViewPr>
      <p:cViewPr varScale="1">
        <p:scale>
          <a:sx n="67" d="100"/>
          <a:sy n="67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01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5E2D878-CABE-40BF-A101-A95EC04D44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26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BA3448-7587-47FD-B9E0-80EC013633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4B77-91E4-4290-90AB-F3D77729023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D3B19-E097-4BF9-A504-1D37EC1F7A8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86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022F9-7163-41E1-B923-ACAA1F07CC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9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5E71E-152F-41E7-A0F1-21193113DA1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33809-A20A-440C-B140-7755CB09B17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3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2AFA-D209-425F-AA24-47F9D9A9584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4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2EF0B-AC48-4368-A821-5F503A61745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9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034E6-E5F5-459F-BB77-A1257AE9B7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9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7523-5108-4752-BD70-3B990F862C5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8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1CE28-8FEB-453D-9F95-A00B7CA8A7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5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18BFE-EB31-4806-A2D5-173C8D5EA06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3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471F8-EB16-4478-B3B8-543D9121AED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ru-RU"/>
              <a:t>05.10.2006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ru-RU"/>
              <a:t>СПбГУ ИТМО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CA6ADC-E82E-4CED-9049-5287977262E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visimo.com/" TargetMode="External"/><Relationship Id="rId2" Type="http://schemas.openxmlformats.org/officeDocument/2006/relationships/hyperlink" Target="http://www.nigma.ru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nigma.ru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Кластеризация данных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Глава 7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Номер слайда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B7A36E3-EFEB-488F-A5F6-2243F940C6E0}" type="slidenum">
              <a:rPr lang="ru-RU"/>
              <a:pPr eaLnBrk="1" hangingPunct="1"/>
              <a:t>10</a:t>
            </a:fld>
            <a:endParaRPr lang="ru-RU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Постановка задачи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52600"/>
            <a:ext cx="7993063" cy="4268788"/>
          </a:xfrm>
        </p:spPr>
        <p:txBody>
          <a:bodyPr/>
          <a:lstStyle/>
          <a:p>
            <a:pPr eaLnBrk="1" hangingPunct="1"/>
            <a:r>
              <a:rPr lang="ru-RU" sz="2400" smtClean="0"/>
              <a:t>Цель кластеризации – построить оптимальное разбиение объектов на группы:</a:t>
            </a:r>
          </a:p>
          <a:p>
            <a:pPr lvl="1" eaLnBrk="1" hangingPunct="1"/>
            <a:r>
              <a:rPr lang="ru-RU" sz="2400" smtClean="0"/>
              <a:t>разбить </a:t>
            </a:r>
            <a:r>
              <a:rPr lang="en-US" sz="2400" i="1" smtClean="0"/>
              <a:t>N</a:t>
            </a:r>
            <a:r>
              <a:rPr lang="en-US" sz="2400" smtClean="0"/>
              <a:t> </a:t>
            </a:r>
            <a:r>
              <a:rPr lang="ru-RU" sz="2400" smtClean="0"/>
              <a:t>объектов на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  <a:r>
              <a:rPr lang="ru-RU" sz="2400" smtClean="0"/>
              <a:t>кластеров;</a:t>
            </a:r>
          </a:p>
          <a:p>
            <a:pPr lvl="1" eaLnBrk="1" hangingPunct="1"/>
            <a:r>
              <a:rPr lang="ru-RU" sz="2400" smtClean="0"/>
              <a:t>просто разбить </a:t>
            </a:r>
            <a:r>
              <a:rPr lang="en-US" sz="2400" i="1" smtClean="0"/>
              <a:t>N</a:t>
            </a:r>
            <a:r>
              <a:rPr lang="en-US" sz="2400" smtClean="0"/>
              <a:t> </a:t>
            </a:r>
            <a:r>
              <a:rPr lang="ru-RU" sz="2400" smtClean="0"/>
              <a:t>объектов на кластеры.</a:t>
            </a:r>
          </a:p>
          <a:p>
            <a:pPr eaLnBrk="1" hangingPunct="1"/>
            <a:r>
              <a:rPr lang="ru-RU" sz="2400" smtClean="0"/>
              <a:t>Оптимальность может быть определена как требование минимизации среднеквадратической ошибки разбиения:</a:t>
            </a:r>
          </a:p>
          <a:p>
            <a:pPr eaLnBrk="1" hangingPunct="1"/>
            <a:endParaRPr lang="ru-RU" sz="24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11413" y="4724400"/>
          <a:ext cx="39243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Формула" r:id="rId3" imgW="1739880" imgH="469800" progId="Equation.3">
                  <p:embed/>
                </p:oleObj>
              </mc:Choice>
              <mc:Fallback>
                <p:oleObj name="Формула" r:id="rId3" imgW="17398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24400"/>
                        <a:ext cx="39243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5FFAFBE-92EE-4581-BD5E-83664F100098}" type="slidenum">
              <a:rPr lang="ru-RU"/>
              <a:pPr eaLnBrk="1" hangingPunct="1"/>
              <a:t>11</a:t>
            </a:fld>
            <a:endParaRPr lang="ru-RU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sz="2800" b="1" dirty="0" smtClean="0"/>
              <a:t>§33. Общая схема кластеризации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8C9C249-8124-4862-97B3-7903096B6B66}" type="slidenum">
              <a:rPr lang="ru-RU"/>
              <a:pPr eaLnBrk="1" hangingPunct="1"/>
              <a:t>12</a:t>
            </a:fld>
            <a:endParaRPr lang="ru-RU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Общая схема кластеризации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Выделение характеристик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Определение метрики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Разбиение объектов на группы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Представление результатов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ru-RU" smtClean="0"/>
          </a:p>
          <a:p>
            <a:pPr marL="571500" indent="-571500" eaLnBrk="1" hangingPunct="1"/>
            <a:endParaRPr lang="ru-RU" smtClean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49725"/>
            <a:ext cx="84248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8787B01-214F-443D-AB43-C5599B565B9C}" type="slidenum">
              <a:rPr lang="ru-RU"/>
              <a:pPr eaLnBrk="1" hangingPunct="1"/>
              <a:t>13</a:t>
            </a:fld>
            <a:endParaRPr lang="ru-RU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Выделение характеристик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Выбор свойств, характеризующих объекты:</a:t>
            </a:r>
          </a:p>
          <a:p>
            <a:pPr marL="966788" lvl="1" indent="-495300" eaLnBrk="1" hangingPunct="1">
              <a:buFont typeface="Wingdings" panose="05000000000000000000" pitchFamily="2" charset="2"/>
              <a:buChar char="o"/>
            </a:pPr>
            <a:r>
              <a:rPr lang="ru-RU" sz="2400" smtClean="0"/>
              <a:t>количественные характеристики (координаты, интервалы…);</a:t>
            </a:r>
          </a:p>
          <a:p>
            <a:pPr marL="966788" lvl="1" indent="-495300" eaLnBrk="1" hangingPunct="1">
              <a:buFont typeface="Wingdings" panose="05000000000000000000" pitchFamily="2" charset="2"/>
              <a:buChar char="o"/>
            </a:pPr>
            <a:r>
              <a:rPr lang="ru-RU" sz="2400" smtClean="0"/>
              <a:t>качественные характеристики (цвет, статус, воинское звание…).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Уменьшение размерности пространства, нормализация характеристик.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Представление объектов в виде характеристических векторов.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Номер слайда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CBEB8B9-6800-49B1-B5D6-50546D97653E}" type="slidenum">
              <a:rPr lang="ru-RU"/>
              <a:pPr eaLnBrk="1" hangingPunct="1"/>
              <a:t>14</a:t>
            </a:fld>
            <a:endParaRPr lang="ru-RU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Выбор метрики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6075" cy="426720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Метрика выбирается в зависимости от:</a:t>
            </a:r>
          </a:p>
          <a:p>
            <a:pPr lvl="1" eaLnBrk="1" hangingPunct="1"/>
            <a:r>
              <a:rPr lang="ru-RU" sz="2400" dirty="0" smtClean="0"/>
              <a:t>пространства, где расположены объекты;</a:t>
            </a:r>
          </a:p>
          <a:p>
            <a:pPr lvl="1" eaLnBrk="1" hangingPunct="1"/>
            <a:r>
              <a:rPr lang="ru-RU" sz="2400" dirty="0" smtClean="0"/>
              <a:t>неявных характеристик кластеров.</a:t>
            </a:r>
          </a:p>
          <a:p>
            <a:pPr eaLnBrk="1" hangingPunct="1"/>
            <a:r>
              <a:rPr lang="ru-RU" sz="2400" dirty="0" smtClean="0"/>
              <a:t>Если все координаты объекта непрерывны и вещественны, а кластеры должны представлять собой нечто вроде </a:t>
            </a:r>
            <a:r>
              <a:rPr lang="ru-RU" sz="2400" dirty="0" err="1" smtClean="0"/>
              <a:t>гиперсфер</a:t>
            </a:r>
            <a:r>
              <a:rPr lang="ru-RU" sz="2400" dirty="0" smtClean="0"/>
              <a:t>, то используется классическая метрика Евклида (на самом деле, чаще всего так и есть):</a:t>
            </a:r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sz="26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63713" y="5157788"/>
          <a:ext cx="5400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Формула" r:id="rId3" imgW="2679480" imgH="507960" progId="Equation.3">
                  <p:embed/>
                </p:oleObj>
              </mc:Choice>
              <mc:Fallback>
                <p:oleObj name="Формула" r:id="rId3" imgW="26794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57788"/>
                        <a:ext cx="54006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76A9EA0-7931-43C7-B508-CAF0A5222CC8}" type="slidenum">
              <a:rPr lang="ru-RU"/>
              <a:pPr eaLnBrk="1" hangingPunct="1"/>
              <a:t>15</a:t>
            </a:fld>
            <a:endParaRPr lang="ru-RU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sz="2800" b="1" dirty="0" smtClean="0"/>
              <a:t>§34. Популярные алгоритмы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68FDF56-1877-4ABB-9A47-B489AD2141CD}" type="slidenum">
              <a:rPr lang="ru-RU"/>
              <a:pPr eaLnBrk="1" hangingPunct="1"/>
              <a:t>16</a:t>
            </a:fld>
            <a:endParaRPr lang="ru-RU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Алгоритмы кластеризации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Иерархические алгоритмы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Минимальное покрывающее дерево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smtClean="0"/>
              <a:t>k</a:t>
            </a:r>
            <a:r>
              <a:rPr lang="en-US" sz="2400" smtClean="0"/>
              <a:t>-Means</a:t>
            </a:r>
            <a:r>
              <a:rPr lang="ru-RU" sz="2400" smtClean="0"/>
              <a:t> алгоритм (алгоритм </a:t>
            </a:r>
            <a:r>
              <a:rPr lang="en-US" sz="2400" i="1" smtClean="0"/>
              <a:t>k</a:t>
            </a:r>
            <a:r>
              <a:rPr lang="ru-RU" sz="2400" smtClean="0"/>
              <a:t>-средних)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Метод ближайшего соседа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Алгоритмы нечеткой кластеризации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Применение нейронных сетей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Генетические</a:t>
            </a:r>
            <a:r>
              <a:rPr lang="en-US" sz="2400" smtClean="0"/>
              <a:t> </a:t>
            </a:r>
            <a:r>
              <a:rPr lang="ru-RU" sz="2400" smtClean="0"/>
              <a:t>алгоритмы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Метод закалки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751AF08-6C59-4AAD-BB71-9E91EAC6B8B0}" type="slidenum">
              <a:rPr lang="ru-RU"/>
              <a:pPr eaLnBrk="1" hangingPunct="1"/>
              <a:t>17</a:t>
            </a:fld>
            <a:endParaRPr lang="ru-RU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Алгоритмы кластеризации (схема)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02AD8CD-B6E3-42BB-A861-F45E0062F0F7}" type="slidenum">
              <a:rPr lang="ru-RU"/>
              <a:pPr eaLnBrk="1" hangingPunct="1"/>
              <a:t>18</a:t>
            </a:fld>
            <a:endParaRPr lang="ru-RU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Классификация алгоритмов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Строящие «снизу-вверх» и «сверху-вниз»</a:t>
            </a:r>
          </a:p>
          <a:p>
            <a:pPr eaLnBrk="1" hangingPunct="1"/>
            <a:r>
              <a:rPr lang="ru-RU" sz="2400" smtClean="0"/>
              <a:t>Монотетические и политетические</a:t>
            </a:r>
          </a:p>
          <a:p>
            <a:pPr eaLnBrk="1" hangingPunct="1"/>
            <a:r>
              <a:rPr lang="ru-RU" sz="2400" smtClean="0"/>
              <a:t>Непересекающиеся и нечеткие</a:t>
            </a:r>
          </a:p>
          <a:p>
            <a:pPr eaLnBrk="1" hangingPunct="1"/>
            <a:r>
              <a:rPr lang="ru-RU" sz="2400" smtClean="0"/>
              <a:t>Детерминированные и стохастические</a:t>
            </a:r>
          </a:p>
          <a:p>
            <a:pPr eaLnBrk="1" hangingPunct="1"/>
            <a:r>
              <a:rPr lang="ru-RU" sz="2400" smtClean="0"/>
              <a:t>Потоковые (</a:t>
            </a:r>
            <a:r>
              <a:rPr lang="en-US" sz="2400" smtClean="0"/>
              <a:t>online)</a:t>
            </a:r>
            <a:r>
              <a:rPr lang="ru-RU" sz="2400" smtClean="0"/>
              <a:t> и не потоковые</a:t>
            </a:r>
          </a:p>
          <a:p>
            <a:pPr eaLnBrk="1" hangingPunct="1"/>
            <a:r>
              <a:rPr lang="ru-RU" sz="2400" smtClean="0"/>
              <a:t>Зависящие и не зависящие от начального разбиения</a:t>
            </a:r>
          </a:p>
          <a:p>
            <a:pPr eaLnBrk="1" hangingPunct="1"/>
            <a:r>
              <a:rPr lang="ru-RU" sz="2400" smtClean="0"/>
              <a:t>Зависящие и не зависящие от порядка рассмотрения объектов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D903B17-E1B9-4499-951E-46B49E7BC5FA}" type="slidenum">
              <a:rPr lang="ru-RU"/>
              <a:pPr eaLnBrk="1" hangingPunct="1"/>
              <a:t>19</a:t>
            </a:fld>
            <a:endParaRPr lang="ru-RU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Иерархические алгоритмы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97875" cy="4484688"/>
          </a:xfrm>
        </p:spPr>
        <p:txBody>
          <a:bodyPr/>
          <a:lstStyle/>
          <a:p>
            <a:pPr eaLnBrk="1" hangingPunct="1"/>
            <a:r>
              <a:rPr lang="ru-RU" sz="2400" smtClean="0"/>
              <a:t>Результатом работы является </a:t>
            </a:r>
            <a:r>
              <a:rPr lang="ru-RU" sz="2400" i="1" smtClean="0"/>
              <a:t>дендограмма</a:t>
            </a:r>
            <a:r>
              <a:rPr lang="ru-RU" sz="2400" smtClean="0"/>
              <a:t> (иерархия), позволяющая разбить исходное множество объектов на любое число кластеров.</a:t>
            </a:r>
          </a:p>
          <a:p>
            <a:pPr eaLnBrk="1" hangingPunct="1"/>
            <a:r>
              <a:rPr lang="ru-RU" sz="2400" smtClean="0"/>
              <a:t>Два наиболее популярных алгоритма, оба строят разбиение «снизу-вверх»:</a:t>
            </a:r>
          </a:p>
          <a:p>
            <a:pPr lvl="1" eaLnBrk="1" hangingPunct="1"/>
            <a:r>
              <a:rPr lang="en-US" sz="2400" u="sng" smtClean="0"/>
              <a:t>Single</a:t>
            </a:r>
            <a:r>
              <a:rPr lang="ru-RU" sz="2400" u="sng" smtClean="0"/>
              <a:t>-</a:t>
            </a:r>
            <a:r>
              <a:rPr lang="en-US" sz="2400" u="sng" smtClean="0"/>
              <a:t>link</a:t>
            </a:r>
            <a:r>
              <a:rPr lang="en-US" sz="2400" smtClean="0"/>
              <a:t> – </a:t>
            </a:r>
            <a:r>
              <a:rPr lang="ru-RU" sz="2400" smtClean="0"/>
              <a:t>на каждом шаге объединяет два кластера с наименьшим расстоянием между двумя </a:t>
            </a:r>
            <a:r>
              <a:rPr lang="ru-RU" sz="2400" i="1" smtClean="0"/>
              <a:t>наиболее близкими</a:t>
            </a:r>
            <a:r>
              <a:rPr lang="ru-RU" sz="2400" smtClean="0"/>
              <a:t> представителями;</a:t>
            </a:r>
            <a:endParaRPr lang="en-US" sz="2400" smtClean="0"/>
          </a:p>
          <a:p>
            <a:pPr lvl="1" eaLnBrk="1" hangingPunct="1"/>
            <a:r>
              <a:rPr lang="en-US" sz="2400" u="sng" smtClean="0"/>
              <a:t>Complete</a:t>
            </a:r>
            <a:r>
              <a:rPr lang="ru-RU" sz="2400" u="sng" smtClean="0"/>
              <a:t>-</a:t>
            </a:r>
            <a:r>
              <a:rPr lang="en-US" sz="2400" u="sng" smtClean="0"/>
              <a:t>link</a:t>
            </a:r>
            <a:r>
              <a:rPr lang="ru-RU" sz="2400" smtClean="0"/>
              <a:t> – объединяет кластеры с наименьшим расстоянием между двумя </a:t>
            </a:r>
            <a:r>
              <a:rPr lang="ru-RU" sz="2400" i="1" smtClean="0"/>
              <a:t>наиболее удаленными</a:t>
            </a:r>
            <a:r>
              <a:rPr lang="ru-RU" sz="2400" smtClean="0"/>
              <a:t> представителями.</a:t>
            </a:r>
            <a:endParaRPr lang="ru-RU" sz="22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7AA41CC-F366-454E-A0B0-A82463D360FB}" type="slidenum">
              <a:rPr lang="ru-RU"/>
              <a:pPr eaLnBrk="1" hangingPunct="1"/>
              <a:t>2</a:t>
            </a:fld>
            <a:endParaRPr lang="ru-RU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/>
              <a:t>Содержание</a:t>
            </a:r>
            <a:endParaRPr lang="ru-RU" sz="3200" b="1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sz="2400" b="1" dirty="0" smtClean="0"/>
              <a:t>§32. Основные </a:t>
            </a:r>
            <a:r>
              <a:rPr lang="ru-RU" sz="2400" b="1" dirty="0" smtClean="0"/>
              <a:t>определения</a:t>
            </a:r>
          </a:p>
          <a:p>
            <a:pPr marL="0" indent="0" eaLnBrk="1" hangingPunct="1">
              <a:buNone/>
            </a:pPr>
            <a:r>
              <a:rPr lang="ru-RU" sz="2400" b="1" dirty="0" smtClean="0"/>
              <a:t>§33. Общая </a:t>
            </a:r>
            <a:r>
              <a:rPr lang="ru-RU" sz="2400" b="1" dirty="0" smtClean="0"/>
              <a:t>схема кластеризации</a:t>
            </a:r>
          </a:p>
          <a:p>
            <a:pPr marL="0" indent="0" eaLnBrk="1" hangingPunct="1">
              <a:buNone/>
            </a:pPr>
            <a:r>
              <a:rPr lang="ru-RU" sz="2400" b="1" dirty="0" smtClean="0"/>
              <a:t>§34. Популярные </a:t>
            </a:r>
            <a:r>
              <a:rPr lang="ru-RU" sz="2400" b="1" dirty="0" smtClean="0"/>
              <a:t>алгоритмы</a:t>
            </a:r>
          </a:p>
          <a:p>
            <a:pPr marL="0" indent="0" eaLnBrk="1" hangingPunct="1">
              <a:buNone/>
            </a:pPr>
            <a:r>
              <a:rPr lang="ru-RU" sz="2400" b="1" dirty="0" smtClean="0"/>
              <a:t>§35. Применения </a:t>
            </a:r>
            <a:r>
              <a:rPr lang="ru-RU" sz="2400" b="1" dirty="0" smtClean="0"/>
              <a:t>кластеризации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2E99795-6D91-4AE5-9D77-F492747C9506}" type="slidenum">
              <a:rPr lang="ru-RU"/>
              <a:pPr eaLnBrk="1" hangingPunct="1"/>
              <a:t>20</a:t>
            </a:fld>
            <a:endParaRPr lang="ru-RU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Single-link (</a:t>
            </a:r>
            <a:r>
              <a:rPr lang="ru-RU" sz="3200" smtClean="0"/>
              <a:t>пример)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205038"/>
            <a:ext cx="4122738" cy="3240087"/>
          </a:xfrm>
        </p:spPr>
      </p:pic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403383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E165492-86E0-46B4-809C-2EF050BC7FB5}" type="slidenum">
              <a:rPr lang="ru-RU"/>
              <a:pPr eaLnBrk="1" hangingPunct="1"/>
              <a:t>21</a:t>
            </a:fld>
            <a:endParaRPr lang="ru-RU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Сравнение</a:t>
            </a:r>
            <a:br>
              <a:rPr lang="ru-RU" sz="3200" smtClean="0"/>
            </a:br>
            <a:r>
              <a:rPr lang="en-US" sz="3200" smtClean="0"/>
              <a:t>Single</a:t>
            </a:r>
            <a:r>
              <a:rPr lang="ru-RU" sz="3200" smtClean="0"/>
              <a:t>-</a:t>
            </a:r>
            <a:r>
              <a:rPr lang="en-US" sz="3200" smtClean="0"/>
              <a:t>link</a:t>
            </a:r>
            <a:r>
              <a:rPr lang="ru-RU" sz="3200" smtClean="0"/>
              <a:t> и</a:t>
            </a:r>
            <a:r>
              <a:rPr lang="en-US" sz="3200" smtClean="0"/>
              <a:t> Complete</a:t>
            </a:r>
            <a:r>
              <a:rPr lang="ru-RU" sz="3200" smtClean="0"/>
              <a:t>-</a:t>
            </a:r>
            <a:r>
              <a:rPr lang="en-US" sz="3200" smtClean="0"/>
              <a:t>link</a:t>
            </a:r>
            <a:endParaRPr lang="ru-RU" sz="3200" smtClean="0"/>
          </a:p>
        </p:txBody>
      </p:sp>
      <p:pic>
        <p:nvPicPr>
          <p:cNvPr id="23558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773238"/>
            <a:ext cx="4103688" cy="2108200"/>
          </a:xfrm>
        </p:spPr>
      </p:pic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60800"/>
            <a:ext cx="41036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AE11AA6-C567-45C2-9323-19887986ED3E}" type="slidenum">
              <a:rPr lang="ru-RU"/>
              <a:pPr eaLnBrk="1" hangingPunct="1"/>
              <a:t>22</a:t>
            </a:fld>
            <a:endParaRPr lang="ru-RU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Минимальное покрывающее дерево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Позволяет производить иерархическую кластеризацию «сверху-вниз»:</a:t>
            </a:r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4824412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984F987-689F-48C7-8189-14934BF55888}" type="slidenum">
              <a:rPr lang="ru-RU"/>
              <a:pPr eaLnBrk="1" hangingPunct="1"/>
              <a:t>23</a:t>
            </a:fld>
            <a:endParaRPr lang="ru-RU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i="1" smtClean="0"/>
              <a:t>k</a:t>
            </a:r>
            <a:r>
              <a:rPr lang="en-US" sz="3200" smtClean="0"/>
              <a:t>-Means </a:t>
            </a:r>
            <a:r>
              <a:rPr lang="ru-RU" sz="3200" smtClean="0"/>
              <a:t>алгоритм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Случайно выбрать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  <a:r>
              <a:rPr lang="ru-RU" sz="2400" smtClean="0"/>
              <a:t>точек, являющихся начальными «центрами масс» кластеров (любые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  <a:r>
              <a:rPr lang="ru-RU" sz="2400" smtClean="0"/>
              <a:t>из </a:t>
            </a:r>
            <a:r>
              <a:rPr lang="en-US" sz="2400" i="1" smtClean="0"/>
              <a:t>n</a:t>
            </a:r>
            <a:r>
              <a:rPr lang="en-US" sz="2400" smtClean="0"/>
              <a:t> </a:t>
            </a:r>
            <a:r>
              <a:rPr lang="ru-RU" sz="2400" smtClean="0"/>
              <a:t>объектов, или вообще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  <a:r>
              <a:rPr lang="ru-RU" sz="2400" smtClean="0"/>
              <a:t>случайных точек).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Отнести каждый объект к кластеру с ближайшим «центром масс».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Пересчитать «центры масс» кластеров согласно текущему членству.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Если критерий остановки алгоритма не удовлетворен, вернуться к шагу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1F82D01-D77C-4219-91C2-AD34E83AB9CA}" type="slidenum">
              <a:rPr lang="ru-RU"/>
              <a:pPr eaLnBrk="1" hangingPunct="1"/>
              <a:t>24</a:t>
            </a:fld>
            <a:endParaRPr lang="ru-RU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i="1" smtClean="0"/>
              <a:t>k</a:t>
            </a:r>
            <a:r>
              <a:rPr lang="en-US" sz="3200" smtClean="0"/>
              <a:t>-Means </a:t>
            </a:r>
            <a:r>
              <a:rPr lang="ru-RU" sz="3200" smtClean="0"/>
              <a:t>алгоритм (продолжение)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08950" cy="4267200"/>
          </a:xfrm>
        </p:spPr>
        <p:txBody>
          <a:bodyPr/>
          <a:lstStyle/>
          <a:p>
            <a:pPr eaLnBrk="1" hangingPunct="1"/>
            <a:r>
              <a:rPr lang="ru-RU" sz="2400" smtClean="0"/>
              <a:t>В качестве критерия остановки обычно выбирают один из двух:</a:t>
            </a:r>
          </a:p>
          <a:p>
            <a:pPr lvl="1" eaLnBrk="1" hangingPunct="1"/>
            <a:r>
              <a:rPr lang="ru-RU" sz="2400" smtClean="0"/>
              <a:t>Отсутствие перехода объектов из кластера в кластер на шаге 2;</a:t>
            </a:r>
          </a:p>
          <a:p>
            <a:pPr lvl="1" eaLnBrk="1" hangingPunct="1"/>
            <a:r>
              <a:rPr lang="ru-RU" sz="2400" smtClean="0"/>
              <a:t>Минимальное изменение среднеквадратической</a:t>
            </a:r>
            <a:br>
              <a:rPr lang="ru-RU" sz="2400" smtClean="0"/>
            </a:br>
            <a:r>
              <a:rPr lang="ru-RU" sz="2400" smtClean="0"/>
              <a:t>ошибки.</a:t>
            </a:r>
          </a:p>
          <a:p>
            <a:pPr eaLnBrk="1" hangingPunct="1"/>
            <a:r>
              <a:rPr lang="ru-RU" sz="2400" smtClean="0"/>
              <a:t>Алгоритм чувствителен к</a:t>
            </a:r>
            <a:br>
              <a:rPr lang="ru-RU" sz="2400" smtClean="0"/>
            </a:br>
            <a:r>
              <a:rPr lang="ru-RU" sz="2400" smtClean="0"/>
              <a:t>начальному выбору</a:t>
            </a:r>
            <a:br>
              <a:rPr lang="ru-RU" sz="2400" smtClean="0"/>
            </a:br>
            <a:r>
              <a:rPr lang="ru-RU" sz="2400" smtClean="0"/>
              <a:t>«центров масс».</a:t>
            </a:r>
          </a:p>
        </p:txBody>
      </p:sp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860800"/>
            <a:ext cx="32766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2F4FFCD-DAA0-4EEA-82FF-0D1603B8F8AB}" type="slidenum">
              <a:rPr lang="ru-RU"/>
              <a:pPr eaLnBrk="1" hangingPunct="1"/>
              <a:t>25</a:t>
            </a:fld>
            <a:endParaRPr lang="ru-RU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Метод ближайшего соседа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Один из старейших (1978), простейших и наименее оптимальных алгоритмов: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400" smtClean="0"/>
              <a:t>Пока существуют объекты вне кластеров </a:t>
            </a:r>
            <a:r>
              <a:rPr lang="en-US" sz="2400" smtClean="0"/>
              <a:t>{</a:t>
            </a:r>
          </a:p>
          <a:p>
            <a:pPr lvl="1" eaLnBrk="1" hangingPunct="1"/>
            <a:r>
              <a:rPr lang="ru-RU" sz="2400" smtClean="0"/>
              <a:t>Для каждого такого объекта выбрать ближайшего соседа, кластер которого определен, и если расстояние до этого соседа меньше порога – отнести его в тот же кластер, иначе можно создать новый;</a:t>
            </a:r>
          </a:p>
          <a:p>
            <a:pPr lvl="1" eaLnBrk="1" hangingPunct="1"/>
            <a:r>
              <a:rPr lang="ru-RU" sz="2400" smtClean="0"/>
              <a:t>Увеличить порог при необходимости;</a:t>
            </a:r>
            <a:endParaRPr 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/>
              <a:t>}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963962E-08FB-48E7-B5E9-E5EC89C2BF71}" type="slidenum">
              <a:rPr lang="ru-RU"/>
              <a:pPr eaLnBrk="1" hangingPunct="1"/>
              <a:t>26</a:t>
            </a:fld>
            <a:endParaRPr lang="ru-RU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Нечеткая кластеризация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4" y="1752600"/>
            <a:ext cx="7993063" cy="4772744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Непересекающаяся (четкая) кластеризация относит объект только к одному кластеру.</a:t>
            </a:r>
          </a:p>
          <a:p>
            <a:pPr eaLnBrk="1" hangingPunct="1"/>
            <a:r>
              <a:rPr lang="ru-RU" sz="2400" dirty="0" smtClean="0"/>
              <a:t>Нечеткая кластеризация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считает для каждого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объекта </a:t>
            </a:r>
            <a:r>
              <a:rPr lang="en-US" sz="2400" b="1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/>
              <a:t>степень </a:t>
            </a:r>
            <a:endParaRPr lang="ru-RU" sz="2400" dirty="0" smtClean="0"/>
          </a:p>
          <a:p>
            <a:pPr marL="0" indent="442913" eaLnBrk="1" hangingPunct="1">
              <a:buNone/>
            </a:pPr>
            <a:r>
              <a:rPr lang="ru-RU" sz="2400" dirty="0" smtClean="0"/>
              <a:t>уверенности его</a:t>
            </a:r>
            <a:endParaRPr lang="ru-RU" sz="2400" dirty="0"/>
          </a:p>
          <a:p>
            <a:pPr marL="0" indent="442913" eaLnBrk="1" hangingPunct="1">
              <a:buNone/>
            </a:pPr>
            <a:r>
              <a:rPr lang="ru-RU" sz="2400" dirty="0" smtClean="0"/>
              <a:t>принадлежности </a:t>
            </a:r>
            <a:r>
              <a:rPr lang="en-US" sz="2400" i="1" dirty="0" err="1" smtClean="0"/>
              <a:t>u</a:t>
            </a:r>
            <a:r>
              <a:rPr lang="en-US" sz="2400" i="1" baseline="-25000" dirty="0" err="1" smtClean="0"/>
              <a:t>ik</a:t>
            </a:r>
            <a:endParaRPr lang="ru-RU" sz="2400" i="1" baseline="-25000" dirty="0"/>
          </a:p>
          <a:p>
            <a:pPr marL="0" indent="442913" eaLnBrk="1" hangingPunct="1">
              <a:buNone/>
            </a:pPr>
            <a:r>
              <a:rPr lang="ru-RU" sz="2400" dirty="0" smtClean="0"/>
              <a:t>к </a:t>
            </a:r>
            <a:r>
              <a:rPr lang="ru-RU" sz="2400" dirty="0" smtClean="0"/>
              <a:t>каждому из </a:t>
            </a:r>
            <a:r>
              <a:rPr lang="en-US" sz="2400" i="1" dirty="0" smtClean="0"/>
              <a:t>k</a:t>
            </a:r>
            <a:r>
              <a:rPr lang="ru-RU" sz="2400" i="1" dirty="0" smtClean="0"/>
              <a:t> </a:t>
            </a:r>
            <a:endParaRPr lang="ru-RU" sz="2400" i="1" dirty="0"/>
          </a:p>
          <a:p>
            <a:pPr marL="0" indent="442913" eaLnBrk="1" hangingPunct="1">
              <a:buNone/>
            </a:pPr>
            <a:r>
              <a:rPr lang="ru-RU" sz="2400" dirty="0" smtClean="0"/>
              <a:t>кластеров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 smtClean="0"/>
              <a:t>F1 = {(1,0.9), (2,0.8), (3,0.7), (4,0.6), (5,0.55), (6,0.2), (7,0.2), (8,0.0), (9,0.0)}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F2 = {(1,0.0), (2,0.0), (3,0.0), (4,0.1), (5,0.15), (6,0.4), (7,0.35), (8,1.0), (9,0.9)}</a:t>
            </a:r>
            <a:endParaRPr lang="ru-RU" sz="1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1400" i="1" dirty="0" smtClean="0"/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68" y="3212976"/>
            <a:ext cx="38877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Номер слайда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0F8184A-5D5D-407E-B315-8EB59AE95BA6}" type="slidenum">
              <a:rPr lang="ru-RU"/>
              <a:pPr eaLnBrk="1" hangingPunct="1"/>
              <a:t>27</a:t>
            </a:fld>
            <a:endParaRPr lang="ru-RU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Схема нечеткой кластеризации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1752600"/>
            <a:ext cx="7958138" cy="4628728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dirty="0" smtClean="0"/>
              <a:t>Выбрать начальное нечеткое разбиение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ru-RU" sz="2400" dirty="0" smtClean="0"/>
              <a:t>объектов на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кластеров путем выбора матрицы принадлежности </a:t>
            </a:r>
            <a:r>
              <a:rPr lang="en-US" sz="2400" i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размера </a:t>
            </a:r>
            <a:r>
              <a:rPr lang="en-US" sz="2400" i="1" dirty="0" smtClean="0"/>
              <a:t>n</a:t>
            </a:r>
            <a:r>
              <a:rPr lang="en-US" sz="2400" dirty="0" smtClean="0"/>
              <a:t> x</a:t>
            </a:r>
            <a:r>
              <a:rPr lang="ru-RU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(</a:t>
            </a:r>
            <a:r>
              <a:rPr lang="ru-RU" sz="2400" dirty="0" smtClean="0"/>
              <a:t>обычно</a:t>
            </a:r>
            <a:r>
              <a:rPr lang="en-US" sz="2400" dirty="0" smtClean="0"/>
              <a:t>	      </a:t>
            </a:r>
            <a:r>
              <a:rPr lang="ru-RU" sz="2400" dirty="0" smtClean="0"/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dirty="0" smtClean="0"/>
              <a:t>Используя матрицу </a:t>
            </a:r>
            <a:r>
              <a:rPr lang="en-US" sz="2400" i="1" dirty="0" smtClean="0"/>
              <a:t>U</a:t>
            </a:r>
            <a:r>
              <a:rPr lang="en-US" sz="2400" dirty="0" smtClean="0"/>
              <a:t>, </a:t>
            </a:r>
            <a:r>
              <a:rPr lang="ru-RU" sz="2400" dirty="0" smtClean="0"/>
              <a:t>найти значение критерия нечеткой ошибки (например,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							).</a:t>
            </a:r>
            <a:br>
              <a:rPr lang="ru-RU" sz="2400" dirty="0" smtClean="0"/>
            </a:br>
            <a:r>
              <a:rPr lang="ru-RU" sz="2400" dirty="0" smtClean="0"/>
              <a:t>Перегруппировать объекты с целью ее уменьшения.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dirty="0" smtClean="0"/>
              <a:t>Пока матрица </a:t>
            </a:r>
            <a:r>
              <a:rPr lang="en-US" sz="2400" i="1" dirty="0" smtClean="0"/>
              <a:t>U</a:t>
            </a:r>
            <a:r>
              <a:rPr lang="ru-RU" sz="2400" dirty="0" smtClean="0"/>
              <a:t> меняется, повторять шаг 2.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2852738"/>
          <a:ext cx="13668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Формула" r:id="rId3" imgW="609480" imgH="228600" progId="Equation.3">
                  <p:embed/>
                </p:oleObj>
              </mc:Choice>
              <mc:Fallback>
                <p:oleObj name="Формула" r:id="rId3" imgW="609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52738"/>
                        <a:ext cx="13668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476375" y="4005263"/>
          <a:ext cx="37433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Формула" r:id="rId5" imgW="1892160" imgH="431640" progId="Equation.3">
                  <p:embed/>
                </p:oleObj>
              </mc:Choice>
              <mc:Fallback>
                <p:oleObj name="Формула" r:id="rId5" imgW="1892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37433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6011863" y="4005263"/>
          <a:ext cx="15843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Формула" r:id="rId7" imgW="825480" imgH="431640" progId="Equation.3">
                  <p:embed/>
                </p:oleObj>
              </mc:Choice>
              <mc:Fallback>
                <p:oleObj name="Формула" r:id="rId7" imgW="8254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05263"/>
                        <a:ext cx="15843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9F8D1A5-D305-48FA-8E36-B7A842107F9A}" type="slidenum">
              <a:rPr lang="ru-RU"/>
              <a:pPr eaLnBrk="1" hangingPunct="1"/>
              <a:t>28</a:t>
            </a:fld>
            <a:endParaRPr lang="ru-RU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Применение нейронных сетей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Искусственные нейронные сети (ИНС) легко работают в распределенных системах в силу своей природы.</a:t>
            </a:r>
          </a:p>
          <a:p>
            <a:pPr eaLnBrk="1" hangingPunct="1"/>
            <a:r>
              <a:rPr lang="ru-RU" sz="2400" smtClean="0"/>
              <a:t>ИНС могут проводить кластеризацию только для объектов с числовыми атрибутами.</a:t>
            </a:r>
          </a:p>
          <a:p>
            <a:pPr eaLnBrk="1" hangingPunct="1"/>
            <a:r>
              <a:rPr lang="ru-RU" sz="2400" smtClean="0"/>
              <a:t>Настройка весовых коэффициентов ИНС помогает сделать выбор характеристик </a:t>
            </a:r>
            <a:br>
              <a:rPr lang="ru-RU" sz="2400" smtClean="0"/>
            </a:br>
            <a:r>
              <a:rPr lang="ru-RU" sz="2400" smtClean="0"/>
              <a:t>(этап 1 кластеризации) менее субъективным.</a:t>
            </a:r>
          </a:p>
          <a:p>
            <a:pPr eaLnBrk="1" hangingPunct="1"/>
            <a:r>
              <a:rPr lang="ru-RU" sz="2400" smtClean="0"/>
              <a:t>Кластеризация с применением самоорганизующихся карт Кохонена эквивалентна алгоритму </a:t>
            </a:r>
            <a:r>
              <a:rPr lang="en-US" sz="2400" i="1" smtClean="0"/>
              <a:t>k</a:t>
            </a:r>
            <a:r>
              <a:rPr lang="en-US" sz="2400" smtClean="0"/>
              <a:t>-Means</a:t>
            </a:r>
            <a:r>
              <a:rPr lang="ru-RU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6CBD4F1-B614-4C2C-B9B6-15A78430D1FA}" type="slidenum">
              <a:rPr lang="ru-RU"/>
              <a:pPr eaLnBrk="1" hangingPunct="1"/>
              <a:t>29</a:t>
            </a:fld>
            <a:endParaRPr lang="ru-RU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Генетические алгоритмы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08950" cy="42672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Выбрать начальную случайную популяцию для множества решений. Получить оценку качества для каждого решения (</a:t>
            </a:r>
            <a:r>
              <a:rPr lang="en-US" sz="2400" smtClean="0"/>
              <a:t>~ 1 / </a:t>
            </a:r>
            <a:r>
              <a:rPr lang="en-US" sz="2400" i="1" smtClean="0"/>
              <a:t>e</a:t>
            </a:r>
            <a:r>
              <a:rPr lang="en-US" sz="2400" baseline="30000" smtClean="0"/>
              <a:t>2</a:t>
            </a:r>
            <a:r>
              <a:rPr lang="en-US" sz="2400" smtClean="0"/>
              <a:t>)</a:t>
            </a:r>
            <a:r>
              <a:rPr lang="ru-RU" sz="2400" smtClean="0"/>
              <a:t>.</a:t>
            </a:r>
            <a:endParaRPr lang="en-US" sz="2400" smtClean="0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Создать и оценить следующую популяцию решений, используя операторы:</a:t>
            </a:r>
          </a:p>
          <a:p>
            <a:pPr marL="966788" lvl="1" indent="-495300" eaLnBrk="1" hangingPunct="1">
              <a:buFont typeface="Wingdings" panose="05000000000000000000" pitchFamily="2" charset="2"/>
              <a:buChar char="o"/>
            </a:pPr>
            <a:r>
              <a:rPr lang="ru-RU" sz="2400" i="1" u="sng" smtClean="0"/>
              <a:t>выбора</a:t>
            </a:r>
            <a:r>
              <a:rPr lang="ru-RU" sz="2400" smtClean="0"/>
              <a:t> – предпочитает хорошие решения;</a:t>
            </a:r>
          </a:p>
          <a:p>
            <a:pPr marL="966788" lvl="1" indent="-495300" eaLnBrk="1" hangingPunct="1">
              <a:buFont typeface="Wingdings" panose="05000000000000000000" pitchFamily="2" charset="2"/>
              <a:buChar char="o"/>
            </a:pPr>
            <a:r>
              <a:rPr lang="ru-RU" sz="2400" i="1" u="sng" smtClean="0"/>
              <a:t>рекомбинации</a:t>
            </a:r>
            <a:r>
              <a:rPr lang="ru-RU" sz="2400" smtClean="0"/>
              <a:t> («кроссовер») – создает новое решение из двух существующих;</a:t>
            </a:r>
          </a:p>
          <a:p>
            <a:pPr marL="966788" lvl="1" indent="-495300" eaLnBrk="1" hangingPunct="1">
              <a:buFont typeface="Wingdings" panose="05000000000000000000" pitchFamily="2" charset="2"/>
              <a:buChar char="o"/>
            </a:pPr>
            <a:r>
              <a:rPr lang="ru-RU" sz="2400" i="1" u="sng" smtClean="0"/>
              <a:t>мутации</a:t>
            </a:r>
            <a:r>
              <a:rPr lang="ru-RU" sz="2400" smtClean="0"/>
              <a:t> – создает новое решение из случайного изменения существующего.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Повторять шаг 2 пока это необходимо.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7AA41CC-F366-454E-A0B0-A82463D360FB}" type="slidenum">
              <a:rPr lang="ru-RU"/>
              <a:pPr eaLnBrk="1" hangingPunct="1"/>
              <a:t>3</a:t>
            </a:fld>
            <a:endParaRPr lang="ru-RU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sz="2400" b="1" dirty="0" smtClean="0"/>
              <a:t>§32. Основные определения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871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BF1BEC6-A11F-4401-9080-F81867BD3CFC}" type="slidenum">
              <a:rPr lang="ru-RU"/>
              <a:pPr eaLnBrk="1" hangingPunct="1"/>
              <a:t>30</a:t>
            </a:fld>
            <a:endParaRPr lang="ru-RU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Генетические алгоритмы</a:t>
            </a:r>
            <a:br>
              <a:rPr lang="ru-RU" sz="3200" smtClean="0"/>
            </a:br>
            <a:r>
              <a:rPr lang="ru-RU" sz="3200" smtClean="0"/>
              <a:t>ищут глобальный минимум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08950" cy="4267200"/>
          </a:xfrm>
        </p:spPr>
        <p:txBody>
          <a:bodyPr/>
          <a:lstStyle/>
          <a:p>
            <a:pPr eaLnBrk="1" hangingPunct="1"/>
            <a:r>
              <a:rPr lang="ru-RU" sz="2400" smtClean="0"/>
              <a:t>Большинство популярных алгоритмов оптимизации выбирают начальное решение, которое затем изменяется в ту или иную сторону. Таким образом получается </a:t>
            </a:r>
            <a:r>
              <a:rPr lang="ru-RU" sz="2400" i="1" smtClean="0"/>
              <a:t>хорошее</a:t>
            </a:r>
            <a:r>
              <a:rPr lang="ru-RU" sz="2400" smtClean="0"/>
              <a:t> разбиение, но не всегда – </a:t>
            </a:r>
            <a:r>
              <a:rPr lang="ru-RU" sz="2400" i="1" smtClean="0"/>
              <a:t>самое оптимальное</a:t>
            </a:r>
            <a:r>
              <a:rPr lang="ru-RU" sz="2400" smtClean="0"/>
              <a:t>.</a:t>
            </a:r>
          </a:p>
          <a:p>
            <a:pPr eaLnBrk="1" hangingPunct="1"/>
            <a:r>
              <a:rPr lang="ru-RU" sz="2400" smtClean="0"/>
              <a:t>Операторы рекомбинации</a:t>
            </a:r>
            <a:br>
              <a:rPr lang="ru-RU" sz="2400" smtClean="0"/>
            </a:br>
            <a:r>
              <a:rPr lang="ru-RU" sz="2400" smtClean="0"/>
              <a:t>и мутации позволяют</a:t>
            </a:r>
            <a:br>
              <a:rPr lang="ru-RU" sz="2400" smtClean="0"/>
            </a:br>
            <a:r>
              <a:rPr lang="ru-RU" sz="2400" smtClean="0"/>
              <a:t>получить решения,</a:t>
            </a:r>
            <a:br>
              <a:rPr lang="ru-RU" sz="2400" smtClean="0"/>
            </a:br>
            <a:r>
              <a:rPr lang="ru-RU" sz="2400" smtClean="0"/>
              <a:t>сильно не похожие на</a:t>
            </a:r>
            <a:br>
              <a:rPr lang="ru-RU" sz="2400" smtClean="0"/>
            </a:br>
            <a:r>
              <a:rPr lang="ru-RU" sz="2400" smtClean="0"/>
              <a:t>исходные.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z="2400" smtClean="0"/>
          </a:p>
        </p:txBody>
      </p:sp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644900"/>
            <a:ext cx="3455988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2DB98A2-12D4-41C9-A098-637300EB92E8}" type="slidenum">
              <a:rPr lang="ru-RU"/>
              <a:pPr eaLnBrk="1" hangingPunct="1"/>
              <a:t>31</a:t>
            </a:fld>
            <a:endParaRPr lang="ru-RU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Метод закалки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752600"/>
            <a:ext cx="8174038" cy="4700736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ru-RU" sz="2400" dirty="0" smtClean="0"/>
              <a:t>	Пытается найти глобальный оптимум, однако работает только с одним текущим решением.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dirty="0" smtClean="0"/>
              <a:t>Случайно выбрать начальное разбиение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ru-RU" sz="2400" dirty="0" smtClean="0"/>
              <a:t> и сосчитать ошибку </a:t>
            </a:r>
            <a:r>
              <a:rPr lang="en-US" sz="2400" i="1" dirty="0" smtClean="0"/>
              <a:t>E</a:t>
            </a:r>
            <a:r>
              <a:rPr lang="en-US" sz="2400" i="1" baseline="-25000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 </a:t>
            </a:r>
            <a:r>
              <a:rPr lang="ru-RU" sz="2400" dirty="0" smtClean="0"/>
              <a:t>Выбрать значения начальной и конечной</a:t>
            </a:r>
            <a:r>
              <a:rPr lang="en-US" sz="2400" dirty="0" smtClean="0"/>
              <a:t> </a:t>
            </a:r>
            <a:r>
              <a:rPr lang="ru-RU" sz="2400" dirty="0" smtClean="0"/>
              <a:t>температур</a:t>
            </a:r>
            <a:r>
              <a:rPr lang="en-US" sz="2400" dirty="0" smtClean="0"/>
              <a:t> (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&gt; </a:t>
            </a:r>
            <a:r>
              <a:rPr lang="en-US" sz="2400" i="1" dirty="0" err="1" smtClean="0"/>
              <a:t>T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dirty="0" smtClean="0"/>
              <a:t>Выбрать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ru-RU" sz="2400" dirty="0" smtClean="0"/>
              <a:t>невдалеке от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Если </a:t>
            </a:r>
            <a:r>
              <a:rPr lang="en-US" sz="2400" i="1" dirty="0" smtClean="0"/>
              <a:t>E</a:t>
            </a:r>
            <a:r>
              <a:rPr lang="en-US" sz="2400" i="1" baseline="-25000" dirty="0" smtClean="0"/>
              <a:t>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&gt; </a:t>
            </a:r>
            <a:r>
              <a:rPr lang="en-US" sz="2400" i="1" dirty="0" smtClean="0"/>
              <a:t>E</a:t>
            </a:r>
            <a:r>
              <a:rPr lang="en-US" sz="2400" i="1" baseline="-25000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ru-RU" sz="2400" dirty="0" smtClean="0"/>
              <a:t> то утвердить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иначе –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ru-RU" sz="2400" dirty="0" smtClean="0"/>
              <a:t>, но с вероятностью, зависящей от разницы температур. Повторить выбор соседних разбиений несколько раз.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ru-RU" sz="2400" dirty="0" smtClean="0"/>
              <a:t>Чуть-чуть «остыть»: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i="1" dirty="0" smtClean="0"/>
              <a:t>c</a:t>
            </a:r>
            <a:r>
              <a:rPr lang="en-US" sz="2400" dirty="0" smtClean="0"/>
              <a:t> *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0</a:t>
            </a:r>
            <a:r>
              <a:rPr lang="ru-RU" sz="2400" dirty="0" smtClean="0"/>
              <a:t>, где </a:t>
            </a:r>
            <a:r>
              <a:rPr lang="en-US" sz="2400" i="1" dirty="0" smtClean="0"/>
              <a:t>c</a:t>
            </a:r>
            <a:r>
              <a:rPr lang="en-US" sz="2400" dirty="0" smtClean="0"/>
              <a:t> &lt; 1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Если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&gt;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f</a:t>
            </a:r>
            <a:r>
              <a:rPr lang="en-US" sz="2400" dirty="0" smtClean="0"/>
              <a:t> – </a:t>
            </a:r>
            <a:r>
              <a:rPr lang="ru-RU" sz="2400" dirty="0" smtClean="0"/>
              <a:t>снова на шаг 2, иначе – стоп.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847AC0A-94ED-4220-A263-178E5DEDF49E}" type="slidenum">
              <a:rPr lang="ru-RU"/>
              <a:pPr eaLnBrk="1" hangingPunct="1"/>
              <a:t>32</a:t>
            </a:fld>
            <a:endParaRPr lang="ru-RU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Какой алгоритм выбрать?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81975" cy="426720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Генетические алгоритмы и искусственные нейронные сети хорошо распараллеливаются.</a:t>
            </a:r>
          </a:p>
          <a:p>
            <a:pPr eaLnBrk="1" hangingPunct="1"/>
            <a:r>
              <a:rPr lang="ru-RU" sz="2400" dirty="0" smtClean="0"/>
              <a:t>Генетические алгоритмы и метод закалки осуществляют глобальный поиск, но метод закалки сходится </a:t>
            </a:r>
            <a:r>
              <a:rPr lang="ru-RU" sz="2400" dirty="0" smtClean="0"/>
              <a:t>очень </a:t>
            </a:r>
            <a:r>
              <a:rPr lang="ru-RU" sz="2400" dirty="0" smtClean="0"/>
              <a:t>медленно.</a:t>
            </a:r>
          </a:p>
          <a:p>
            <a:pPr eaLnBrk="1" hangingPunct="1"/>
            <a:r>
              <a:rPr lang="ru-RU" sz="2400" dirty="0" smtClean="0"/>
              <a:t>Генетические алгоритмы хорошо работают только для одно- (двух-) мерных объектов, зато не требуется непрерывность координат.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1D02561-662E-46DE-BCAD-CB92A29663FD}" type="slidenum">
              <a:rPr lang="ru-RU"/>
              <a:pPr eaLnBrk="1" hangingPunct="1"/>
              <a:t>33</a:t>
            </a:fld>
            <a:endParaRPr lang="ru-RU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Какой алгоритм выбрать? (продолжение)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smtClean="0"/>
              <a:t>k</a:t>
            </a:r>
            <a:r>
              <a:rPr lang="en-US" sz="2400" smtClean="0"/>
              <a:t>-Means </a:t>
            </a:r>
            <a:r>
              <a:rPr lang="ru-RU" sz="2400" smtClean="0"/>
              <a:t>быстро работает и прост в реализации, но создает только кластеры, похожие на гиперсферы.</a:t>
            </a:r>
          </a:p>
          <a:p>
            <a:pPr eaLnBrk="1" hangingPunct="1"/>
            <a:r>
              <a:rPr lang="ru-RU" sz="2400" smtClean="0"/>
              <a:t>Иерархические алгоритмы дают оптимальное разбиение на кластеры, но их трудоемкость квадратична.</a:t>
            </a:r>
          </a:p>
          <a:p>
            <a:pPr eaLnBrk="1" hangingPunct="1"/>
            <a:r>
              <a:rPr lang="ru-RU" sz="2400" smtClean="0"/>
              <a:t>На практике лучше всего зарекомендовали себя гибридные подходы, где шлифовка кластеров выполняется методом </a:t>
            </a:r>
            <a:r>
              <a:rPr lang="en-US" sz="2400" i="1" smtClean="0"/>
              <a:t>k</a:t>
            </a:r>
            <a:r>
              <a:rPr lang="en-US" sz="2400" smtClean="0"/>
              <a:t>-Means, </a:t>
            </a:r>
            <a:r>
              <a:rPr lang="ru-RU" sz="2400" smtClean="0"/>
              <a:t>а первоначальное разбиение – одним из более сильных методов.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0DE2232-9528-4E59-9995-1C43292D9F15}" type="slidenum">
              <a:rPr lang="ru-RU"/>
              <a:pPr eaLnBrk="1" hangingPunct="1"/>
              <a:t>34</a:t>
            </a:fld>
            <a:endParaRPr lang="ru-RU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Априорное использование</a:t>
            </a:r>
            <a:br>
              <a:rPr lang="ru-RU" sz="3200" smtClean="0"/>
            </a:br>
            <a:r>
              <a:rPr lang="ru-RU" sz="3200" smtClean="0"/>
              <a:t>природы кластеров в алгоритмах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Неявное использование:</a:t>
            </a:r>
          </a:p>
          <a:p>
            <a:pPr lvl="1" eaLnBrk="1" hangingPunct="1"/>
            <a:r>
              <a:rPr lang="ru-RU" sz="2400" smtClean="0"/>
              <a:t>выбор соответствующих характеристик объектов из всех характеристик</a:t>
            </a:r>
          </a:p>
          <a:p>
            <a:pPr lvl="1" eaLnBrk="1" hangingPunct="1"/>
            <a:r>
              <a:rPr lang="ru-RU" sz="2400" smtClean="0"/>
              <a:t>выбор метрики (метрика Евклида обычно дает гиперсферические кластеры)</a:t>
            </a:r>
          </a:p>
          <a:p>
            <a:pPr eaLnBrk="1" hangingPunct="1"/>
            <a:r>
              <a:rPr lang="ru-RU" sz="2400" smtClean="0"/>
              <a:t>Явное использование:</a:t>
            </a:r>
          </a:p>
          <a:p>
            <a:pPr lvl="1" eaLnBrk="1" hangingPunct="1"/>
            <a:r>
              <a:rPr lang="ru-RU" sz="2400" smtClean="0"/>
              <a:t>подсчет схожести (использование ∞ для расстояния между объектами из заведомо разных кластеров)</a:t>
            </a:r>
          </a:p>
          <a:p>
            <a:pPr lvl="1" eaLnBrk="1" hangingPunct="1"/>
            <a:r>
              <a:rPr lang="ru-RU" sz="2400" smtClean="0"/>
              <a:t>представление результатов (учет явных ограничений)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6D5E6C2-6716-401A-86B6-0EFD80F706B7}" type="slidenum">
              <a:rPr lang="ru-RU"/>
              <a:pPr eaLnBrk="1" hangingPunct="1"/>
              <a:t>35</a:t>
            </a:fld>
            <a:endParaRPr lang="ru-RU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Кластеризация</a:t>
            </a:r>
            <a:br>
              <a:rPr lang="ru-RU" sz="3200" smtClean="0"/>
            </a:br>
            <a:r>
              <a:rPr lang="ru-RU" sz="3200" smtClean="0"/>
              <a:t>больших объемов данных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Обычно используют </a:t>
            </a:r>
            <a:r>
              <a:rPr lang="en-US" sz="2400" i="1" smtClean="0"/>
              <a:t>k</a:t>
            </a:r>
            <a:r>
              <a:rPr lang="en-US" sz="2400" smtClean="0"/>
              <a:t>-Means </a:t>
            </a:r>
            <a:r>
              <a:rPr lang="ru-RU" sz="2400" smtClean="0"/>
              <a:t>или его гибридные модификации.</a:t>
            </a:r>
          </a:p>
          <a:p>
            <a:pPr eaLnBrk="1" hangingPunct="1"/>
            <a:r>
              <a:rPr lang="ru-RU" sz="2400" smtClean="0"/>
              <a:t>Если множество объектов не помещается в основную память, можно:</a:t>
            </a:r>
          </a:p>
          <a:p>
            <a:pPr lvl="1" eaLnBrk="1" hangingPunct="1"/>
            <a:r>
              <a:rPr lang="ru-RU" sz="2400" smtClean="0"/>
              <a:t>проводить кластеризацию по принципу «разделяй и властвуй»;</a:t>
            </a:r>
          </a:p>
          <a:p>
            <a:pPr lvl="1" eaLnBrk="1" hangingPunct="1"/>
            <a:r>
              <a:rPr lang="ru-RU" sz="2400" smtClean="0"/>
              <a:t>использовать потоковые (</a:t>
            </a:r>
            <a:r>
              <a:rPr lang="en-US" sz="2400" smtClean="0"/>
              <a:t>on-line)</a:t>
            </a:r>
            <a:r>
              <a:rPr lang="ru-RU" sz="2400" smtClean="0"/>
              <a:t> алгоритмы (например, </a:t>
            </a:r>
            <a:r>
              <a:rPr lang="en-US" sz="2400" smtClean="0"/>
              <a:t>leader, </a:t>
            </a:r>
            <a:r>
              <a:rPr lang="ru-RU" sz="2400" smtClean="0"/>
              <a:t>модификация метода ближайшего соседа);</a:t>
            </a:r>
          </a:p>
          <a:p>
            <a:pPr lvl="1" eaLnBrk="1" hangingPunct="1"/>
            <a:r>
              <a:rPr lang="ru-RU" sz="2400" smtClean="0"/>
              <a:t>использовать параллельные вычисления.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CB9321B-0300-48C4-98A5-52BA827D776E}" type="slidenum">
              <a:rPr lang="ru-RU"/>
              <a:pPr eaLnBrk="1" hangingPunct="1"/>
              <a:t>36</a:t>
            </a:fld>
            <a:endParaRPr lang="ru-RU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Разделяй и властвуй (пример)</a:t>
            </a:r>
          </a:p>
        </p:txBody>
      </p:sp>
      <p:pic>
        <p:nvPicPr>
          <p:cNvPr id="37894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952750C-C391-470E-AEF6-03CB76A08137}" type="slidenum">
              <a:rPr lang="ru-RU"/>
              <a:pPr eaLnBrk="1" hangingPunct="1"/>
              <a:t>37</a:t>
            </a:fld>
            <a:endParaRPr lang="ru-RU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Алгоритм </a:t>
            </a:r>
            <a:r>
              <a:rPr lang="en-US" sz="3200" smtClean="0"/>
              <a:t>Leader (</a:t>
            </a:r>
            <a:r>
              <a:rPr lang="ru-RU" sz="3200" smtClean="0"/>
              <a:t>пример)</a:t>
            </a:r>
          </a:p>
        </p:txBody>
      </p:sp>
      <p:pic>
        <p:nvPicPr>
          <p:cNvPr id="38918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844675"/>
            <a:ext cx="7173912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18FDE52-B7E7-4E3C-ABA2-15D95C1DFE55}" type="slidenum">
              <a:rPr lang="ru-RU"/>
              <a:pPr eaLnBrk="1" hangingPunct="1"/>
              <a:t>38</a:t>
            </a:fld>
            <a:endParaRPr lang="ru-RU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Представление результатов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5084762" cy="4267200"/>
          </a:xfrm>
        </p:spPr>
        <p:txBody>
          <a:bodyPr/>
          <a:lstStyle/>
          <a:p>
            <a:pPr eaLnBrk="1" hangingPunct="1"/>
            <a:r>
              <a:rPr lang="ru-RU" sz="2400" smtClean="0"/>
              <a:t>Обычно используется один из следующих способов:</a:t>
            </a:r>
          </a:p>
          <a:p>
            <a:pPr lvl="1" eaLnBrk="1" hangingPunct="1"/>
            <a:r>
              <a:rPr lang="ru-RU" sz="2400" smtClean="0"/>
              <a:t>представление кластеров центроидами;</a:t>
            </a:r>
          </a:p>
          <a:p>
            <a:pPr lvl="1" eaLnBrk="1" hangingPunct="1"/>
            <a:r>
              <a:rPr lang="ru-RU" sz="2400" smtClean="0"/>
              <a:t>представление кластеров набором характерных точек;</a:t>
            </a:r>
          </a:p>
          <a:p>
            <a:pPr lvl="1" eaLnBrk="1" hangingPunct="1"/>
            <a:r>
              <a:rPr lang="ru-RU" sz="2400" smtClean="0"/>
              <a:t>представление кластеров их ограничениями.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z="2400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28775"/>
            <a:ext cx="2736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789363"/>
            <a:ext cx="27368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FFAE86F-600D-42D7-8FE8-3B4E3C2E6C8E}" type="slidenum">
              <a:rPr lang="ru-RU"/>
              <a:pPr eaLnBrk="1" hangingPunct="1"/>
              <a:t>39</a:t>
            </a:fld>
            <a:endParaRPr lang="ru-RU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sz="2800" b="1" dirty="0" smtClean="0"/>
              <a:t>§35. Применения кластеризации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4D65F63-C1FA-40D4-B710-E070B2283BE0}" type="slidenum">
              <a:rPr lang="ru-RU"/>
              <a:pPr eaLnBrk="1" hangingPunct="1"/>
              <a:t>4</a:t>
            </a:fld>
            <a:endParaRPr lang="ru-RU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Что такое кластеризация?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b="1" u="sng" smtClean="0"/>
              <a:t>Кластеризация</a:t>
            </a:r>
            <a:r>
              <a:rPr lang="ru-RU" sz="2400" smtClean="0"/>
              <a:t> – это автоматическое разбиение элементов некоторого множества (объекты, данные, вектора характеристик) на группы (кластеры) по принципу схожести.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6C8CD2C-9EA9-404E-9F62-E4CCCC50A68A}" type="slidenum">
              <a:rPr lang="ru-RU"/>
              <a:pPr eaLnBrk="1" hangingPunct="1"/>
              <a:t>40</a:t>
            </a:fld>
            <a:endParaRPr lang="ru-RU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Применения кластеризации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Анализ данных (</a:t>
            </a:r>
            <a:r>
              <a:rPr lang="en-US" sz="2400" smtClean="0"/>
              <a:t>Data mining)</a:t>
            </a:r>
            <a:endParaRPr lang="ru-RU" sz="2400" smtClean="0"/>
          </a:p>
          <a:p>
            <a:pPr lvl="1" eaLnBrk="1" hangingPunct="1"/>
            <a:r>
              <a:rPr lang="ru-RU" sz="2400" smtClean="0"/>
              <a:t>Упрощение работы с информацией</a:t>
            </a:r>
          </a:p>
          <a:p>
            <a:pPr lvl="1" eaLnBrk="1" hangingPunct="1"/>
            <a:r>
              <a:rPr lang="ru-RU" sz="2400" smtClean="0"/>
              <a:t>Визуализация данных</a:t>
            </a:r>
          </a:p>
          <a:p>
            <a:pPr eaLnBrk="1" hangingPunct="1"/>
            <a:r>
              <a:rPr lang="ru-RU" sz="2400" smtClean="0"/>
              <a:t>Группировка и распознавание объектов</a:t>
            </a:r>
          </a:p>
          <a:p>
            <a:pPr lvl="1" eaLnBrk="1" hangingPunct="1"/>
            <a:r>
              <a:rPr lang="ru-RU" sz="2400" smtClean="0"/>
              <a:t>Распознавание образов</a:t>
            </a:r>
          </a:p>
          <a:p>
            <a:pPr lvl="1" eaLnBrk="1" hangingPunct="1"/>
            <a:r>
              <a:rPr lang="ru-RU" sz="2400" smtClean="0"/>
              <a:t>Группировка объектов</a:t>
            </a:r>
          </a:p>
          <a:p>
            <a:pPr eaLnBrk="1" hangingPunct="1"/>
            <a:r>
              <a:rPr lang="ru-RU" sz="2400" smtClean="0"/>
              <a:t>Извлечение и поиск информации</a:t>
            </a:r>
          </a:p>
          <a:p>
            <a:pPr lvl="1" eaLnBrk="1" hangingPunct="1"/>
            <a:r>
              <a:rPr lang="ru-RU" sz="2400" smtClean="0"/>
              <a:t>Построение удобных классификаторов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E064311-3483-4ECE-8A47-1C6DD08DB955}" type="slidenum">
              <a:rPr lang="ru-RU"/>
              <a:pPr eaLnBrk="1" hangingPunct="1"/>
              <a:t>41</a:t>
            </a:fld>
            <a:endParaRPr lang="ru-RU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Анализ данных (</a:t>
            </a:r>
            <a:r>
              <a:rPr lang="en-US" sz="3200" smtClean="0"/>
              <a:t>Data mining)</a:t>
            </a:r>
            <a:endParaRPr lang="ru-RU" sz="320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Упрощение работы с информацией:</a:t>
            </a:r>
          </a:p>
          <a:p>
            <a:pPr lvl="1" eaLnBrk="1" hangingPunct="1"/>
            <a:r>
              <a:rPr lang="ru-RU" sz="2400" dirty="0" smtClean="0"/>
              <a:t>достаточно работать только с </a:t>
            </a:r>
            <a:r>
              <a:rPr lang="en-US" sz="2400" dirty="0" smtClean="0"/>
              <a:t>k </a:t>
            </a:r>
            <a:r>
              <a:rPr lang="ru-RU" sz="2400" dirty="0" smtClean="0"/>
              <a:t>представителями кластеров;</a:t>
            </a:r>
          </a:p>
          <a:p>
            <a:pPr lvl="1" eaLnBrk="1" hangingPunct="1"/>
            <a:r>
              <a:rPr lang="ru-RU" sz="2400" dirty="0" smtClean="0"/>
              <a:t>легко найти «похожие» объекты – такой поиск применяется в ряде поисковых </a:t>
            </a:r>
            <a:r>
              <a:rPr lang="ru-RU" sz="2400" dirty="0" smtClean="0"/>
              <a:t>движков (</a:t>
            </a:r>
            <a:r>
              <a:rPr lang="en-US" sz="2400" dirty="0" smtClean="0">
                <a:hlinkClick r:id="rId2"/>
              </a:rPr>
              <a:t>http://www.nigma.ru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3"/>
              </a:rPr>
              <a:t>http://www.vivisimo.com</a:t>
            </a:r>
            <a:r>
              <a:rPr lang="ru-RU" sz="2400" dirty="0" smtClean="0"/>
              <a:t>, …);</a:t>
            </a:r>
            <a:endParaRPr lang="en-US" sz="2400" dirty="0" smtClean="0"/>
          </a:p>
          <a:p>
            <a:pPr lvl="1" eaLnBrk="1" hangingPunct="1"/>
            <a:r>
              <a:rPr lang="ru-RU" sz="2400" dirty="0" smtClean="0"/>
              <a:t>автоматическое построение каталогов.</a:t>
            </a:r>
          </a:p>
          <a:p>
            <a:pPr eaLnBrk="1" hangingPunct="1"/>
            <a:r>
              <a:rPr lang="ru-RU" sz="2400" dirty="0" smtClean="0"/>
              <a:t>Наглядное представление кластеров позволяет понять структуру множества объектов в пространстве.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9E6F0F0-2CCE-4801-AAB6-738E4417D8C0}" type="slidenum">
              <a:rPr lang="ru-RU"/>
              <a:pPr eaLnBrk="1" hangingPunct="1"/>
              <a:t>42</a:t>
            </a:fld>
            <a:endParaRPr lang="ru-RU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hlinkClick r:id="rId2"/>
              </a:rPr>
              <a:t>http://www.nigma.ru</a:t>
            </a:r>
            <a:r>
              <a:rPr lang="en-US" sz="3200" smtClean="0"/>
              <a:t> (</a:t>
            </a:r>
            <a:r>
              <a:rPr lang="ru-RU" sz="3200" smtClean="0"/>
              <a:t>пример)</a:t>
            </a:r>
          </a:p>
        </p:txBody>
      </p:sp>
      <p:pic>
        <p:nvPicPr>
          <p:cNvPr id="44038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461250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7EA5DC7-10A4-40FB-B409-C1CB4B202EED}" type="slidenum">
              <a:rPr lang="ru-RU"/>
              <a:pPr eaLnBrk="1" hangingPunct="1"/>
              <a:t>43</a:t>
            </a:fld>
            <a:endParaRPr lang="ru-RU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Группировка и распознавание объектов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7966075" cy="4556125"/>
          </a:xfrm>
        </p:spPr>
        <p:txBody>
          <a:bodyPr/>
          <a:lstStyle/>
          <a:p>
            <a:pPr marL="571500" indent="-571500" eaLnBrk="1" hangingPunct="1"/>
            <a:r>
              <a:rPr lang="ru-RU" sz="2400" smtClean="0"/>
              <a:t>Распознавание образов (</a:t>
            </a:r>
            <a:r>
              <a:rPr lang="en-US" sz="2400" smtClean="0"/>
              <a:t>OCR </a:t>
            </a:r>
            <a:r>
              <a:rPr lang="ru-RU" sz="2400" smtClean="0"/>
              <a:t>и др.):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построение кластеров на основе большого набора учебных данных;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пометка каждого из кластеров;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ru-RU" sz="2400" smtClean="0"/>
              <a:t>ассоциация каждого объекта на входе алгоритма распознавания с меткой соответствующего кластера.</a:t>
            </a:r>
          </a:p>
          <a:p>
            <a:pPr marL="571500" indent="-571500" eaLnBrk="1" hangingPunct="1"/>
            <a:r>
              <a:rPr lang="ru-RU" sz="2400" smtClean="0"/>
              <a:t>Группировка объектов:</a:t>
            </a:r>
          </a:p>
          <a:p>
            <a:pPr marL="966788" lvl="1" indent="-495300" eaLnBrk="1" hangingPunct="1"/>
            <a:r>
              <a:rPr lang="ru-RU" sz="2400" smtClean="0"/>
              <a:t>сегментация изображений;</a:t>
            </a:r>
          </a:p>
          <a:p>
            <a:pPr marL="966788" lvl="1" indent="-495300" eaLnBrk="1" hangingPunct="1"/>
            <a:r>
              <a:rPr lang="ru-RU" sz="2400" smtClean="0"/>
              <a:t>уменьшение количества информации.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7FD540E-01DD-41C3-B7C5-8864FF8CF37A}" type="slidenum">
              <a:rPr lang="ru-RU"/>
              <a:pPr eaLnBrk="1" hangingPunct="1"/>
              <a:t>44</a:t>
            </a:fld>
            <a:endParaRPr lang="ru-RU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Сегментация изображений (пример)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844675"/>
            <a:ext cx="5589588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BE16686-BCAE-4220-A96B-2FD8F97D987A}" type="slidenum">
              <a:rPr lang="ru-RU"/>
              <a:pPr eaLnBrk="1" hangingPunct="1"/>
              <a:t>45</a:t>
            </a:fld>
            <a:endParaRPr lang="ru-RU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Извлечение и поиск информации</a:t>
            </a:r>
            <a:br>
              <a:rPr lang="ru-RU" sz="3200" smtClean="0"/>
            </a:br>
            <a:r>
              <a:rPr lang="ru-RU" sz="3200" smtClean="0"/>
              <a:t>(на примере книг в библиотеке)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81975" cy="45561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LCC (Library of Congress Classification)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lvl="1" eaLnBrk="1" hangingPunct="1"/>
            <a:r>
              <a:rPr lang="ru-RU" sz="2400" dirty="0" smtClean="0"/>
              <a:t>Метки с </a:t>
            </a:r>
            <a:r>
              <a:rPr lang="en-US" sz="2400" dirty="0" smtClean="0"/>
              <a:t>QA76 </a:t>
            </a:r>
            <a:r>
              <a:rPr lang="ru-RU" sz="2400" dirty="0" smtClean="0"/>
              <a:t>до </a:t>
            </a:r>
            <a:r>
              <a:rPr lang="en-US" sz="2400" dirty="0" smtClean="0"/>
              <a:t>QA76.8 – </a:t>
            </a:r>
            <a:r>
              <a:rPr lang="ru-RU" sz="2400" dirty="0" smtClean="0"/>
              <a:t>книги по </a:t>
            </a:r>
            <a:r>
              <a:rPr lang="en-US" sz="2400" dirty="0" smtClean="0"/>
              <a:t>CS</a:t>
            </a:r>
            <a:r>
              <a:rPr lang="ru-RU" sz="2400" dirty="0" smtClean="0"/>
              <a:t>.</a:t>
            </a:r>
          </a:p>
          <a:p>
            <a:pPr eaLnBrk="1" hangingPunct="1"/>
            <a:r>
              <a:rPr lang="ru-RU" sz="2400" dirty="0" smtClean="0"/>
              <a:t>Проблемы </a:t>
            </a:r>
            <a:r>
              <a:rPr lang="en-US" sz="2400" dirty="0" smtClean="0"/>
              <a:t>LCC:</a:t>
            </a:r>
          </a:p>
          <a:p>
            <a:pPr lvl="1" eaLnBrk="1" hangingPunct="1"/>
            <a:r>
              <a:rPr lang="ru-RU" sz="2400" dirty="0" smtClean="0"/>
              <a:t>книга относится только к одной категории;</a:t>
            </a:r>
          </a:p>
          <a:p>
            <a:pPr lvl="1" eaLnBrk="1" hangingPunct="1"/>
            <a:r>
              <a:rPr lang="ru-RU" sz="2400" dirty="0" smtClean="0"/>
              <a:t>классификация отстает от быстрого развития некоторых областей науки.</a:t>
            </a:r>
          </a:p>
          <a:p>
            <a:pPr eaLnBrk="1" hangingPunct="1"/>
            <a:r>
              <a:rPr lang="ru-RU" sz="2400" dirty="0" smtClean="0"/>
              <a:t>Выручает автоматическая кластеризация:</a:t>
            </a:r>
          </a:p>
          <a:p>
            <a:pPr lvl="1" eaLnBrk="1" hangingPunct="1"/>
            <a:r>
              <a:rPr lang="ru-RU" sz="2400" dirty="0" smtClean="0"/>
              <a:t>Нечеткое разбиение на группы решает проблему одной категории;</a:t>
            </a:r>
          </a:p>
          <a:p>
            <a:pPr lvl="1" eaLnBrk="1" hangingPunct="1"/>
            <a:r>
              <a:rPr lang="ru-RU" sz="2400" dirty="0" smtClean="0"/>
              <a:t>Кластеры вырастают с развитием области.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7D2B8A8-CE71-4FB3-B418-20DBBB66E78C}" type="slidenum">
              <a:rPr lang="ru-RU"/>
              <a:pPr eaLnBrk="1" hangingPunct="1"/>
              <a:t>46</a:t>
            </a:fld>
            <a:endParaRPr lang="ru-RU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 smtClean="0"/>
              <a:t>Вывод</a:t>
            </a:r>
            <a:endParaRPr lang="ru-RU" sz="3200" dirty="0" smtClean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Кластеризация – это автоматическое разбиение множества объектов на группы по принципу схожести</a:t>
            </a:r>
          </a:p>
          <a:p>
            <a:pPr eaLnBrk="1" hangingPunct="1"/>
            <a:r>
              <a:rPr lang="ru-RU" sz="2400" smtClean="0"/>
              <a:t>Общая схема кластеризации одна (выделение характеристик -</a:t>
            </a:r>
            <a:r>
              <a:rPr lang="en-US" sz="2400" smtClean="0"/>
              <a:t>&gt; </a:t>
            </a:r>
            <a:r>
              <a:rPr lang="ru-RU" sz="2400" smtClean="0"/>
              <a:t>выбор метрики -</a:t>
            </a:r>
            <a:r>
              <a:rPr lang="en-US" sz="2400" smtClean="0"/>
              <a:t>&gt; </a:t>
            </a:r>
            <a:r>
              <a:rPr lang="ru-RU" sz="2400" smtClean="0"/>
              <a:t>группировка объектов -</a:t>
            </a:r>
            <a:r>
              <a:rPr lang="en-US" sz="2400" smtClean="0"/>
              <a:t>&gt; </a:t>
            </a:r>
            <a:r>
              <a:rPr lang="ru-RU" sz="2400" smtClean="0"/>
              <a:t>представление результатов). Но существует много различных реализаций этой схемы.</a:t>
            </a:r>
          </a:p>
          <a:p>
            <a:pPr eaLnBrk="1" hangingPunct="1"/>
            <a:r>
              <a:rPr lang="ru-RU" sz="2400" smtClean="0"/>
              <a:t>Кластеризация данных широко применяется в современной информатике.</a:t>
            </a:r>
          </a:p>
          <a:p>
            <a:pPr eaLnBrk="1" hangingPunct="1">
              <a:lnSpc>
                <a:spcPct val="80000"/>
              </a:lnSpc>
            </a:pP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EADCEE6-3561-4150-83AC-A0D5D3DD24BC}" type="slidenum">
              <a:rPr lang="ru-RU"/>
              <a:pPr eaLnBrk="1" hangingPunct="1"/>
              <a:t>47</a:t>
            </a:fld>
            <a:endParaRPr lang="ru-RU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  <a:p>
            <a:pPr marL="0" indent="0" algn="ctr" eaLnBrk="1" hangingPunct="1">
              <a:buNone/>
            </a:pPr>
            <a:r>
              <a:rPr lang="ru-RU" sz="2800" dirty="0" smtClean="0"/>
              <a:t>Спасибо за внимание!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A73B33B-0467-473B-84B7-7235B6382429}" type="slidenum">
              <a:rPr lang="ru-RU"/>
              <a:pPr eaLnBrk="1" hangingPunct="1"/>
              <a:t>5</a:t>
            </a:fld>
            <a:endParaRPr lang="ru-RU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Кластеризация (пример)</a:t>
            </a:r>
          </a:p>
        </p:txBody>
      </p:sp>
      <p:pic>
        <p:nvPicPr>
          <p:cNvPr id="9222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628A4B9-E843-4176-9D5B-76FF130B1DFA}" type="slidenum">
              <a:rPr lang="ru-RU"/>
              <a:pPr eaLnBrk="1" hangingPunct="1"/>
              <a:t>6</a:t>
            </a:fld>
            <a:endParaRPr lang="ru-RU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Разница между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ru-RU" sz="3200" smtClean="0"/>
              <a:t>кластеризацией и классификацией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i="1" u="sng" smtClean="0"/>
              <a:t>Кластеризация</a:t>
            </a:r>
            <a:r>
              <a:rPr lang="ru-RU" sz="2400" smtClean="0"/>
              <a:t> (</a:t>
            </a:r>
            <a:r>
              <a:rPr lang="en-US" sz="2400" smtClean="0"/>
              <a:t>unsupervised classification) </a:t>
            </a:r>
            <a:r>
              <a:rPr lang="ru-RU" sz="2400" smtClean="0"/>
              <a:t>разбивает множество объектов на группы, которые определяются только ее результатом.</a:t>
            </a:r>
          </a:p>
          <a:p>
            <a:pPr eaLnBrk="1" hangingPunct="1"/>
            <a:r>
              <a:rPr lang="ru-RU" sz="2400" i="1" u="sng" smtClean="0"/>
              <a:t>Классификация</a:t>
            </a:r>
            <a:r>
              <a:rPr lang="ru-RU" sz="2400" smtClean="0"/>
              <a:t> </a:t>
            </a:r>
            <a:r>
              <a:rPr lang="en-US" sz="2400" smtClean="0"/>
              <a:t>(supervised classification) </a:t>
            </a:r>
            <a:r>
              <a:rPr lang="ru-RU" sz="2400" smtClean="0"/>
              <a:t>относит каждый объект к одной из заранее определенных групп.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D125060-6E2D-44E6-872B-8EF8C686C588}" type="slidenum">
              <a:rPr lang="ru-RU"/>
              <a:pPr eaLnBrk="1" hangingPunct="1"/>
              <a:t>7</a:t>
            </a:fld>
            <a:endParaRPr lang="ru-RU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Зачем нужна кластеризация?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Много практических применений в информатике и других областях:</a:t>
            </a:r>
            <a:endParaRPr lang="en-US" sz="2400" smtClean="0"/>
          </a:p>
          <a:p>
            <a:pPr lvl="1" eaLnBrk="1" hangingPunct="1"/>
            <a:r>
              <a:rPr lang="ru-RU" sz="2400" smtClean="0"/>
              <a:t>Анализ данных (</a:t>
            </a:r>
            <a:r>
              <a:rPr lang="en-US" sz="2400" smtClean="0"/>
              <a:t>Data mining)</a:t>
            </a:r>
            <a:r>
              <a:rPr lang="ru-RU" sz="2400" smtClean="0"/>
              <a:t>;</a:t>
            </a:r>
          </a:p>
          <a:p>
            <a:pPr lvl="1" eaLnBrk="1" hangingPunct="1"/>
            <a:r>
              <a:rPr lang="ru-RU" sz="2400" smtClean="0"/>
              <a:t>Группировка и распознавание объектов;</a:t>
            </a:r>
          </a:p>
          <a:p>
            <a:pPr lvl="1" eaLnBrk="1" hangingPunct="1"/>
            <a:r>
              <a:rPr lang="ru-RU" sz="2400" smtClean="0"/>
              <a:t>Извлечение и поиск информации.</a:t>
            </a:r>
          </a:p>
          <a:p>
            <a:pPr eaLnBrk="1" hangingPunct="1"/>
            <a:r>
              <a:rPr lang="ru-RU" sz="2400" smtClean="0"/>
              <a:t>Это важная форма абстракции данных.</a:t>
            </a:r>
          </a:p>
          <a:p>
            <a:pPr eaLnBrk="1" hangingPunct="1"/>
            <a:r>
              <a:rPr lang="ru-RU" sz="2400" smtClean="0"/>
              <a:t>Это активно развивающаяся область теоретической информатики.</a:t>
            </a:r>
          </a:p>
          <a:p>
            <a:pPr eaLnBrk="1" hangingPunct="1"/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77E7D61-4FB5-420F-B6BC-06D8B8805343}" type="slidenum">
              <a:rPr lang="ru-RU"/>
              <a:pPr eaLnBrk="1" hangingPunct="1"/>
              <a:t>8</a:t>
            </a:fld>
            <a:endParaRPr lang="ru-RU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Формальные определения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Вектор характеристик (объект) </a:t>
            </a:r>
            <a:r>
              <a:rPr lang="en-US" sz="2400" b="1" i="1" dirty="0" smtClean="0"/>
              <a:t>x</a:t>
            </a:r>
            <a:r>
              <a:rPr lang="en-US" sz="2400" dirty="0" smtClean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единица данных для алгоритма кластеризации. Обычно это элемент </a:t>
            </a:r>
            <a:r>
              <a:rPr lang="en-US" sz="2400" i="1" dirty="0" smtClean="0"/>
              <a:t>d</a:t>
            </a:r>
            <a:r>
              <a:rPr lang="en-US" sz="2400" dirty="0" smtClean="0"/>
              <a:t>-</a:t>
            </a:r>
            <a:r>
              <a:rPr lang="ru-RU" sz="2400" dirty="0" smtClean="0"/>
              <a:t>мерного пространства: </a:t>
            </a:r>
            <a:r>
              <a:rPr lang="en-US" sz="2400" b="1" i="1" dirty="0" smtClean="0"/>
              <a:t>x</a:t>
            </a:r>
            <a:r>
              <a:rPr lang="en-US" sz="2400" dirty="0" smtClean="0"/>
              <a:t> = (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d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Характеристика </a:t>
            </a:r>
            <a:r>
              <a:rPr lang="en-US" sz="2400" dirty="0" smtClean="0"/>
              <a:t>(</a:t>
            </a:r>
            <a:r>
              <a:rPr lang="ru-RU" sz="2400" dirty="0" smtClean="0"/>
              <a:t>атрибут)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/>
              <a:t>– скалярная компонента вектора </a:t>
            </a:r>
            <a:r>
              <a:rPr lang="en-US" sz="2400" b="1" i="1" dirty="0" smtClean="0"/>
              <a:t>x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Размерность </a:t>
            </a:r>
            <a:r>
              <a:rPr lang="en-US" sz="2400" i="1" dirty="0" smtClean="0"/>
              <a:t>d</a:t>
            </a:r>
            <a:r>
              <a:rPr lang="ru-RU" sz="2400" dirty="0" smtClean="0"/>
              <a:t> –</a:t>
            </a:r>
            <a:r>
              <a:rPr lang="en-US" sz="2400" dirty="0" smtClean="0"/>
              <a:t> </a:t>
            </a:r>
            <a:r>
              <a:rPr lang="ru-RU" sz="2400" dirty="0" smtClean="0"/>
              <a:t>количество характеристик объекта </a:t>
            </a:r>
            <a:r>
              <a:rPr lang="en-US" sz="2400" b="1" i="1" dirty="0" smtClean="0"/>
              <a:t>x</a:t>
            </a:r>
            <a:r>
              <a:rPr lang="en-US" sz="2400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9C1AD35-DFE9-4C0D-B9DB-F1A4613E3B20}" type="slidenum">
              <a:rPr lang="ru-RU"/>
              <a:pPr eaLnBrk="1" hangingPunct="1"/>
              <a:t>9</a:t>
            </a:fld>
            <a:endParaRPr lang="ru-RU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Формальные определения (продолжение)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Множество объектов </a:t>
            </a:r>
            <a:r>
              <a:rPr lang="en-US" sz="2400" b="1" i="1" smtClean="0"/>
              <a:t>X</a:t>
            </a:r>
            <a:r>
              <a:rPr lang="ru-RU" sz="2400" smtClean="0"/>
              <a:t> = </a:t>
            </a:r>
            <a:r>
              <a:rPr lang="en-US" sz="2400" smtClean="0"/>
              <a:t>{</a:t>
            </a:r>
            <a:r>
              <a:rPr lang="en-US" sz="2400" b="1" i="1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, …, </a:t>
            </a:r>
            <a:r>
              <a:rPr lang="en-US" sz="2400" b="1" i="1" smtClean="0"/>
              <a:t>x</a:t>
            </a:r>
            <a:r>
              <a:rPr lang="en-US" sz="2400" i="1" baseline="-25000" smtClean="0"/>
              <a:t>n</a:t>
            </a:r>
            <a:r>
              <a:rPr lang="en-US" sz="2400" smtClean="0"/>
              <a:t>} </a:t>
            </a:r>
            <a:r>
              <a:rPr lang="ru-RU" sz="2400" smtClean="0"/>
              <a:t>–</a:t>
            </a:r>
            <a:r>
              <a:rPr lang="en-US" sz="2400" smtClean="0"/>
              <a:t> </a:t>
            </a:r>
            <a:r>
              <a:rPr lang="ru-RU" sz="2400" smtClean="0"/>
              <a:t>набор входных данных. </a:t>
            </a:r>
            <a:r>
              <a:rPr lang="en-US" sz="2400" i="1" smtClean="0"/>
              <a:t>i</a:t>
            </a:r>
            <a:r>
              <a:rPr lang="en-US" sz="2400" smtClean="0"/>
              <a:t>-</a:t>
            </a:r>
            <a:r>
              <a:rPr lang="ru-RU" sz="2400" smtClean="0"/>
              <a:t>й объект из </a:t>
            </a:r>
            <a:r>
              <a:rPr lang="en-US" sz="2400" b="1" i="1" smtClean="0"/>
              <a:t>X</a:t>
            </a:r>
            <a:r>
              <a:rPr lang="en-US" sz="2400" smtClean="0"/>
              <a:t> </a:t>
            </a:r>
            <a:r>
              <a:rPr lang="ru-RU" sz="2400" smtClean="0"/>
              <a:t>определяется как </a:t>
            </a:r>
            <a:r>
              <a:rPr lang="en-US" sz="2400" b="1" i="1" smtClean="0"/>
              <a:t>x</a:t>
            </a:r>
            <a:r>
              <a:rPr lang="en-US" sz="2400" i="1" baseline="-25000" smtClean="0"/>
              <a:t>i</a:t>
            </a:r>
            <a:r>
              <a:rPr lang="en-US" sz="2400" smtClean="0"/>
              <a:t> = (</a:t>
            </a:r>
            <a:r>
              <a:rPr lang="en-US" sz="2400" i="1" smtClean="0"/>
              <a:t>x</a:t>
            </a:r>
            <a:r>
              <a:rPr lang="en-US" sz="2400" i="1" baseline="-25000" smtClean="0"/>
              <a:t>i</a:t>
            </a:r>
            <a:r>
              <a:rPr lang="en-US" sz="2400" baseline="-25000" smtClean="0"/>
              <a:t>,1</a:t>
            </a:r>
            <a:r>
              <a:rPr lang="en-US" sz="2400" smtClean="0"/>
              <a:t>, …, </a:t>
            </a:r>
            <a:r>
              <a:rPr lang="en-US" sz="2400" i="1" smtClean="0"/>
              <a:t>x</a:t>
            </a:r>
            <a:r>
              <a:rPr lang="en-US" sz="2400" i="1" baseline="-25000" smtClean="0"/>
              <a:t>i</a:t>
            </a:r>
            <a:r>
              <a:rPr lang="en-US" sz="2400" baseline="-25000" smtClean="0"/>
              <a:t>,</a:t>
            </a:r>
            <a:r>
              <a:rPr lang="en-US" sz="2400" i="1" baseline="-25000" smtClean="0"/>
              <a:t>d</a:t>
            </a:r>
            <a:r>
              <a:rPr lang="en-US" sz="2400" smtClean="0"/>
              <a:t>)</a:t>
            </a:r>
            <a:r>
              <a:rPr lang="ru-RU" sz="2400" smtClean="0"/>
              <a:t>.</a:t>
            </a:r>
            <a:r>
              <a:rPr lang="en-US" sz="2400" smtClean="0"/>
              <a:t> </a:t>
            </a:r>
            <a:r>
              <a:rPr lang="ru-RU" sz="2400" smtClean="0"/>
              <a:t>Часто </a:t>
            </a:r>
            <a:r>
              <a:rPr lang="en-US" sz="2400" b="1" i="1" smtClean="0"/>
              <a:t>X</a:t>
            </a:r>
            <a:r>
              <a:rPr lang="en-US" sz="2400" smtClean="0"/>
              <a:t> </a:t>
            </a:r>
            <a:r>
              <a:rPr lang="ru-RU" sz="2400" smtClean="0"/>
              <a:t>представляют в виде </a:t>
            </a:r>
            <a:r>
              <a:rPr lang="ru-RU" sz="2400" i="1" smtClean="0"/>
              <a:t>матрицы характеристик</a:t>
            </a:r>
            <a:r>
              <a:rPr lang="ru-RU" sz="2400" smtClean="0"/>
              <a:t> размера </a:t>
            </a:r>
            <a:r>
              <a:rPr lang="en-US" sz="2400" i="1" smtClean="0"/>
              <a:t>n</a:t>
            </a:r>
            <a:r>
              <a:rPr lang="en-US" sz="2400" smtClean="0"/>
              <a:t> x </a:t>
            </a:r>
            <a:r>
              <a:rPr lang="en-US" sz="2400" i="1" smtClean="0"/>
              <a:t>d</a:t>
            </a:r>
            <a:r>
              <a:rPr lang="en-US" sz="2400" smtClean="0"/>
              <a:t>.</a:t>
            </a:r>
            <a:endParaRPr lang="ru-RU" sz="2400" smtClean="0"/>
          </a:p>
          <a:p>
            <a:pPr eaLnBrk="1" hangingPunct="1"/>
            <a:r>
              <a:rPr lang="ru-RU" sz="2400" smtClean="0"/>
              <a:t>Кластер –</a:t>
            </a:r>
            <a:r>
              <a:rPr lang="en-US" sz="2400" smtClean="0"/>
              <a:t> </a:t>
            </a:r>
            <a:r>
              <a:rPr lang="ru-RU" sz="2400" smtClean="0"/>
              <a:t>подмножество «близких друг к другу» объектов из </a:t>
            </a:r>
            <a:r>
              <a:rPr lang="en-US" sz="2400" b="1" i="1" smtClean="0"/>
              <a:t>X</a:t>
            </a:r>
            <a:r>
              <a:rPr lang="ru-RU" sz="2400" smtClean="0"/>
              <a:t>.</a:t>
            </a:r>
          </a:p>
          <a:p>
            <a:pPr eaLnBrk="1" hangingPunct="1"/>
            <a:r>
              <a:rPr lang="ru-RU" sz="2400" smtClean="0"/>
              <a:t>Расстояние </a:t>
            </a:r>
            <a:r>
              <a:rPr lang="en-US" sz="2400" i="1" smtClean="0"/>
              <a:t>d</a:t>
            </a:r>
            <a:r>
              <a:rPr lang="en-US" sz="2400" smtClean="0"/>
              <a:t>(</a:t>
            </a:r>
            <a:r>
              <a:rPr lang="en-US" sz="2400" b="1" i="1" smtClean="0"/>
              <a:t>x</a:t>
            </a:r>
            <a:r>
              <a:rPr lang="en-US" sz="2400" i="1" baseline="-25000" smtClean="0"/>
              <a:t>i</a:t>
            </a:r>
            <a:r>
              <a:rPr lang="en-US" sz="2400" smtClean="0"/>
              <a:t>, </a:t>
            </a:r>
            <a:r>
              <a:rPr lang="en-US" sz="2400" b="1" i="1" smtClean="0"/>
              <a:t>x</a:t>
            </a:r>
            <a:r>
              <a:rPr lang="en-US" sz="2400" i="1" baseline="-25000" smtClean="0"/>
              <a:t>j</a:t>
            </a:r>
            <a:r>
              <a:rPr lang="en-US" sz="2400" smtClean="0"/>
              <a:t>) </a:t>
            </a:r>
            <a:r>
              <a:rPr lang="ru-RU" sz="2400" smtClean="0"/>
              <a:t>между объектами </a:t>
            </a:r>
            <a:r>
              <a:rPr lang="en-US" sz="2400" b="1" i="1" smtClean="0"/>
              <a:t>x</a:t>
            </a:r>
            <a:r>
              <a:rPr lang="en-US" sz="2400" i="1" baseline="-25000" smtClean="0"/>
              <a:t>i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b="1" i="1" smtClean="0"/>
              <a:t>x</a:t>
            </a:r>
            <a:r>
              <a:rPr lang="en-US" sz="2400" i="1" baseline="-25000" smtClean="0"/>
              <a:t>j</a:t>
            </a:r>
            <a:r>
              <a:rPr lang="ru-RU" sz="2400" smtClean="0"/>
              <a:t>–</a:t>
            </a:r>
            <a:r>
              <a:rPr lang="en-US" sz="2400" smtClean="0"/>
              <a:t> </a:t>
            </a:r>
            <a:r>
              <a:rPr lang="ru-RU" sz="2400" smtClean="0"/>
              <a:t>результат применения выбранной метрики (или квази-метрики) в пространстве характеристик.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1344</TotalTime>
  <Words>1457</Words>
  <Application>Microsoft Office PowerPoint</Application>
  <PresentationFormat>Экран (4:3)</PresentationFormat>
  <Paragraphs>247</Paragraphs>
  <Slides>47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Verdana</vt:lpstr>
      <vt:lpstr>Arial</vt:lpstr>
      <vt:lpstr>Wingdings</vt:lpstr>
      <vt:lpstr>Профиль</vt:lpstr>
      <vt:lpstr>Microsoft Equation 3.0</vt:lpstr>
      <vt:lpstr>Кластеризация данных</vt:lpstr>
      <vt:lpstr>Содержание</vt:lpstr>
      <vt:lpstr> </vt:lpstr>
      <vt:lpstr>Что такое кластеризация?</vt:lpstr>
      <vt:lpstr>Кластеризация (пример)</vt:lpstr>
      <vt:lpstr>Разница между кластеризацией и классификацией</vt:lpstr>
      <vt:lpstr>Зачем нужна кластеризация?</vt:lpstr>
      <vt:lpstr>Формальные определения</vt:lpstr>
      <vt:lpstr>Формальные определения (продолжение)</vt:lpstr>
      <vt:lpstr>Постановка задачи</vt:lpstr>
      <vt:lpstr>Презентация PowerPoint</vt:lpstr>
      <vt:lpstr>Общая схема кластеризации</vt:lpstr>
      <vt:lpstr>Выделение характеристик</vt:lpstr>
      <vt:lpstr>Выбор метрики</vt:lpstr>
      <vt:lpstr>Презентация PowerPoint</vt:lpstr>
      <vt:lpstr>Алгоритмы кластеризации</vt:lpstr>
      <vt:lpstr>Алгоритмы кластеризации (схема)</vt:lpstr>
      <vt:lpstr>Классификация алгоритмов</vt:lpstr>
      <vt:lpstr>Иерархические алгоритмы</vt:lpstr>
      <vt:lpstr>Single-link (пример)</vt:lpstr>
      <vt:lpstr>Сравнение Single-link и Complete-link</vt:lpstr>
      <vt:lpstr>Минимальное покрывающее дерево</vt:lpstr>
      <vt:lpstr>k-Means алгоритм</vt:lpstr>
      <vt:lpstr>k-Means алгоритм (продолжение)</vt:lpstr>
      <vt:lpstr>Метод ближайшего соседа</vt:lpstr>
      <vt:lpstr>Нечеткая кластеризация</vt:lpstr>
      <vt:lpstr>Схема нечеткой кластеризации</vt:lpstr>
      <vt:lpstr>Применение нейронных сетей</vt:lpstr>
      <vt:lpstr>Генетические алгоритмы</vt:lpstr>
      <vt:lpstr>Генетические алгоритмы ищут глобальный минимум</vt:lpstr>
      <vt:lpstr>Метод закалки</vt:lpstr>
      <vt:lpstr>Какой алгоритм выбрать?</vt:lpstr>
      <vt:lpstr>Какой алгоритм выбрать? (продолжение)</vt:lpstr>
      <vt:lpstr>Априорное использование природы кластеров в алгоритмах</vt:lpstr>
      <vt:lpstr>Кластеризация больших объемов данных</vt:lpstr>
      <vt:lpstr>Разделяй и властвуй (пример)</vt:lpstr>
      <vt:lpstr>Алгоритм Leader (пример)</vt:lpstr>
      <vt:lpstr>Представление результатов</vt:lpstr>
      <vt:lpstr>Презентация PowerPoint</vt:lpstr>
      <vt:lpstr>Применения кластеризации</vt:lpstr>
      <vt:lpstr>Анализ данных (Data mining)</vt:lpstr>
      <vt:lpstr>http://www.nigma.ru (пример)</vt:lpstr>
      <vt:lpstr>Группировка и распознавание объектов</vt:lpstr>
      <vt:lpstr>Сегментация изображений (пример)</vt:lpstr>
      <vt:lpstr>Извлечение и поиск информации (на примере книг в библиотеке)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данных</dc:title>
  <dc:creator>Alex</dc:creator>
  <cp:lastModifiedBy>Евгения Коган</cp:lastModifiedBy>
  <cp:revision>64</cp:revision>
  <dcterms:created xsi:type="dcterms:W3CDTF">2006-09-27T11:32:37Z</dcterms:created>
  <dcterms:modified xsi:type="dcterms:W3CDTF">2021-04-23T05:12:15Z</dcterms:modified>
</cp:coreProperties>
</file>