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21/05/stock-price-prediction-and-forecasting-using-stacked-lst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6e854ec7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6e854ec7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the prediction results of PingAn Bank in 1 day, 5 days, 22 days ahead.</a:t>
            </a:r>
            <a:endParaRPr/>
          </a:p>
          <a:p>
            <a:pPr indent="0" lvl="0" marL="0" rtl="0" algn="l">
              <a:spcBef>
                <a:spcPts val="0"/>
              </a:spcBef>
              <a:spcAft>
                <a:spcPts val="0"/>
              </a:spcAft>
              <a:buNone/>
            </a:pPr>
            <a:r>
              <a:rPr lang="en"/>
              <a:t>SVR and KRR seems good in 1 day and 5 days prediction.</a:t>
            </a:r>
            <a:endParaRPr/>
          </a:p>
          <a:p>
            <a:pPr indent="0" lvl="0" marL="0" rtl="0" algn="l">
              <a:spcBef>
                <a:spcPts val="0"/>
              </a:spcBef>
              <a:spcAft>
                <a:spcPts val="0"/>
              </a:spcAft>
              <a:buNone/>
            </a:pPr>
            <a:r>
              <a:rPr lang="en"/>
              <a:t>But with a little lag and lower prediction compared to the real stock price in 22 days.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6e854ec7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6e854ec7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Why use MAPE rather than MSE</a:t>
            </a:r>
            <a:endParaRPr sz="1000">
              <a:solidFill>
                <a:srgbClr val="232629"/>
              </a:solidFill>
            </a:endParaRPr>
          </a:p>
          <a:p>
            <a:pPr indent="-298450" lvl="0" marL="457200" marR="152400" rtl="0" algn="l">
              <a:lnSpc>
                <a:spcPct val="115000"/>
              </a:lnSpc>
              <a:spcBef>
                <a:spcPts val="0"/>
              </a:spcBef>
              <a:spcAft>
                <a:spcPts val="0"/>
              </a:spcAft>
              <a:buSzPts val="1100"/>
              <a:buChar char="-"/>
            </a:pPr>
            <a:r>
              <a:rPr lang="en" sz="1150">
                <a:solidFill>
                  <a:srgbClr val="232629"/>
                </a:solidFill>
              </a:rPr>
              <a:t>MSE is scale-dependent, MAPE is not. In this case, we are comparing accuracy across time series with different scales, we can't use MSE.\</a:t>
            </a:r>
            <a:endParaRPr sz="1150">
              <a:solidFill>
                <a:srgbClr val="232629"/>
              </a:solidFill>
            </a:endParaRPr>
          </a:p>
          <a:p>
            <a:pPr indent="-301625" lvl="0" marL="457200" marR="152400" rtl="0" algn="l">
              <a:lnSpc>
                <a:spcPct val="115000"/>
              </a:lnSpc>
              <a:spcBef>
                <a:spcPts val="0"/>
              </a:spcBef>
              <a:spcAft>
                <a:spcPts val="0"/>
              </a:spcAft>
              <a:buClr>
                <a:srgbClr val="232629"/>
              </a:buClr>
              <a:buSzPts val="1150"/>
              <a:buChar char="-"/>
            </a:pPr>
            <a:r>
              <a:rPr lang="en" sz="1150">
                <a:solidFill>
                  <a:srgbClr val="232629"/>
                </a:solidFill>
              </a:rPr>
              <a:t>The predictions are pretty good.</a:t>
            </a:r>
            <a:endParaRPr sz="1150">
              <a:solidFill>
                <a:srgbClr val="23262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6e854ec7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6e854ec7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reasonable feature selection:  </a:t>
            </a:r>
            <a:endParaRPr/>
          </a:p>
          <a:p>
            <a:pPr indent="0" lvl="0" marL="0" rtl="0" algn="l">
              <a:spcBef>
                <a:spcPts val="0"/>
              </a:spcBef>
              <a:spcAft>
                <a:spcPts val="0"/>
              </a:spcAft>
              <a:buNone/>
            </a:pPr>
            <a:r>
              <a:rPr lang="en"/>
              <a:t>More categorical of the feature vectors. Research about accurate physical elements v.s. psychological factors of the background of the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Uncompleted Data: Missing time series data in </a:t>
            </a:r>
            <a:r>
              <a:rPr lang="en"/>
              <a:t>certain cases</a:t>
            </a:r>
            <a:r>
              <a:rPr lang="en"/>
              <a:t>. </a:t>
            </a:r>
            <a:r>
              <a:rPr lang="en"/>
              <a:t>Such as in some cases.</a:t>
            </a:r>
            <a:r>
              <a:rPr lang="en"/>
              <a:t> Access K-means, K-NN, Random forest,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LSTM: </a:t>
            </a:r>
            <a:r>
              <a:rPr lang="en" u="sng">
                <a:solidFill>
                  <a:schemeClr val="hlink"/>
                </a:solidFill>
                <a:hlinkClick r:id="rId2"/>
              </a:rPr>
              <a:t>https://www.analyticsvidhya.com/blog/2021/05/stock-price-prediction-and-forecasting-using-stacked-lstm/</a:t>
            </a:r>
            <a:r>
              <a:rPr lang="en"/>
              <a:t> </a:t>
            </a:r>
            <a:endParaRPr/>
          </a:p>
          <a:p>
            <a:pPr indent="0" lvl="0" marL="0" rtl="0" algn="l">
              <a:spcBef>
                <a:spcPts val="0"/>
              </a:spcBef>
              <a:spcAft>
                <a:spcPts val="0"/>
              </a:spcAft>
              <a:buNone/>
            </a:pPr>
            <a:r>
              <a:rPr lang="en"/>
              <a:t>Pros: </a:t>
            </a:r>
            <a:endParaRPr/>
          </a:p>
          <a:p>
            <a:pPr indent="0" lvl="0" marL="0" rtl="0" algn="l">
              <a:spcBef>
                <a:spcPts val="0"/>
              </a:spcBef>
              <a:spcAft>
                <a:spcPts val="0"/>
              </a:spcAft>
              <a:buNone/>
            </a:pPr>
            <a:r>
              <a:rPr lang="en"/>
              <a:t>LSTMs are widely used for sequence prediction problems and have proven to be extremely effective. </a:t>
            </a:r>
            <a:endParaRPr/>
          </a:p>
          <a:p>
            <a:pPr indent="0" lvl="0" marL="0" rtl="0" algn="l">
              <a:spcBef>
                <a:spcPts val="0"/>
              </a:spcBef>
              <a:spcAft>
                <a:spcPts val="0"/>
              </a:spcAft>
              <a:buNone/>
            </a:pPr>
            <a:r>
              <a:rPr lang="en"/>
              <a:t>LSTM can store past important information and forget the information that is not. </a:t>
            </a:r>
            <a:endParaRPr/>
          </a:p>
          <a:p>
            <a:pPr indent="0" lvl="0" marL="0" rtl="0" algn="l">
              <a:spcBef>
                <a:spcPts val="0"/>
              </a:spcBef>
              <a:spcAft>
                <a:spcPts val="0"/>
              </a:spcAft>
              <a:buNone/>
            </a:pPr>
            <a:r>
              <a:rPr lang="en"/>
              <a:t>Specifically in time series data, In time-series data the one data is dependent on other data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6e854ec7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6e854ec7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6e854ec7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6e854ec7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 LASSO to select influential features from plenty of factors.</a:t>
            </a:r>
            <a:endParaRPr/>
          </a:p>
          <a:p>
            <a:pPr indent="-298450" lvl="0" marL="457200" rtl="0" algn="l">
              <a:spcBef>
                <a:spcPts val="0"/>
              </a:spcBef>
              <a:spcAft>
                <a:spcPts val="0"/>
              </a:spcAft>
              <a:buSzPts val="1100"/>
              <a:buChar char="●"/>
            </a:pPr>
            <a:r>
              <a:rPr lang="en"/>
              <a:t>Unify different data to improve performance.</a:t>
            </a:r>
            <a:endParaRPr/>
          </a:p>
          <a:p>
            <a:pPr indent="-298450" lvl="0" marL="457200" rtl="0" algn="l">
              <a:spcBef>
                <a:spcPts val="0"/>
              </a:spcBef>
              <a:spcAft>
                <a:spcPts val="0"/>
              </a:spcAft>
              <a:buSzPts val="1100"/>
              <a:buChar char="●"/>
            </a:pPr>
            <a:r>
              <a:rPr lang="en"/>
              <a:t>Use SVR and KRR to predict stock price in next 1 &amp; 5 &amp; 22 days.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e854ec75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e854ec75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Amazon: </a:t>
            </a:r>
            <a:endParaRPr/>
          </a:p>
          <a:p>
            <a:pPr indent="0" lvl="0" marL="0" rtl="0" algn="l">
              <a:spcBef>
                <a:spcPts val="0"/>
              </a:spcBef>
              <a:spcAft>
                <a:spcPts val="0"/>
              </a:spcAft>
              <a:buNone/>
            </a:pPr>
            <a:r>
              <a:rPr lang="en"/>
              <a:t>Train and Test split: </a:t>
            </a:r>
            <a:r>
              <a:rPr lang="en"/>
              <a:t>the scale of the training is </a:t>
            </a:r>
            <a:r>
              <a:rPr lang="en">
                <a:solidFill>
                  <a:schemeClr val="dk1"/>
                </a:solidFill>
              </a:rPr>
              <a:t>10 years: </a:t>
            </a:r>
            <a:r>
              <a:rPr lang="en"/>
              <a:t>(dataset(83%)) -, the retaining of the dataset are used for testing(17%, </a:t>
            </a:r>
            <a:r>
              <a:rPr lang="en">
                <a:solidFill>
                  <a:schemeClr val="dk1"/>
                </a:solidFill>
              </a:rPr>
              <a:t> 2 years.</a:t>
            </a:r>
            <a:r>
              <a:rPr lang="en"/>
              <a:t>) </a:t>
            </a:r>
            <a:endParaRPr/>
          </a:p>
          <a:p>
            <a:pPr indent="-298450" lvl="0" marL="457200" rtl="0" algn="l">
              <a:spcBef>
                <a:spcPts val="0"/>
              </a:spcBef>
              <a:spcAft>
                <a:spcPts val="0"/>
              </a:spcAft>
              <a:buClr>
                <a:schemeClr val="dk1"/>
              </a:buClr>
              <a:buSzPts val="1100"/>
              <a:buChar char="-"/>
            </a:pPr>
            <a:r>
              <a:rPr lang="en">
                <a:solidFill>
                  <a:schemeClr val="dk1"/>
                </a:solidFill>
              </a:rPr>
              <a:t>Ping an bank: </a:t>
            </a:r>
            <a:endParaRPr/>
          </a:p>
          <a:p>
            <a:pPr indent="0" lvl="0" marL="0" rtl="0" algn="l">
              <a:spcBef>
                <a:spcPts val="0"/>
              </a:spcBef>
              <a:spcAft>
                <a:spcPts val="0"/>
              </a:spcAft>
              <a:buNone/>
            </a:pPr>
            <a:r>
              <a:rPr lang="en">
                <a:solidFill>
                  <a:schemeClr val="dk1"/>
                </a:solidFill>
              </a:rPr>
              <a:t>Proportion of dataset: training: around (82%, 15 years), testing (18%, 3 years) Proportion: about 5:1.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Why Amazon dataset, </a:t>
            </a:r>
            <a:r>
              <a:rPr lang="en"/>
              <a:t>Why PingAn dataset? </a:t>
            </a:r>
            <a:endParaRPr/>
          </a:p>
          <a:p>
            <a:pPr indent="-298450" lvl="0" marL="457200" rtl="0" algn="l">
              <a:spcBef>
                <a:spcPts val="0"/>
              </a:spcBef>
              <a:spcAft>
                <a:spcPts val="0"/>
              </a:spcAft>
              <a:buClr>
                <a:schemeClr val="dk1"/>
              </a:buClr>
              <a:buSzPts val="1100"/>
              <a:buAutoNum type="arabicPeriod"/>
            </a:pPr>
            <a:r>
              <a:rPr lang="en">
                <a:solidFill>
                  <a:schemeClr val="dk1"/>
                </a:solidFill>
              </a:rPr>
              <a:t>SVR’s </a:t>
            </a:r>
            <a:r>
              <a:rPr lang="en">
                <a:solidFill>
                  <a:schemeClr val="dk1"/>
                </a:solidFill>
              </a:rPr>
              <a:t>Decision model could not perform very well when the data set has more noise.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Amazon and Ping an bank are well known listed company around the worldwide. Amazon:  the most valuable U.S.-based internet company by market capitalization. Ping an Bank: The third market capitalization in ShenZhen stock exchange. </a:t>
            </a:r>
            <a:endParaRPr/>
          </a:p>
          <a:p>
            <a:pPr indent="0" lvl="0" marL="0" rtl="0" algn="l">
              <a:spcBef>
                <a:spcPts val="0"/>
              </a:spcBef>
              <a:spcAft>
                <a:spcPts val="0"/>
              </a:spcAft>
              <a:buNone/>
            </a:pPr>
            <a:r>
              <a:rPr lang="en">
                <a:solidFill>
                  <a:schemeClr val="dk1"/>
                </a:solidFill>
              </a:rPr>
              <a:t>Pros: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More regulatory and less fluctuation on account of uncertainty factors. Just like the most of the mood fluctuation factors in financial, etc.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Even relative stabilization,but still non-linearity model based on nearly 16 years historical data since created.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Factors are more reasonable based on objective law of the statistics and following the universal law of financial markets.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Non-universality, not persuadable for all possibility situation for all stocks. High sensitively and volatile stock, such as Tesla.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No enough extension of factors, not reasonable to involve Risk and Style factor to very large company such as bank. Etc. Residual_volatility factors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Factors list amazon: Basic factors: open, close, high, low</a:t>
            </a:r>
            <a:endParaRPr>
              <a:solidFill>
                <a:schemeClr val="dk1"/>
              </a:solidFill>
            </a:endParaRPr>
          </a:p>
          <a:p>
            <a:pPr indent="0" lvl="0" marL="0" rtl="0" algn="l">
              <a:spcBef>
                <a:spcPts val="0"/>
              </a:spcBef>
              <a:spcAft>
                <a:spcPts val="0"/>
              </a:spcAft>
              <a:buNone/>
            </a:pPr>
            <a:r>
              <a:rPr lang="en">
                <a:solidFill>
                  <a:schemeClr val="dk1"/>
                </a:solidFill>
              </a:rPr>
              <a:t>Factor list Ping An:  </a:t>
            </a:r>
            <a:endParaRPr>
              <a:solidFill>
                <a:schemeClr val="dk1"/>
              </a:solidFill>
            </a:endParaRPr>
          </a:p>
          <a:p>
            <a:pPr indent="0" lvl="0" marL="0" rtl="0" algn="l">
              <a:spcBef>
                <a:spcPts val="0"/>
              </a:spcBef>
              <a:spcAft>
                <a:spcPts val="0"/>
              </a:spcAft>
              <a:buNone/>
            </a:pPr>
            <a:r>
              <a:rPr lang="en">
                <a:solidFill>
                  <a:schemeClr val="dk1"/>
                </a:solidFill>
              </a:rPr>
              <a:t>Basic subjects and derivative factors: financial_expense_ttm， market_capitalization, circular, net_debt, interest_carry_current_liability</a:t>
            </a:r>
            <a:endParaRPr>
              <a:solidFill>
                <a:schemeClr val="dk1"/>
              </a:solidFill>
            </a:endParaRPr>
          </a:p>
          <a:p>
            <a:pPr indent="0" lvl="0" marL="0" rtl="0" algn="l">
              <a:spcBef>
                <a:spcPts val="0"/>
              </a:spcBef>
              <a:spcAft>
                <a:spcPts val="0"/>
              </a:spcAft>
              <a:buNone/>
            </a:pPr>
            <a:r>
              <a:rPr lang="en"/>
              <a:t>Technical index factor: 10 days simple moving average(MAC10), 5-day exponential moving average(negative-relation)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6e854ec7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6e854ec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300">
                <a:solidFill>
                  <a:schemeClr val="dk1"/>
                </a:solidFill>
                <a:highlight>
                  <a:srgbClr val="FFFFFF"/>
                </a:highlight>
              </a:rPr>
              <a:t>Lasso regression is very similar to Ridge regression, but it uses an </a:t>
            </a:r>
            <a:r>
              <a:rPr b="1" i="1" lang="en" sz="1300">
                <a:solidFill>
                  <a:schemeClr val="dk1"/>
                </a:solidFill>
                <a:highlight>
                  <a:srgbClr val="FFFFFF"/>
                </a:highlight>
              </a:rPr>
              <a:t>l1</a:t>
            </a:r>
            <a:r>
              <a:rPr b="1" lang="en" sz="1300">
                <a:solidFill>
                  <a:schemeClr val="dk1"/>
                </a:solidFill>
                <a:highlight>
                  <a:srgbClr val="FFFFFF"/>
                </a:highlight>
              </a:rPr>
              <a:t> penalty</a:t>
            </a:r>
            <a:r>
              <a:rPr lang="en" sz="1300">
                <a:solidFill>
                  <a:schemeClr val="dk1"/>
                </a:solidFill>
                <a:highlight>
                  <a:srgbClr val="FFFFFF"/>
                </a:highlight>
              </a:rPr>
              <a:t>.</a:t>
            </a:r>
            <a:endParaRPr sz="1300">
              <a:solidFill>
                <a:schemeClr val="dk1"/>
              </a:solidFill>
              <a:highlight>
                <a:srgbClr val="FFFFFF"/>
              </a:highlight>
            </a:endParaRPr>
          </a:p>
          <a:p>
            <a:pPr indent="0" lvl="0" marL="0" rtl="0" algn="l">
              <a:lnSpc>
                <a:spcPct val="107916"/>
              </a:lnSpc>
              <a:spcBef>
                <a:spcPts val="800"/>
              </a:spcBef>
              <a:spcAft>
                <a:spcPts val="0"/>
              </a:spcAft>
              <a:buNone/>
            </a:pPr>
            <a:r>
              <a:rPr lang="en" sz="1300">
                <a:solidFill>
                  <a:srgbClr val="273239"/>
                </a:solidFill>
                <a:highlight>
                  <a:srgbClr val="FFFFFF"/>
                </a:highlight>
              </a:rPr>
              <a:t>Ridge regression uses the </a:t>
            </a:r>
            <a:r>
              <a:rPr i="1" lang="en" sz="1300">
                <a:solidFill>
                  <a:srgbClr val="273239"/>
                </a:solidFill>
              </a:rPr>
              <a:t>L2</a:t>
            </a:r>
            <a:r>
              <a:rPr lang="en" sz="1300">
                <a:solidFill>
                  <a:srgbClr val="273239"/>
                </a:solidFill>
                <a:highlight>
                  <a:srgbClr val="FFFFFF"/>
                </a:highlight>
              </a:rPr>
              <a:t> term, which is equal to the square of the magnitude of the coefficients.</a:t>
            </a:r>
            <a:endParaRPr sz="1300">
              <a:solidFill>
                <a:srgbClr val="273239"/>
              </a:solidFill>
              <a:highlight>
                <a:srgbClr val="FFFFFF"/>
              </a:highlight>
            </a:endParaRPr>
          </a:p>
          <a:p>
            <a:pPr indent="0" lvl="0" marL="0" rtl="0" algn="l">
              <a:lnSpc>
                <a:spcPct val="107916"/>
              </a:lnSpc>
              <a:spcBef>
                <a:spcPts val="800"/>
              </a:spcBef>
              <a:spcAft>
                <a:spcPts val="0"/>
              </a:spcAft>
              <a:buClr>
                <a:schemeClr val="dk1"/>
              </a:buClr>
              <a:buSzPts val="1100"/>
              <a:buFont typeface="Arial"/>
              <a:buNone/>
            </a:pPr>
            <a:r>
              <a:rPr lang="en" sz="1300">
                <a:solidFill>
                  <a:srgbClr val="292929"/>
                </a:solidFill>
                <a:highlight>
                  <a:schemeClr val="lt1"/>
                </a:highlight>
              </a:rPr>
              <a:t>Lasso regression will automatically select those features that are useful, discarding the useless or redundant features, in order to minimize the cost function. </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SzPts val="1300"/>
              <a:buChar char="-"/>
            </a:pPr>
            <a:r>
              <a:rPr lang="en" sz="1300">
                <a:solidFill>
                  <a:schemeClr val="dk1"/>
                </a:solidFill>
                <a:latin typeface="Nunito"/>
                <a:ea typeface="Nunito"/>
                <a:cs typeface="Nunito"/>
                <a:sym typeface="Nunito"/>
              </a:rPr>
              <a:t>Lambda = 0 </a:t>
            </a:r>
            <a:r>
              <a:rPr lang="en" sz="1300">
                <a:solidFill>
                  <a:srgbClr val="292929"/>
                </a:solidFill>
                <a:highlight>
                  <a:srgbClr val="FFFFFF"/>
                </a:highlight>
                <a:latin typeface="Nunito"/>
                <a:ea typeface="Nunito"/>
                <a:cs typeface="Nunito"/>
                <a:sym typeface="Nunito"/>
              </a:rPr>
              <a:t> it is equivalent to the linear regression where only the residual sum of squares are considered to build a predictive model</a:t>
            </a:r>
            <a:endParaRPr sz="1300">
              <a:solidFill>
                <a:srgbClr val="292929"/>
              </a:solidFill>
              <a:highlight>
                <a:srgbClr val="FFFFFF"/>
              </a:highlight>
              <a:latin typeface="Nunito"/>
              <a:ea typeface="Nunito"/>
              <a:cs typeface="Nunito"/>
              <a:sym typeface="Nunito"/>
            </a:endParaRPr>
          </a:p>
          <a:p>
            <a:pPr indent="-311150" lvl="0" marL="457200" rtl="0" algn="l">
              <a:lnSpc>
                <a:spcPct val="107916"/>
              </a:lnSpc>
              <a:spcBef>
                <a:spcPts val="0"/>
              </a:spcBef>
              <a:spcAft>
                <a:spcPts val="0"/>
              </a:spcAft>
              <a:buClr>
                <a:srgbClr val="292929"/>
              </a:buClr>
              <a:buSzPts val="1300"/>
              <a:buFont typeface="Nunito"/>
              <a:buChar char="-"/>
            </a:pPr>
            <a:r>
              <a:rPr lang="en" sz="1300">
                <a:solidFill>
                  <a:schemeClr val="dk1"/>
                </a:solidFill>
                <a:latin typeface="Nunito"/>
                <a:ea typeface="Nunito"/>
                <a:cs typeface="Nunito"/>
                <a:sym typeface="Nunito"/>
              </a:rPr>
              <a:t>Lambda = infinity</a:t>
            </a:r>
            <a:r>
              <a:rPr lang="en" sz="1300">
                <a:solidFill>
                  <a:srgbClr val="292929"/>
                </a:solidFill>
                <a:highlight>
                  <a:srgbClr val="FFFFFF"/>
                </a:highlight>
                <a:latin typeface="Nunito"/>
                <a:ea typeface="Nunito"/>
                <a:cs typeface="Nunito"/>
                <a:sym typeface="Nunito"/>
              </a:rPr>
              <a:t> ,it eliminates more and more features. </a:t>
            </a:r>
            <a:endParaRPr sz="1300">
              <a:solidFill>
                <a:srgbClr val="292929"/>
              </a:solidFill>
              <a:highlight>
                <a:srgbClr val="FFFFFF"/>
              </a:highlight>
              <a:latin typeface="Nunito"/>
              <a:ea typeface="Nunito"/>
              <a:cs typeface="Nunito"/>
              <a:sym typeface="Nunito"/>
            </a:endParaRPr>
          </a:p>
          <a:p>
            <a:pPr indent="0" lvl="0" marL="0" rtl="0" algn="l">
              <a:lnSpc>
                <a:spcPct val="107916"/>
              </a:lnSpc>
              <a:spcBef>
                <a:spcPts val="800"/>
              </a:spcBef>
              <a:spcAft>
                <a:spcPts val="0"/>
              </a:spcAft>
              <a:buNone/>
            </a:pPr>
            <a:r>
              <a:rPr lang="en" sz="1300">
                <a:solidFill>
                  <a:schemeClr val="dk1"/>
                </a:solidFill>
                <a:highlight>
                  <a:schemeClr val="lt1"/>
                </a:highlight>
              </a:rPr>
              <a:t>Again, like Ridge regression, we need to scale the features in advance in order to make them comparable.</a:t>
            </a:r>
            <a:endParaRPr>
              <a:solidFill>
                <a:schemeClr val="dk1"/>
              </a:solidFill>
              <a:latin typeface="Nunito"/>
              <a:ea typeface="Nunito"/>
              <a:cs typeface="Nunito"/>
              <a:sym typeface="Nunito"/>
            </a:endParaRPr>
          </a:p>
          <a:p>
            <a:pPr indent="0" lvl="0" marL="0" rtl="0" algn="l">
              <a:lnSpc>
                <a:spcPct val="107916"/>
              </a:lnSpc>
              <a:spcBef>
                <a:spcPts val="800"/>
              </a:spcBef>
              <a:spcAft>
                <a:spcPts val="800"/>
              </a:spcAft>
              <a:buClr>
                <a:schemeClr val="dk1"/>
              </a:buClr>
              <a:buSzPts val="1100"/>
              <a:buFont typeface="Arial"/>
              <a:buNone/>
            </a:pPr>
            <a:r>
              <a:t/>
            </a:r>
            <a:endParaRPr>
              <a:solidFill>
                <a:schemeClr val="dk1"/>
              </a:solidFill>
              <a:latin typeface="Nunito"/>
              <a:ea typeface="Nunito"/>
              <a:cs typeface="Nunito"/>
              <a:sym typeface="Nuni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6e854ec7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6e854ec7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92929"/>
                </a:solidFill>
                <a:highlight>
                  <a:srgbClr val="FFFFFF"/>
                </a:highlight>
              </a:rPr>
              <a:t>So, the idea of using Lasso for feature selection purposes is very simple: </a:t>
            </a:r>
            <a:endParaRPr sz="1300">
              <a:solidFill>
                <a:srgbClr val="292929"/>
              </a:solidFill>
              <a:highlight>
                <a:srgbClr val="FFFFFF"/>
              </a:highlight>
            </a:endParaRPr>
          </a:p>
          <a:p>
            <a:pPr indent="0" lvl="0" marL="0" rtl="0" algn="l">
              <a:spcBef>
                <a:spcPts val="0"/>
              </a:spcBef>
              <a:spcAft>
                <a:spcPts val="0"/>
              </a:spcAft>
              <a:buNone/>
            </a:pPr>
            <a:r>
              <a:t/>
            </a:r>
            <a:endParaRPr sz="1300">
              <a:solidFill>
                <a:srgbClr val="292929"/>
              </a:solidFill>
              <a:highlight>
                <a:srgbClr val="FFFFFF"/>
              </a:highlight>
            </a:endParaRPr>
          </a:p>
          <a:p>
            <a:pPr indent="0" lvl="0" marL="0" rtl="0" algn="l">
              <a:spcBef>
                <a:spcPts val="0"/>
              </a:spcBef>
              <a:spcAft>
                <a:spcPts val="0"/>
              </a:spcAft>
              <a:buNone/>
            </a:pPr>
            <a:r>
              <a:rPr lang="en" sz="1300">
                <a:solidFill>
                  <a:srgbClr val="292929"/>
                </a:solidFill>
                <a:highlight>
                  <a:srgbClr val="FFFFFF"/>
                </a:highlight>
              </a:rPr>
              <a:t>we fit a Lasso regression on a scaled version of our dataset and we consider only those features that have a coefficient different from 0.</a:t>
            </a:r>
            <a:endParaRPr sz="10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use 5-fold cross validation to select the most appropriate lambda, which is the regularization parameter</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Then we can get the </a:t>
            </a:r>
            <a:r>
              <a:rPr lang="en" sz="1300"/>
              <a:t>weight</a:t>
            </a:r>
            <a:r>
              <a:rPr lang="en" sz="1300"/>
              <a:t> of each feature in regression.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Then lasso </a:t>
            </a:r>
            <a:r>
              <a:rPr lang="en" sz="1300"/>
              <a:t>suggests</a:t>
            </a:r>
            <a:r>
              <a:rPr lang="en" sz="1300"/>
              <a:t> us that these factors are more relevant to the prediction of results.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Then we sort the weights according to the absolute value from large to small, increase the number of selected features according to the weight,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and restore the value of the original label according to these features and corresponding weights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Then we calculate the Mean square error with original label value in order to decide how many features to choose is the best </a:t>
            </a:r>
            <a:r>
              <a:rPr lang="en" sz="1300"/>
              <a:t>choice using elbow method.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6e854ec7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6e854ec7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Then we apply this method to the data of Ping An Bank.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There are 30 Basic factors in this dataset.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so we try to use lasso to eliminate the factors with weak correlation, and </a:t>
            </a:r>
            <a:r>
              <a:rPr lang="en" sz="1300"/>
              <a:t>select</a:t>
            </a:r>
            <a:r>
              <a:rPr lang="en" sz="1300"/>
              <a:t> the factors that are more relevant to the closing price.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chemeClr val="dk1"/>
                </a:solidFill>
              </a:rPr>
              <a:t>Lasso picked 17 variables and eliminated the other 13 variables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After </a:t>
            </a:r>
            <a:r>
              <a:rPr lang="en" sz="1300">
                <a:solidFill>
                  <a:schemeClr val="dk1"/>
                </a:solidFill>
              </a:rPr>
              <a:t>retrieving</a:t>
            </a:r>
            <a:r>
              <a:rPr lang="en" sz="1300">
                <a:solidFill>
                  <a:schemeClr val="dk1"/>
                </a:solidFill>
              </a:rPr>
              <a:t> the dataset with selected features and </a:t>
            </a:r>
            <a:r>
              <a:rPr lang="en" sz="1300">
                <a:solidFill>
                  <a:schemeClr val="dk1"/>
                </a:solidFill>
              </a:rPr>
              <a:t>calculating</a:t>
            </a:r>
            <a:r>
              <a:rPr lang="en" sz="1300">
                <a:solidFill>
                  <a:schemeClr val="dk1"/>
                </a:solidFill>
              </a:rPr>
              <a:t> the mean squared error, we can surprisingly find that only a few factors that is closely related.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So we </a:t>
            </a:r>
            <a:r>
              <a:rPr lang="en" sz="1300">
                <a:solidFill>
                  <a:schemeClr val="dk1"/>
                </a:solidFill>
              </a:rPr>
              <a:t>just</a:t>
            </a:r>
            <a:r>
              <a:rPr lang="en" sz="1300">
                <a:solidFill>
                  <a:schemeClr val="dk1"/>
                </a:solidFill>
              </a:rPr>
              <a:t> selected 6 features to form the dataset, including high, low, open, close, EMA5, Market_cap and circulating_market_cap, and using these factors to predict closing prices for the next few days.</a:t>
            </a:r>
            <a:endParaRPr sz="13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6e854ec7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6e854ec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Because we are trying to use the past data to predict future, we used the normal rectangular window to </a:t>
            </a:r>
            <a:r>
              <a:rPr lang="en" sz="1300"/>
              <a:t>transform</a:t>
            </a:r>
            <a:r>
              <a:rPr lang="en" sz="1300"/>
              <a:t> the original dataset into a new form. </a:t>
            </a:r>
            <a:endParaRPr sz="1300"/>
          </a:p>
          <a:p>
            <a:pPr indent="0" lvl="0" marL="457200" rtl="0" algn="l">
              <a:spcBef>
                <a:spcPts val="0"/>
              </a:spcBef>
              <a:spcAft>
                <a:spcPts val="0"/>
              </a:spcAft>
              <a:buNone/>
            </a:pPr>
            <a:r>
              <a:rPr lang="en" sz="1300"/>
              <a:t>That is, using the several days’ factor data as the feature part, and the future close price as the label. </a:t>
            </a:r>
            <a:r>
              <a:rPr lang="en" sz="1300"/>
              <a:t>window size means how many days of data from the past are used. horizon means predicting the closing price of the first few days of the future. Then we can get a dataset that using the historical data to predict the future closing price. </a:t>
            </a:r>
            <a:endParaRPr sz="1300"/>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sz="1200"/>
              <a:t>Why need to normalize the data</a:t>
            </a:r>
            <a:endParaRPr sz="1200"/>
          </a:p>
          <a:p>
            <a:pPr indent="0" lvl="0" marL="457200" rtl="0" algn="l">
              <a:spcBef>
                <a:spcPts val="0"/>
              </a:spcBef>
              <a:spcAft>
                <a:spcPts val="0"/>
              </a:spcAft>
              <a:buNone/>
            </a:pPr>
            <a:r>
              <a:rPr lang="en" sz="1200"/>
              <a:t>Different</a:t>
            </a:r>
            <a:r>
              <a:rPr lang="en" sz="1200"/>
              <a:t> factor has d</a:t>
            </a:r>
            <a:r>
              <a:rPr lang="en" sz="1200"/>
              <a:t>ifferent unit, If not regularized, it can have a significant negative impact on the prediction results.</a:t>
            </a:r>
            <a:endParaRPr sz="1200"/>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Why use MinMaxScaler rather than StandardScaler</a:t>
            </a:r>
            <a:endParaRPr sz="1200"/>
          </a:p>
          <a:p>
            <a:pPr indent="0" lvl="0" marL="457200" rtl="0" algn="l">
              <a:spcBef>
                <a:spcPts val="0"/>
              </a:spcBef>
              <a:spcAft>
                <a:spcPts val="0"/>
              </a:spcAft>
              <a:buNone/>
            </a:pPr>
            <a:r>
              <a:rPr lang="en" sz="1250">
                <a:solidFill>
                  <a:srgbClr val="232629"/>
                </a:solidFill>
                <a:highlight>
                  <a:srgbClr val="FFFFFF"/>
                </a:highlight>
              </a:rPr>
              <a:t>MinMaxScalar can be used as the first scaler choice to transform a feature, as it will preserve the shape of the dataset with no distortion, which is </a:t>
            </a:r>
            <a:r>
              <a:rPr lang="en" sz="1250">
                <a:solidFill>
                  <a:srgbClr val="232629"/>
                </a:solidFill>
                <a:highlight>
                  <a:srgbClr val="FFFFFF"/>
                </a:highlight>
              </a:rPr>
              <a:t>important. StandardScalar </a:t>
            </a:r>
            <a:r>
              <a:rPr lang="en" sz="1250" u="sng">
                <a:solidFill>
                  <a:srgbClr val="232629"/>
                </a:solidFill>
                <a:highlight>
                  <a:srgbClr val="FFFFFF"/>
                </a:highlight>
              </a:rPr>
              <a:t>will transform each value in the column to range about the mean 0 and standard deviation 1, </a:t>
            </a:r>
            <a:r>
              <a:rPr lang="en" sz="1300">
                <a:solidFill>
                  <a:schemeClr val="dk1"/>
                </a:solidFill>
              </a:rPr>
              <a:t>This is suitable for cases where it is known in advance that the data is normally distributed, but we are dealing with time series data, we do not care about the distribution of the data, and the data is not normally distributed, so we do not use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6e854ec7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6e854ec7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Central idea of model is to employ a non-linear prediction function and prevent overfitting.</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Support Vector Regression is a supervised learning algorithm that is used to predict discrete values.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It uses the same principle as SVM, but the best fit line in SVR is the hyperplane that has the </a:t>
            </a:r>
            <a:r>
              <a:rPr lang="en" sz="1600">
                <a:solidFill>
                  <a:srgbClr val="292929"/>
                </a:solidFill>
                <a:highlight>
                  <a:srgbClr val="FFFFFF"/>
                </a:highlight>
                <a:latin typeface="Georgia"/>
                <a:ea typeface="Georgia"/>
                <a:cs typeface="Georgia"/>
                <a:sym typeface="Georgia"/>
              </a:rPr>
              <a:t>maximum</a:t>
            </a:r>
            <a:r>
              <a:rPr lang="en" sz="1600">
                <a:solidFill>
                  <a:srgbClr val="292929"/>
                </a:solidFill>
                <a:highlight>
                  <a:srgbClr val="FFFFFF"/>
                </a:highlight>
                <a:latin typeface="Georgia"/>
                <a:ea typeface="Georgia"/>
                <a:cs typeface="Georgia"/>
                <a:sym typeface="Georgia"/>
              </a:rPr>
              <a:t> number of points.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We use RBF kernel in prediction. The parameters are obtained from grid search.</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SVR prevents overfitting by using tolerance, epsilon. Support vectors are the points out of the tube boundaries.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Kernel Ridge Regression use ridge to avoid overfitting, which has been mentioned in the lecture.</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600">
                <a:solidFill>
                  <a:srgbClr val="292929"/>
                </a:solidFill>
                <a:highlight>
                  <a:schemeClr val="lt1"/>
                </a:highlight>
                <a:latin typeface="Georgia"/>
                <a:ea typeface="Georgia"/>
                <a:cs typeface="Georgia"/>
                <a:sym typeface="Georgia"/>
              </a:rPr>
              <a:t>In practice, we use grid search to obtain hyperparameter value.</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Pros: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320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It is robust to outliers.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Decision model can be easily updated.</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It has excellent generalization capability, with high prediction accuracy.</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Its implementation is easy.</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1700"/>
              </a:spcBef>
              <a:spcAft>
                <a:spcPts val="0"/>
              </a:spcAft>
              <a:buNone/>
            </a:pPr>
            <a:r>
              <a:rPr lang="en" sz="1600">
                <a:solidFill>
                  <a:srgbClr val="292929"/>
                </a:solidFill>
                <a:highlight>
                  <a:srgbClr val="FFFFFF"/>
                </a:highlight>
                <a:latin typeface="Georgia"/>
                <a:ea typeface="Georgia"/>
                <a:cs typeface="Georgia"/>
                <a:sym typeface="Georgia"/>
              </a:rPr>
              <a:t>Cons: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320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They are not suitable for large datasets.</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In cases where the number of features for each data point exceeds the number of training data samples, the SVM will underperform.</a:t>
            </a:r>
            <a:endParaRPr sz="1600">
              <a:solidFill>
                <a:srgbClr val="292929"/>
              </a:solidFill>
              <a:highlight>
                <a:srgbClr val="FFFFFF"/>
              </a:highlight>
              <a:latin typeface="Georgia"/>
              <a:ea typeface="Georgia"/>
              <a:cs typeface="Georgia"/>
              <a:sym typeface="Georgia"/>
            </a:endParaRPr>
          </a:p>
          <a:p>
            <a:pPr indent="-330200" lvl="0" marL="749300" rtl="0" algn="l">
              <a:lnSpc>
                <a:spcPct val="218181"/>
              </a:lnSpc>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The Decision model does not perform very well when the data set has more noise</a:t>
            </a:r>
            <a:endParaRPr sz="1600">
              <a:solidFill>
                <a:srgbClr val="292929"/>
              </a:solidFill>
              <a:highlight>
                <a:srgbClr val="FFFFFF"/>
              </a:highlight>
              <a:latin typeface="Georgia"/>
              <a:ea typeface="Georgia"/>
              <a:cs typeface="Georgia"/>
              <a:sym typeface="Georgia"/>
            </a:endParaRPr>
          </a:p>
          <a:p>
            <a:pPr indent="0" lvl="0" marL="0" rtl="0" algn="l">
              <a:lnSpc>
                <a:spcPct val="218181"/>
              </a:lnSpc>
              <a:spcBef>
                <a:spcPts val="170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6e854ec7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6e854ec7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use Amazon data to test regression model.</a:t>
            </a:r>
            <a:endParaRPr/>
          </a:p>
          <a:p>
            <a:pPr indent="0" lvl="0" marL="0" rtl="0" algn="l">
              <a:spcBef>
                <a:spcPts val="0"/>
              </a:spcBef>
              <a:spcAft>
                <a:spcPts val="0"/>
              </a:spcAft>
              <a:buNone/>
            </a:pPr>
            <a:r>
              <a:rPr lang="en"/>
              <a:t>The red line is the true stock price in data.</a:t>
            </a:r>
            <a:endParaRPr/>
          </a:p>
          <a:p>
            <a:pPr indent="0" lvl="0" marL="0" rtl="0" algn="l">
              <a:spcBef>
                <a:spcPts val="0"/>
              </a:spcBef>
              <a:spcAft>
                <a:spcPts val="0"/>
              </a:spcAft>
              <a:buNone/>
            </a:pPr>
            <a:r>
              <a:rPr lang="en"/>
              <a:t>Green line is the result of regression model just with close price.</a:t>
            </a:r>
            <a:endParaRPr/>
          </a:p>
          <a:p>
            <a:pPr indent="0" lvl="0" marL="0" rtl="0" algn="l">
              <a:spcBef>
                <a:spcPts val="0"/>
              </a:spcBef>
              <a:spcAft>
                <a:spcPts val="0"/>
              </a:spcAft>
              <a:buNone/>
            </a:pPr>
            <a:r>
              <a:rPr lang="en"/>
              <a:t>Blue line is the result with all factors.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KRR performs better than SVR in 1 day and 5 days ahead prediction.</a:t>
            </a:r>
            <a:endParaRPr/>
          </a:p>
          <a:p>
            <a:pPr indent="0" lvl="0" marL="0" rtl="0" algn="l">
              <a:spcBef>
                <a:spcPts val="0"/>
              </a:spcBef>
              <a:spcAft>
                <a:spcPts val="0"/>
              </a:spcAft>
              <a:buNone/>
            </a:pPr>
            <a:r>
              <a:rPr lang="en"/>
              <a:t>But the performance in 22 days ahead prediction is not so good.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2"/>
          <p:cNvPicPr preferRelativeResize="0"/>
          <p:nvPr/>
        </p:nvPicPr>
        <p:blipFill rotWithShape="1">
          <a:blip r:embed="rId2">
            <a:alphaModFix/>
          </a:blip>
          <a:srcRect b="16562" l="0" r="0" t="0"/>
          <a:stretch/>
        </p:blipFill>
        <p:spPr>
          <a:xfrm>
            <a:off x="0" y="0"/>
            <a:ext cx="9144002" cy="5143501"/>
          </a:xfrm>
          <a:prstGeom prst="rect">
            <a:avLst/>
          </a:prstGeom>
          <a:noFill/>
          <a:ln>
            <a:noFill/>
          </a:ln>
        </p:spPr>
      </p:pic>
      <p:sp>
        <p:nvSpPr>
          <p:cNvPr id="50" name="Google Shape;50;p2"/>
          <p:cNvSpPr/>
          <p:nvPr/>
        </p:nvSpPr>
        <p:spPr>
          <a:xfrm>
            <a:off x="7591600" y="511150"/>
            <a:ext cx="1495500" cy="605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1"/>
          <p:cNvGrpSpPr/>
          <p:nvPr/>
        </p:nvGrpSpPr>
        <p:grpSpPr>
          <a:xfrm>
            <a:off x="52" y="4099200"/>
            <a:ext cx="9144036" cy="1044300"/>
            <a:chOff x="52" y="4099200"/>
            <a:chExt cx="9144036" cy="1044300"/>
          </a:xfrm>
        </p:grpSpPr>
        <p:grpSp>
          <p:nvGrpSpPr>
            <p:cNvPr id="145" name="Google Shape;145;p11"/>
            <p:cNvGrpSpPr/>
            <p:nvPr/>
          </p:nvGrpSpPr>
          <p:grpSpPr>
            <a:xfrm>
              <a:off x="52" y="4309200"/>
              <a:ext cx="231622" cy="834300"/>
              <a:chOff x="2688737" y="4301380"/>
              <a:chExt cx="231900" cy="834300"/>
            </a:xfrm>
          </p:grpSpPr>
          <p:sp>
            <p:nvSpPr>
              <p:cNvPr id="146" name="Google Shape;14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1"/>
            <p:cNvGrpSpPr/>
            <p:nvPr/>
          </p:nvGrpSpPr>
          <p:grpSpPr>
            <a:xfrm>
              <a:off x="371406" y="4099200"/>
              <a:ext cx="231622" cy="1044300"/>
              <a:chOff x="2688737" y="4091380"/>
              <a:chExt cx="231900" cy="1044300"/>
            </a:xfrm>
          </p:grpSpPr>
          <p:sp>
            <p:nvSpPr>
              <p:cNvPr id="151" name="Google Shape;15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1"/>
            <p:cNvGrpSpPr/>
            <p:nvPr/>
          </p:nvGrpSpPr>
          <p:grpSpPr>
            <a:xfrm>
              <a:off x="742761" y="4309200"/>
              <a:ext cx="231622" cy="834300"/>
              <a:chOff x="2688737" y="4301380"/>
              <a:chExt cx="231900" cy="834300"/>
            </a:xfrm>
          </p:grpSpPr>
          <p:sp>
            <p:nvSpPr>
              <p:cNvPr id="157" name="Google Shape;15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1114115" y="4518900"/>
              <a:ext cx="231622" cy="624600"/>
              <a:chOff x="2688737" y="4511080"/>
              <a:chExt cx="231900" cy="624600"/>
            </a:xfrm>
          </p:grpSpPr>
          <p:sp>
            <p:nvSpPr>
              <p:cNvPr id="162" name="Google Shape;16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1"/>
            <p:cNvGrpSpPr/>
            <p:nvPr/>
          </p:nvGrpSpPr>
          <p:grpSpPr>
            <a:xfrm>
              <a:off x="1856753" y="4099200"/>
              <a:ext cx="231600" cy="1044300"/>
              <a:chOff x="1856753" y="4099200"/>
              <a:chExt cx="231600" cy="1044300"/>
            </a:xfrm>
          </p:grpSpPr>
          <p:sp>
            <p:nvSpPr>
              <p:cNvPr id="166" name="Google Shape;16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2228107" y="4309200"/>
              <a:ext cx="231600" cy="834300"/>
              <a:chOff x="2228107" y="4309200"/>
              <a:chExt cx="231600" cy="834300"/>
            </a:xfrm>
          </p:grpSpPr>
          <p:sp>
            <p:nvSpPr>
              <p:cNvPr id="172" name="Google Shape;17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2599462" y="4518900"/>
              <a:ext cx="231600" cy="624600"/>
              <a:chOff x="2599462" y="4518900"/>
              <a:chExt cx="231600" cy="624600"/>
            </a:xfrm>
          </p:grpSpPr>
          <p:sp>
            <p:nvSpPr>
              <p:cNvPr id="177" name="Google Shape;17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1"/>
            <p:cNvGrpSpPr/>
            <p:nvPr/>
          </p:nvGrpSpPr>
          <p:grpSpPr>
            <a:xfrm>
              <a:off x="3342171" y="4099200"/>
              <a:ext cx="231600" cy="1044300"/>
              <a:chOff x="3342171" y="4099200"/>
              <a:chExt cx="231600" cy="1044300"/>
            </a:xfrm>
          </p:grpSpPr>
          <p:sp>
            <p:nvSpPr>
              <p:cNvPr id="181" name="Google Shape;18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3713525" y="4309200"/>
              <a:ext cx="231600" cy="834300"/>
              <a:chOff x="3713525" y="4309200"/>
              <a:chExt cx="231600" cy="834300"/>
            </a:xfrm>
          </p:grpSpPr>
          <p:sp>
            <p:nvSpPr>
              <p:cNvPr id="187" name="Google Shape;18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1485398" y="4309200"/>
              <a:ext cx="231600" cy="834300"/>
              <a:chOff x="1485398" y="4309200"/>
              <a:chExt cx="231600" cy="834300"/>
            </a:xfrm>
          </p:grpSpPr>
          <p:sp>
            <p:nvSpPr>
              <p:cNvPr id="192" name="Google Shape;19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4084879" y="4518900"/>
              <a:ext cx="231600" cy="624600"/>
              <a:chOff x="4084879" y="4518900"/>
              <a:chExt cx="231600" cy="624600"/>
            </a:xfrm>
          </p:grpSpPr>
          <p:sp>
            <p:nvSpPr>
              <p:cNvPr id="197" name="Google Shape;19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2970816" y="4309200"/>
              <a:ext cx="231600" cy="834300"/>
              <a:chOff x="2970816" y="4309200"/>
              <a:chExt cx="231600" cy="834300"/>
            </a:xfrm>
          </p:grpSpPr>
          <p:sp>
            <p:nvSpPr>
              <p:cNvPr id="201" name="Google Shape;20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4456234" y="4309200"/>
              <a:ext cx="231600" cy="834300"/>
              <a:chOff x="4456234" y="4309200"/>
              <a:chExt cx="231600" cy="834300"/>
            </a:xfrm>
          </p:grpSpPr>
          <p:sp>
            <p:nvSpPr>
              <p:cNvPr id="206" name="Google Shape;20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4827588" y="4099200"/>
              <a:ext cx="231600" cy="1044300"/>
              <a:chOff x="4827588" y="4099200"/>
              <a:chExt cx="231600" cy="1044300"/>
            </a:xfrm>
          </p:grpSpPr>
          <p:sp>
            <p:nvSpPr>
              <p:cNvPr id="211" name="Google Shape;21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1"/>
            <p:cNvGrpSpPr/>
            <p:nvPr/>
          </p:nvGrpSpPr>
          <p:grpSpPr>
            <a:xfrm>
              <a:off x="5198943" y="4309200"/>
              <a:ext cx="231600" cy="834300"/>
              <a:chOff x="5198943" y="4309200"/>
              <a:chExt cx="231600" cy="834300"/>
            </a:xfrm>
          </p:grpSpPr>
          <p:sp>
            <p:nvSpPr>
              <p:cNvPr id="217" name="Google Shape;21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5570297" y="4518900"/>
              <a:ext cx="231600" cy="624600"/>
              <a:chOff x="5570297" y="4518900"/>
              <a:chExt cx="231600" cy="624600"/>
            </a:xfrm>
          </p:grpSpPr>
          <p:sp>
            <p:nvSpPr>
              <p:cNvPr id="222" name="Google Shape;22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5941652" y="4309200"/>
              <a:ext cx="231600" cy="834300"/>
              <a:chOff x="5941652" y="4309200"/>
              <a:chExt cx="231600" cy="834300"/>
            </a:xfrm>
          </p:grpSpPr>
          <p:sp>
            <p:nvSpPr>
              <p:cNvPr id="226" name="Google Shape;22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1"/>
            <p:cNvGrpSpPr/>
            <p:nvPr/>
          </p:nvGrpSpPr>
          <p:grpSpPr>
            <a:xfrm>
              <a:off x="6313006" y="4099200"/>
              <a:ext cx="231600" cy="1044300"/>
              <a:chOff x="6313006" y="4099200"/>
              <a:chExt cx="231600" cy="1044300"/>
            </a:xfrm>
          </p:grpSpPr>
          <p:sp>
            <p:nvSpPr>
              <p:cNvPr id="231" name="Google Shape;23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6684361" y="4309200"/>
              <a:ext cx="231600" cy="834300"/>
              <a:chOff x="6684361" y="4309200"/>
              <a:chExt cx="231600" cy="834300"/>
            </a:xfrm>
          </p:grpSpPr>
          <p:sp>
            <p:nvSpPr>
              <p:cNvPr id="237" name="Google Shape;23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7055715" y="4518900"/>
              <a:ext cx="231600" cy="624600"/>
              <a:chOff x="7055715" y="4518900"/>
              <a:chExt cx="231600" cy="624600"/>
            </a:xfrm>
          </p:grpSpPr>
          <p:sp>
            <p:nvSpPr>
              <p:cNvPr id="242" name="Google Shape;24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1"/>
            <p:cNvGrpSpPr/>
            <p:nvPr/>
          </p:nvGrpSpPr>
          <p:grpSpPr>
            <a:xfrm>
              <a:off x="7798424" y="4099200"/>
              <a:ext cx="231600" cy="1044300"/>
              <a:chOff x="7798424" y="4099200"/>
              <a:chExt cx="231600" cy="1044300"/>
            </a:xfrm>
          </p:grpSpPr>
          <p:sp>
            <p:nvSpPr>
              <p:cNvPr id="246" name="Google Shape;24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169779" y="4309200"/>
              <a:ext cx="231600" cy="834300"/>
              <a:chOff x="8169779" y="4309200"/>
              <a:chExt cx="231600" cy="834300"/>
            </a:xfrm>
          </p:grpSpPr>
          <p:sp>
            <p:nvSpPr>
              <p:cNvPr id="252" name="Google Shape;25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7427070" y="4309200"/>
              <a:ext cx="231600" cy="834300"/>
              <a:chOff x="7427070" y="4309200"/>
              <a:chExt cx="231600" cy="834300"/>
            </a:xfrm>
          </p:grpSpPr>
          <p:sp>
            <p:nvSpPr>
              <p:cNvPr id="257" name="Google Shape;25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541133" y="4518900"/>
              <a:ext cx="231600" cy="624600"/>
              <a:chOff x="8541133" y="4518900"/>
              <a:chExt cx="231600" cy="624600"/>
            </a:xfrm>
          </p:grpSpPr>
          <p:sp>
            <p:nvSpPr>
              <p:cNvPr id="262" name="Google Shape;26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a:off x="8912488" y="4309200"/>
              <a:ext cx="231600" cy="834300"/>
              <a:chOff x="8912488" y="4309200"/>
              <a:chExt cx="231600" cy="834300"/>
            </a:xfrm>
          </p:grpSpPr>
          <p:sp>
            <p:nvSpPr>
              <p:cNvPr id="266" name="Google Shape;26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1" name="Google Shape;27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2" name="Google Shape;27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273" name="Google Shape;273;p11"/>
          <p:cNvPicPr preferRelativeResize="0"/>
          <p:nvPr/>
        </p:nvPicPr>
        <p:blipFill rotWithShape="1">
          <a:blip r:embed="rId2">
            <a:alphaModFix/>
          </a:blip>
          <a:srcRect b="16562" l="0" r="0" t="0"/>
          <a:stretch/>
        </p:blipFill>
        <p:spPr>
          <a:xfrm>
            <a:off x="0" y="0"/>
            <a:ext cx="9144002" cy="5143501"/>
          </a:xfrm>
          <a:prstGeom prst="rect">
            <a:avLst/>
          </a:prstGeom>
          <a:noFill/>
          <a:ln>
            <a:noFill/>
          </a:ln>
        </p:spPr>
      </p:pic>
      <p:sp>
        <p:nvSpPr>
          <p:cNvPr id="274" name="Google Shape;274;p11"/>
          <p:cNvSpPr/>
          <p:nvPr/>
        </p:nvSpPr>
        <p:spPr>
          <a:xfrm>
            <a:off x="7591600" y="511150"/>
            <a:ext cx="1495500" cy="6057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1" name="Shape 51"/>
        <p:cNvGrpSpPr/>
        <p:nvPr/>
      </p:nvGrpSpPr>
      <p:grpSpPr>
        <a:xfrm>
          <a:off x="0" y="0"/>
          <a:ext cx="0" cy="0"/>
          <a:chOff x="0" y="0"/>
          <a:chExt cx="0" cy="0"/>
        </a:xfrm>
      </p:grpSpPr>
      <p:grpSp>
        <p:nvGrpSpPr>
          <p:cNvPr id="52" name="Google Shape;52;p3"/>
          <p:cNvGrpSpPr/>
          <p:nvPr/>
        </p:nvGrpSpPr>
        <p:grpSpPr>
          <a:xfrm>
            <a:off x="146769" y="3406"/>
            <a:ext cx="1233215" cy="1384535"/>
            <a:chOff x="146769" y="3406"/>
            <a:chExt cx="1233215" cy="1384535"/>
          </a:xfrm>
        </p:grpSpPr>
        <p:grpSp>
          <p:nvGrpSpPr>
            <p:cNvPr id="53" name="Google Shape;53;p3"/>
            <p:cNvGrpSpPr/>
            <p:nvPr/>
          </p:nvGrpSpPr>
          <p:grpSpPr>
            <a:xfrm>
              <a:off x="1063183" y="3406"/>
              <a:ext cx="316800" cy="688513"/>
              <a:chOff x="1063183" y="3406"/>
              <a:chExt cx="316800" cy="688513"/>
            </a:xfrm>
          </p:grpSpPr>
          <p:sp>
            <p:nvSpPr>
              <p:cNvPr id="54" name="Google Shape;54;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3"/>
            <p:cNvGrpSpPr/>
            <p:nvPr/>
          </p:nvGrpSpPr>
          <p:grpSpPr>
            <a:xfrm>
              <a:off x="604976" y="3406"/>
              <a:ext cx="316800" cy="1036524"/>
              <a:chOff x="604976" y="3406"/>
              <a:chExt cx="316800" cy="1036524"/>
            </a:xfrm>
          </p:grpSpPr>
          <p:sp>
            <p:nvSpPr>
              <p:cNvPr id="57" name="Google Shape;57;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3"/>
            <p:cNvGrpSpPr/>
            <p:nvPr/>
          </p:nvGrpSpPr>
          <p:grpSpPr>
            <a:xfrm>
              <a:off x="146769" y="3406"/>
              <a:ext cx="316800" cy="1384535"/>
              <a:chOff x="146769" y="3406"/>
              <a:chExt cx="316800" cy="1384535"/>
            </a:xfrm>
          </p:grpSpPr>
          <p:sp>
            <p:nvSpPr>
              <p:cNvPr id="61" name="Google Shape;61;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 name="Google Shape;65;p3"/>
          <p:cNvGrpSpPr/>
          <p:nvPr/>
        </p:nvGrpSpPr>
        <p:grpSpPr>
          <a:xfrm>
            <a:off x="6775084" y="2904008"/>
            <a:ext cx="2186148" cy="2239500"/>
            <a:chOff x="6775084" y="2904008"/>
            <a:chExt cx="2186148" cy="2239500"/>
          </a:xfrm>
        </p:grpSpPr>
        <p:grpSp>
          <p:nvGrpSpPr>
            <p:cNvPr id="66" name="Google Shape;66;p3"/>
            <p:cNvGrpSpPr/>
            <p:nvPr/>
          </p:nvGrpSpPr>
          <p:grpSpPr>
            <a:xfrm>
              <a:off x="6775084" y="4253708"/>
              <a:ext cx="409500" cy="889800"/>
              <a:chOff x="6775084" y="4253708"/>
              <a:chExt cx="409500" cy="889800"/>
            </a:xfrm>
          </p:grpSpPr>
          <p:sp>
            <p:nvSpPr>
              <p:cNvPr id="67" name="Google Shape;67;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3"/>
            <p:cNvGrpSpPr/>
            <p:nvPr/>
          </p:nvGrpSpPr>
          <p:grpSpPr>
            <a:xfrm>
              <a:off x="7367299" y="3804008"/>
              <a:ext cx="409500" cy="1339500"/>
              <a:chOff x="7367299" y="3804008"/>
              <a:chExt cx="409500" cy="1339500"/>
            </a:xfrm>
          </p:grpSpPr>
          <p:sp>
            <p:nvSpPr>
              <p:cNvPr id="70" name="Google Shape;70;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3"/>
            <p:cNvGrpSpPr/>
            <p:nvPr/>
          </p:nvGrpSpPr>
          <p:grpSpPr>
            <a:xfrm>
              <a:off x="7959516" y="3354008"/>
              <a:ext cx="409500" cy="1789500"/>
              <a:chOff x="7959516" y="3354008"/>
              <a:chExt cx="409500" cy="1789500"/>
            </a:xfrm>
          </p:grpSpPr>
          <p:sp>
            <p:nvSpPr>
              <p:cNvPr id="74" name="Google Shape;74;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3"/>
            <p:cNvGrpSpPr/>
            <p:nvPr/>
          </p:nvGrpSpPr>
          <p:grpSpPr>
            <a:xfrm>
              <a:off x="8551731" y="2904008"/>
              <a:ext cx="409500" cy="2239500"/>
              <a:chOff x="8551731" y="2904008"/>
              <a:chExt cx="409500" cy="2239500"/>
            </a:xfrm>
          </p:grpSpPr>
          <p:sp>
            <p:nvSpPr>
              <p:cNvPr id="79" name="Google Shape;79;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5" name="Google Shape;85;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625966" y="299376"/>
            <a:ext cx="999312" cy="999312"/>
            <a:chOff x="348199" y="179450"/>
            <a:chExt cx="1116300" cy="1116300"/>
          </a:xfrm>
        </p:grpSpPr>
        <p:sp>
          <p:nvSpPr>
            <p:cNvPr id="88" name="Google Shape;88;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625966" y="299376"/>
            <a:ext cx="999312" cy="999312"/>
            <a:chOff x="348199" y="179450"/>
            <a:chExt cx="1116300" cy="1116300"/>
          </a:xfrm>
        </p:grpSpPr>
        <p:sp>
          <p:nvSpPr>
            <p:cNvPr id="95" name="Google Shape;95;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6"/>
          <p:cNvGrpSpPr/>
          <p:nvPr/>
        </p:nvGrpSpPr>
        <p:grpSpPr>
          <a:xfrm>
            <a:off x="625966" y="299376"/>
            <a:ext cx="999312" cy="999312"/>
            <a:chOff x="348199" y="179450"/>
            <a:chExt cx="1116300" cy="1116300"/>
          </a:xfrm>
        </p:grpSpPr>
        <p:sp>
          <p:nvSpPr>
            <p:cNvPr id="103" name="Google Shape;103;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25966" y="299376"/>
            <a:ext cx="999312" cy="999312"/>
            <a:chOff x="348199" y="179450"/>
            <a:chExt cx="1116300" cy="1116300"/>
          </a:xfrm>
        </p:grpSpPr>
        <p:sp>
          <p:nvSpPr>
            <p:cNvPr id="109" name="Google Shape;10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8"/>
          <p:cNvGrpSpPr/>
          <p:nvPr/>
        </p:nvGrpSpPr>
        <p:grpSpPr>
          <a:xfrm>
            <a:off x="6866714" y="1306"/>
            <a:ext cx="2267451" cy="2601690"/>
            <a:chOff x="6790514" y="1306"/>
            <a:chExt cx="2267451" cy="2601690"/>
          </a:xfrm>
        </p:grpSpPr>
        <p:grpSp>
          <p:nvGrpSpPr>
            <p:cNvPr id="116" name="Google Shape;116;p8"/>
            <p:cNvGrpSpPr/>
            <p:nvPr/>
          </p:nvGrpSpPr>
          <p:grpSpPr>
            <a:xfrm>
              <a:off x="7067465" y="1306"/>
              <a:ext cx="1990500" cy="1990200"/>
              <a:chOff x="7067465" y="1306"/>
              <a:chExt cx="1990500" cy="1990200"/>
            </a:xfrm>
          </p:grpSpPr>
          <p:sp>
            <p:nvSpPr>
              <p:cNvPr id="117" name="Google Shape;11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8"/>
            <p:cNvGrpSpPr/>
            <p:nvPr/>
          </p:nvGrpSpPr>
          <p:grpSpPr>
            <a:xfrm>
              <a:off x="8207126" y="1807996"/>
              <a:ext cx="795000" cy="795000"/>
              <a:chOff x="8207126" y="1807996"/>
              <a:chExt cx="795000" cy="795000"/>
            </a:xfrm>
          </p:grpSpPr>
          <p:sp>
            <p:nvSpPr>
              <p:cNvPr id="121" name="Google Shape;12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8"/>
            <p:cNvGrpSpPr/>
            <p:nvPr/>
          </p:nvGrpSpPr>
          <p:grpSpPr>
            <a:xfrm>
              <a:off x="6790514" y="118857"/>
              <a:ext cx="548700" cy="548700"/>
              <a:chOff x="6790514" y="118857"/>
              <a:chExt cx="548700" cy="548700"/>
            </a:xfrm>
          </p:grpSpPr>
          <p:sp>
            <p:nvSpPr>
              <p:cNvPr id="125" name="Google Shape;12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8" name="Google Shape;128;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9"/>
          <p:cNvGrpSpPr/>
          <p:nvPr/>
        </p:nvGrpSpPr>
        <p:grpSpPr>
          <a:xfrm>
            <a:off x="625966" y="299376"/>
            <a:ext cx="999312" cy="999312"/>
            <a:chOff x="348199" y="179450"/>
            <a:chExt cx="1116300" cy="1116300"/>
          </a:xfrm>
        </p:grpSpPr>
        <p:sp>
          <p:nvSpPr>
            <p:cNvPr id="131" name="Google Shape;13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5" name="Google Shape;13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0"/>
          <p:cNvGrpSpPr/>
          <p:nvPr/>
        </p:nvGrpSpPr>
        <p:grpSpPr>
          <a:xfrm>
            <a:off x="713373" y="3847119"/>
            <a:ext cx="825392" cy="825392"/>
            <a:chOff x="348199" y="179450"/>
            <a:chExt cx="1116300" cy="1116300"/>
          </a:xfrm>
        </p:grpSpPr>
        <p:sp>
          <p:nvSpPr>
            <p:cNvPr id="139" name="Google Shape;13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2" name="Google Shape;142;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13"/>
          <p:cNvSpPr txBox="1"/>
          <p:nvPr>
            <p:ph type="ctrTitle"/>
          </p:nvPr>
        </p:nvSpPr>
        <p:spPr>
          <a:xfrm>
            <a:off x="499025" y="1941710"/>
            <a:ext cx="6064800" cy="1500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3100"/>
              <a:t>ML Methods for Stock Prices Time Series Prediction</a:t>
            </a:r>
            <a:endParaRPr sz="5100"/>
          </a:p>
        </p:txBody>
      </p:sp>
      <p:sp>
        <p:nvSpPr>
          <p:cNvPr id="282" name="Google Shape;282;p13"/>
          <p:cNvSpPr txBox="1"/>
          <p:nvPr>
            <p:ph idx="1" type="subTitle"/>
          </p:nvPr>
        </p:nvSpPr>
        <p:spPr>
          <a:xfrm>
            <a:off x="780150" y="4090950"/>
            <a:ext cx="7583700" cy="429900"/>
          </a:xfrm>
          <a:prstGeom prst="rect">
            <a:avLst/>
          </a:prstGeom>
          <a:no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1860">
                <a:latin typeface="Times New Roman"/>
                <a:ea typeface="Times New Roman"/>
                <a:cs typeface="Times New Roman"/>
                <a:sym typeface="Times New Roman"/>
              </a:rPr>
              <a:t>Shuyan Zhang, Zhaozhong Qi, Zemeng Wang</a:t>
            </a:r>
            <a:endParaRPr sz="1860">
              <a:latin typeface="Times New Roman"/>
              <a:ea typeface="Times New Roman"/>
              <a:cs typeface="Times New Roman"/>
              <a:sym typeface="Times New Roman"/>
            </a:endParaRPr>
          </a:p>
        </p:txBody>
      </p:sp>
      <p:sp>
        <p:nvSpPr>
          <p:cNvPr id="283" name="Google Shape;283;p13"/>
          <p:cNvSpPr/>
          <p:nvPr/>
        </p:nvSpPr>
        <p:spPr>
          <a:xfrm>
            <a:off x="7552775" y="493750"/>
            <a:ext cx="1512900" cy="649800"/>
          </a:xfrm>
          <a:prstGeom prst="rect">
            <a:avLst/>
          </a:prstGeom>
          <a:solidFill>
            <a:srgbClr val="1E1E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13"/>
          <p:cNvPicPr preferRelativeResize="0"/>
          <p:nvPr/>
        </p:nvPicPr>
        <p:blipFill>
          <a:blip r:embed="rId4">
            <a:alphaModFix/>
          </a:blip>
          <a:stretch>
            <a:fillRect/>
          </a:stretch>
        </p:blipFill>
        <p:spPr>
          <a:xfrm>
            <a:off x="146304" y="182880"/>
            <a:ext cx="3566160" cy="19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a:t>
            </a:r>
            <a:r>
              <a:rPr lang="en"/>
              <a:t> result </a:t>
            </a:r>
            <a:r>
              <a:rPr lang="en" sz="1800"/>
              <a:t>(PingAn Bank)</a:t>
            </a:r>
            <a:endParaRPr sz="1800"/>
          </a:p>
        </p:txBody>
      </p:sp>
      <p:pic>
        <p:nvPicPr>
          <p:cNvPr id="358" name="Google Shape;358;p22"/>
          <p:cNvPicPr preferRelativeResize="0"/>
          <p:nvPr/>
        </p:nvPicPr>
        <p:blipFill rotWithShape="1">
          <a:blip r:embed="rId3">
            <a:alphaModFix/>
          </a:blip>
          <a:srcRect b="0" l="0" r="0" t="5979"/>
          <a:stretch/>
        </p:blipFill>
        <p:spPr>
          <a:xfrm>
            <a:off x="1303800" y="1166350"/>
            <a:ext cx="6695224" cy="389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1303800" y="608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a:t>
            </a:r>
            <a:endParaRPr/>
          </a:p>
          <a:p>
            <a:pPr indent="-340783" lvl="0" marL="457200" rtl="0" algn="l">
              <a:spcBef>
                <a:spcPts val="0"/>
              </a:spcBef>
              <a:spcAft>
                <a:spcPts val="0"/>
              </a:spcAft>
              <a:buSzPts val="1767"/>
              <a:buChar char="-"/>
            </a:pPr>
            <a:r>
              <a:rPr lang="en" sz="1766"/>
              <a:t> </a:t>
            </a:r>
            <a:r>
              <a:rPr lang="en" sz="1766"/>
              <a:t>Mean Absolute Percentage Error</a:t>
            </a:r>
            <a:endParaRPr sz="1766"/>
          </a:p>
        </p:txBody>
      </p:sp>
      <p:pic>
        <p:nvPicPr>
          <p:cNvPr id="364" name="Google Shape;364;p23"/>
          <p:cNvPicPr preferRelativeResize="0"/>
          <p:nvPr/>
        </p:nvPicPr>
        <p:blipFill rotWithShape="1">
          <a:blip r:embed="rId3">
            <a:alphaModFix/>
          </a:blip>
          <a:srcRect b="0" l="-710" r="709" t="0"/>
          <a:stretch/>
        </p:blipFill>
        <p:spPr>
          <a:xfrm>
            <a:off x="482475" y="2133713"/>
            <a:ext cx="2602350" cy="1947900"/>
          </a:xfrm>
          <a:prstGeom prst="rect">
            <a:avLst/>
          </a:prstGeom>
          <a:noFill/>
          <a:ln>
            <a:noFill/>
          </a:ln>
        </p:spPr>
      </p:pic>
      <p:pic>
        <p:nvPicPr>
          <p:cNvPr id="365" name="Google Shape;365;p23"/>
          <p:cNvPicPr preferRelativeResize="0"/>
          <p:nvPr/>
        </p:nvPicPr>
        <p:blipFill>
          <a:blip r:embed="rId4">
            <a:alphaModFix/>
          </a:blip>
          <a:stretch>
            <a:fillRect/>
          </a:stretch>
        </p:blipFill>
        <p:spPr>
          <a:xfrm>
            <a:off x="3270825" y="2172299"/>
            <a:ext cx="2602349" cy="2086173"/>
          </a:xfrm>
          <a:prstGeom prst="rect">
            <a:avLst/>
          </a:prstGeom>
          <a:noFill/>
          <a:ln>
            <a:noFill/>
          </a:ln>
        </p:spPr>
      </p:pic>
      <p:sp>
        <p:nvSpPr>
          <p:cNvPr id="366" name="Google Shape;366;p23"/>
          <p:cNvSpPr txBox="1"/>
          <p:nvPr/>
        </p:nvSpPr>
        <p:spPr>
          <a:xfrm>
            <a:off x="3270825" y="1687325"/>
            <a:ext cx="114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Amazon:</a:t>
            </a:r>
            <a:endParaRPr b="1" sz="1700">
              <a:latin typeface="Nunito"/>
              <a:ea typeface="Nunito"/>
              <a:cs typeface="Nunito"/>
              <a:sym typeface="Nunito"/>
            </a:endParaRPr>
          </a:p>
        </p:txBody>
      </p:sp>
      <p:sp>
        <p:nvSpPr>
          <p:cNvPr id="367" name="Google Shape;367;p23"/>
          <p:cNvSpPr txBox="1"/>
          <p:nvPr/>
        </p:nvSpPr>
        <p:spPr>
          <a:xfrm>
            <a:off x="6107700" y="1687325"/>
            <a:ext cx="1566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PingAn Bank</a:t>
            </a:r>
            <a:r>
              <a:rPr b="1" lang="en" sz="1700">
                <a:latin typeface="Nunito"/>
                <a:ea typeface="Nunito"/>
                <a:cs typeface="Nunito"/>
                <a:sym typeface="Nunito"/>
              </a:rPr>
              <a:t>:</a:t>
            </a:r>
            <a:endParaRPr b="1" sz="1700">
              <a:latin typeface="Nunito"/>
              <a:ea typeface="Nunito"/>
              <a:cs typeface="Nunito"/>
              <a:sym typeface="Nunito"/>
            </a:endParaRPr>
          </a:p>
        </p:txBody>
      </p:sp>
      <p:pic>
        <p:nvPicPr>
          <p:cNvPr id="368" name="Google Shape;368;p23"/>
          <p:cNvPicPr preferRelativeResize="0"/>
          <p:nvPr/>
        </p:nvPicPr>
        <p:blipFill>
          <a:blip r:embed="rId5">
            <a:alphaModFix/>
          </a:blip>
          <a:stretch>
            <a:fillRect/>
          </a:stretch>
        </p:blipFill>
        <p:spPr>
          <a:xfrm>
            <a:off x="6107692" y="2172300"/>
            <a:ext cx="2623858" cy="208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4"/>
          <p:cNvSpPr txBox="1"/>
          <p:nvPr>
            <p:ph type="title"/>
          </p:nvPr>
        </p:nvSpPr>
        <p:spPr>
          <a:xfrm>
            <a:off x="1303800" y="627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Prospect</a:t>
            </a:r>
            <a:endParaRPr/>
          </a:p>
        </p:txBody>
      </p:sp>
      <p:sp>
        <p:nvSpPr>
          <p:cNvPr id="374" name="Google Shape;374;p24"/>
          <p:cNvSpPr txBox="1"/>
          <p:nvPr>
            <p:ph idx="1" type="body"/>
          </p:nvPr>
        </p:nvSpPr>
        <p:spPr>
          <a:xfrm>
            <a:off x="1248750" y="1405375"/>
            <a:ext cx="6646500" cy="2541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sz="1800"/>
              <a:t>More reasonable factors (feature) selection ahead with Lasso.</a:t>
            </a:r>
            <a:endParaRPr sz="1800"/>
          </a:p>
          <a:p>
            <a:pPr indent="-325755" lvl="0" marL="457200" rtl="0" algn="l">
              <a:lnSpc>
                <a:spcPct val="150000"/>
              </a:lnSpc>
              <a:spcBef>
                <a:spcPts val="0"/>
              </a:spcBef>
              <a:spcAft>
                <a:spcPts val="0"/>
              </a:spcAft>
              <a:buSzPct val="100000"/>
              <a:buChar char="-"/>
            </a:pPr>
            <a:r>
              <a:rPr lang="en" sz="1800"/>
              <a:t>Missing data handling, </a:t>
            </a:r>
            <a:endParaRPr sz="1800"/>
          </a:p>
          <a:p>
            <a:pPr indent="-325755" lvl="0" marL="457200" rtl="0" algn="l">
              <a:lnSpc>
                <a:spcPct val="150000"/>
              </a:lnSpc>
              <a:spcBef>
                <a:spcPts val="0"/>
              </a:spcBef>
              <a:spcAft>
                <a:spcPts val="0"/>
              </a:spcAft>
              <a:buSzPct val="100000"/>
              <a:buChar char="-"/>
            </a:pPr>
            <a:r>
              <a:rPr lang="en" sz="1800"/>
              <a:t>Optimize parameter-tuning method</a:t>
            </a:r>
            <a:endParaRPr sz="1800"/>
          </a:p>
          <a:p>
            <a:pPr indent="-325755" lvl="0" marL="457200" rtl="0" algn="l">
              <a:lnSpc>
                <a:spcPct val="150000"/>
              </a:lnSpc>
              <a:spcBef>
                <a:spcPts val="0"/>
              </a:spcBef>
              <a:spcAft>
                <a:spcPts val="0"/>
              </a:spcAft>
              <a:buSzPct val="100000"/>
              <a:buChar char="-"/>
            </a:pPr>
            <a:r>
              <a:rPr lang="en" sz="1800"/>
              <a:t>LSTM Model (Keras’ Long Short-Term Memory) </a:t>
            </a:r>
            <a:endParaRPr sz="1800"/>
          </a:p>
          <a:p>
            <a:pPr indent="0" lvl="0" marL="457200" rtl="0" algn="l">
              <a:spcBef>
                <a:spcPts val="1200"/>
              </a:spcBef>
              <a:spcAft>
                <a:spcPts val="0"/>
              </a:spcAft>
              <a:buNone/>
            </a:pPr>
            <a:r>
              <a:t/>
            </a:r>
            <a:endParaRPr sz="1600">
              <a:solidFill>
                <a:srgbClr val="292929"/>
              </a:solidFill>
              <a:highlight>
                <a:srgbClr val="FFFFFF"/>
              </a:highlight>
              <a:latin typeface="Georgia"/>
              <a:ea typeface="Georgia"/>
              <a:cs typeface="Georgia"/>
              <a:sym typeface="Georgia"/>
            </a:endParaRPr>
          </a:p>
          <a:p>
            <a:pPr indent="-323056" lvl="0" marL="457200" rtl="0" algn="l">
              <a:lnSpc>
                <a:spcPct val="150000"/>
              </a:lnSpc>
              <a:spcBef>
                <a:spcPts val="1200"/>
              </a:spcBef>
              <a:spcAft>
                <a:spcPts val="0"/>
              </a:spcAft>
              <a:buSzPct val="100000"/>
              <a:buChar char="-"/>
            </a:pPr>
            <a:r>
              <a:rPr b="1" lang="en" sz="1750">
                <a:solidFill>
                  <a:srgbClr val="292929"/>
                </a:solidFill>
                <a:highlight>
                  <a:srgbClr val="FFFFFF"/>
                </a:highlight>
              </a:rPr>
              <a:t>Note:</a:t>
            </a:r>
            <a:r>
              <a:rPr lang="en" sz="1750">
                <a:solidFill>
                  <a:srgbClr val="292929"/>
                </a:solidFill>
                <a:highlight>
                  <a:srgbClr val="FFFFFF"/>
                </a:highlight>
              </a:rPr>
              <a:t>  This is not a project claiming that this technology will make you millions because it absolutely won’t.</a:t>
            </a:r>
            <a:endParaRPr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5"/>
          <p:cNvSpPr txBox="1"/>
          <p:nvPr>
            <p:ph type="title"/>
          </p:nvPr>
        </p:nvSpPr>
        <p:spPr>
          <a:xfrm>
            <a:off x="1388550" y="15384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 &amp; A</a:t>
            </a:r>
            <a:endParaRPr/>
          </a:p>
        </p:txBody>
      </p:sp>
      <p:pic>
        <p:nvPicPr>
          <p:cNvPr id="380" name="Google Shape;380;p25"/>
          <p:cNvPicPr preferRelativeResize="0"/>
          <p:nvPr/>
        </p:nvPicPr>
        <p:blipFill>
          <a:blip r:embed="rId3">
            <a:alphaModFix/>
          </a:blip>
          <a:stretch>
            <a:fillRect/>
          </a:stretch>
        </p:blipFill>
        <p:spPr>
          <a:xfrm>
            <a:off x="178300" y="169650"/>
            <a:ext cx="4114800" cy="21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290" name="Google Shape;290;p14"/>
          <p:cNvSpPr txBox="1"/>
          <p:nvPr>
            <p:ph idx="1" type="body"/>
          </p:nvPr>
        </p:nvSpPr>
        <p:spPr>
          <a:xfrm>
            <a:off x="1303800" y="1663325"/>
            <a:ext cx="7030500" cy="2117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sz="1800"/>
              <a:t>Predict stock price in next 1 &amp; 5 &amp; 22 days from previous data</a:t>
            </a:r>
            <a:endParaRPr sz="1800"/>
          </a:p>
          <a:p>
            <a:pPr indent="-342900" lvl="0" marL="457200" rtl="0" algn="l">
              <a:lnSpc>
                <a:spcPct val="150000"/>
              </a:lnSpc>
              <a:spcBef>
                <a:spcPts val="0"/>
              </a:spcBef>
              <a:spcAft>
                <a:spcPts val="0"/>
              </a:spcAft>
              <a:buSzPts val="1800"/>
              <a:buChar char="●"/>
            </a:pPr>
            <a:r>
              <a:rPr lang="en" sz="1800"/>
              <a:t>Feature selection (</a:t>
            </a:r>
            <a:r>
              <a:rPr lang="en" sz="1800"/>
              <a:t>LASSO</a:t>
            </a:r>
            <a:r>
              <a:rPr lang="en" sz="1800"/>
              <a:t>)</a:t>
            </a:r>
            <a:endParaRPr sz="1800"/>
          </a:p>
          <a:p>
            <a:pPr indent="-342900" lvl="0" marL="457200" rtl="0" algn="l">
              <a:lnSpc>
                <a:spcPct val="150000"/>
              </a:lnSpc>
              <a:spcBef>
                <a:spcPts val="0"/>
              </a:spcBef>
              <a:spcAft>
                <a:spcPts val="0"/>
              </a:spcAft>
              <a:buSzPts val="1800"/>
              <a:buChar char="●"/>
            </a:pPr>
            <a:r>
              <a:rPr lang="en" sz="1800"/>
              <a:t>Raw data preprocess (</a:t>
            </a:r>
            <a:r>
              <a:rPr lang="en" sz="1800"/>
              <a:t>Windowing &amp; Normalization</a:t>
            </a:r>
            <a:r>
              <a:rPr lang="en" sz="1800"/>
              <a:t>)</a:t>
            </a:r>
            <a:endParaRPr sz="1800"/>
          </a:p>
          <a:p>
            <a:pPr indent="-342900" lvl="0" marL="457200" rtl="0" algn="l">
              <a:lnSpc>
                <a:spcPct val="150000"/>
              </a:lnSpc>
              <a:spcBef>
                <a:spcPts val="0"/>
              </a:spcBef>
              <a:spcAft>
                <a:spcPts val="0"/>
              </a:spcAft>
              <a:buSzPts val="1800"/>
              <a:buChar char="●"/>
            </a:pPr>
            <a:r>
              <a:rPr lang="en" sz="1800"/>
              <a:t>Regression and prediction (SVR &amp; KRR)</a:t>
            </a:r>
            <a:endParaRPr sz="1800"/>
          </a:p>
          <a:p>
            <a:pPr indent="-342900" lvl="0" marL="457200" rtl="0" algn="l">
              <a:lnSpc>
                <a:spcPct val="150000"/>
              </a:lnSpc>
              <a:spcBef>
                <a:spcPts val="0"/>
              </a:spcBef>
              <a:spcAft>
                <a:spcPts val="0"/>
              </a:spcAft>
              <a:buSzPts val="1800"/>
              <a:buChar char="●"/>
            </a:pPr>
            <a:r>
              <a:rPr lang="en" sz="1800"/>
              <a:t>Result analysis.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Information</a:t>
            </a:r>
            <a:endParaRPr/>
          </a:p>
        </p:txBody>
      </p:sp>
      <p:sp>
        <p:nvSpPr>
          <p:cNvPr id="296" name="Google Shape;296;p15"/>
          <p:cNvSpPr txBox="1"/>
          <p:nvPr>
            <p:ph idx="1" type="body"/>
          </p:nvPr>
        </p:nvSpPr>
        <p:spPr>
          <a:xfrm>
            <a:off x="180075" y="2261425"/>
            <a:ext cx="2699400" cy="27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Feature selection:</a:t>
            </a:r>
            <a:endParaRPr sz="1800"/>
          </a:p>
          <a:p>
            <a:pPr indent="-342900" lvl="0" marL="457200" rtl="0" algn="l">
              <a:spcBef>
                <a:spcPts val="1200"/>
              </a:spcBef>
              <a:spcAft>
                <a:spcPts val="0"/>
              </a:spcAft>
              <a:buSzPts val="1800"/>
              <a:buChar char="-"/>
            </a:pPr>
            <a:r>
              <a:rPr lang="en" sz="1600"/>
              <a:t>Diabetes</a:t>
            </a:r>
            <a:r>
              <a:rPr lang="en" sz="1800"/>
              <a:t> </a:t>
            </a:r>
            <a:endParaRPr sz="1800"/>
          </a:p>
          <a:p>
            <a:pPr indent="-314325" lvl="1" marL="914400" rtl="0" algn="l">
              <a:spcBef>
                <a:spcPts val="0"/>
              </a:spcBef>
              <a:spcAft>
                <a:spcPts val="0"/>
              </a:spcAft>
              <a:buSzPts val="1350"/>
              <a:buChar char="-"/>
            </a:pPr>
            <a:r>
              <a:rPr lang="en" sz="1350">
                <a:solidFill>
                  <a:srgbClr val="000000"/>
                </a:solidFill>
              </a:rPr>
              <a:t># example:  442</a:t>
            </a:r>
            <a:endParaRPr sz="1350">
              <a:solidFill>
                <a:srgbClr val="000000"/>
              </a:solidFill>
            </a:endParaRPr>
          </a:p>
          <a:p>
            <a:pPr indent="-342900" lvl="1" marL="914400" rtl="0" algn="l">
              <a:spcBef>
                <a:spcPts val="0"/>
              </a:spcBef>
              <a:spcAft>
                <a:spcPts val="0"/>
              </a:spcAft>
              <a:buSzPts val="1800"/>
              <a:buChar char="-"/>
            </a:pPr>
            <a:r>
              <a:rPr lang="en" sz="1350">
                <a:solidFill>
                  <a:srgbClr val="000000"/>
                </a:solidFill>
              </a:rPr>
              <a:t># feature:     10 </a:t>
            </a:r>
            <a:r>
              <a:rPr lang="en" sz="1500">
                <a:solidFill>
                  <a:srgbClr val="000000"/>
                </a:solidFill>
              </a:rPr>
              <a:t>            </a:t>
            </a:r>
            <a:r>
              <a:rPr lang="en" sz="900">
                <a:solidFill>
                  <a:srgbClr val="000000"/>
                </a:solidFill>
              </a:rPr>
              <a:t>(age, sex, bmi, …. )</a:t>
            </a:r>
            <a:endParaRPr sz="900"/>
          </a:p>
        </p:txBody>
      </p:sp>
      <p:sp>
        <p:nvSpPr>
          <p:cNvPr id="297" name="Google Shape;297;p15"/>
          <p:cNvSpPr txBox="1"/>
          <p:nvPr>
            <p:ph idx="1" type="body"/>
          </p:nvPr>
        </p:nvSpPr>
        <p:spPr>
          <a:xfrm>
            <a:off x="2763975" y="2284375"/>
            <a:ext cx="2699400" cy="2656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87"/>
              <a:t>Regression</a:t>
            </a:r>
            <a:r>
              <a:rPr lang="en" sz="2187"/>
              <a:t>:</a:t>
            </a:r>
            <a:endParaRPr sz="2187"/>
          </a:p>
          <a:p>
            <a:pPr indent="-336232" lvl="0" marL="457200" rtl="0" algn="l">
              <a:spcBef>
                <a:spcPts val="1200"/>
              </a:spcBef>
              <a:spcAft>
                <a:spcPts val="0"/>
              </a:spcAft>
              <a:buSzPct val="106687"/>
              <a:buChar char="-"/>
            </a:pPr>
            <a:r>
              <a:rPr lang="en" sz="2050"/>
              <a:t>Amazon</a:t>
            </a:r>
            <a:r>
              <a:rPr lang="en" sz="2187"/>
              <a:t> </a:t>
            </a:r>
            <a:endParaRPr sz="2187"/>
          </a:p>
          <a:p>
            <a:pPr indent="-317182" lvl="1" marL="914400" rtl="0" algn="l">
              <a:spcBef>
                <a:spcPts val="0"/>
              </a:spcBef>
              <a:spcAft>
                <a:spcPts val="0"/>
              </a:spcAft>
              <a:buSzPct val="102385"/>
              <a:buChar char="-"/>
            </a:pPr>
            <a:r>
              <a:rPr lang="en" sz="1758">
                <a:solidFill>
                  <a:srgbClr val="000000"/>
                </a:solidFill>
              </a:rPr>
              <a:t># example:  2973 </a:t>
            </a:r>
            <a:r>
              <a:rPr lang="en" sz="1225">
                <a:solidFill>
                  <a:srgbClr val="000000"/>
                </a:solidFill>
              </a:rPr>
              <a:t>(01/04/2010 - 10/26/2021)</a:t>
            </a:r>
            <a:endParaRPr sz="1225">
              <a:solidFill>
                <a:srgbClr val="000000"/>
              </a:solidFill>
            </a:endParaRPr>
          </a:p>
          <a:p>
            <a:pPr indent="0" lvl="0" marL="914400" rtl="0" algn="l">
              <a:spcBef>
                <a:spcPts val="1200"/>
              </a:spcBef>
              <a:spcAft>
                <a:spcPts val="0"/>
              </a:spcAft>
              <a:buNone/>
            </a:pPr>
            <a:r>
              <a:rPr lang="en" sz="1225">
                <a:solidFill>
                  <a:srgbClr val="000000"/>
                </a:solidFill>
              </a:rPr>
              <a:t>Training data:2010-2019</a:t>
            </a:r>
            <a:endParaRPr sz="1225">
              <a:solidFill>
                <a:srgbClr val="000000"/>
              </a:solidFill>
            </a:endParaRPr>
          </a:p>
          <a:p>
            <a:pPr indent="0" lvl="0" marL="914400" rtl="0" algn="l">
              <a:spcBef>
                <a:spcPts val="1200"/>
              </a:spcBef>
              <a:spcAft>
                <a:spcPts val="0"/>
              </a:spcAft>
              <a:buNone/>
            </a:pPr>
            <a:r>
              <a:rPr lang="en" sz="1225">
                <a:solidFill>
                  <a:srgbClr val="000000"/>
                </a:solidFill>
              </a:rPr>
              <a:t>Testing data: 2019-2021</a:t>
            </a:r>
            <a:endParaRPr sz="1225">
              <a:solidFill>
                <a:srgbClr val="000000"/>
              </a:solidFill>
            </a:endParaRPr>
          </a:p>
          <a:p>
            <a:pPr indent="-317182" lvl="1" marL="914400" rtl="0" algn="l">
              <a:spcBef>
                <a:spcPts val="1200"/>
              </a:spcBef>
              <a:spcAft>
                <a:spcPts val="0"/>
              </a:spcAft>
              <a:buSzPct val="102385"/>
              <a:buChar char="-"/>
            </a:pPr>
            <a:r>
              <a:rPr lang="en" sz="1758">
                <a:solidFill>
                  <a:srgbClr val="000000"/>
                </a:solidFill>
              </a:rPr>
              <a:t># feature:     4   </a:t>
            </a:r>
            <a:r>
              <a:rPr lang="en" sz="1500">
                <a:solidFill>
                  <a:srgbClr val="000000"/>
                </a:solidFill>
              </a:rPr>
              <a:t>         </a:t>
            </a:r>
            <a:r>
              <a:rPr lang="en" sz="1200">
                <a:solidFill>
                  <a:srgbClr val="000000"/>
                </a:solidFill>
              </a:rPr>
              <a:t>(open, close, high, low)</a:t>
            </a:r>
            <a:endParaRPr sz="800"/>
          </a:p>
          <a:p>
            <a:pPr indent="0" lvl="0" marL="457200" rtl="0" algn="l">
              <a:spcBef>
                <a:spcPts val="1200"/>
              </a:spcBef>
              <a:spcAft>
                <a:spcPts val="1200"/>
              </a:spcAft>
              <a:buNone/>
            </a:pPr>
            <a:r>
              <a:t/>
            </a:r>
            <a:endParaRPr sz="1700"/>
          </a:p>
        </p:txBody>
      </p:sp>
      <p:sp>
        <p:nvSpPr>
          <p:cNvPr id="298" name="Google Shape;298;p15"/>
          <p:cNvSpPr/>
          <p:nvPr/>
        </p:nvSpPr>
        <p:spPr>
          <a:xfrm>
            <a:off x="180075" y="2261425"/>
            <a:ext cx="5283300" cy="2402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txBox="1"/>
          <p:nvPr/>
        </p:nvSpPr>
        <p:spPr>
          <a:xfrm>
            <a:off x="1303800" y="1467075"/>
            <a:ext cx="2730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1"/>
                </a:solidFill>
                <a:latin typeface="Nunito"/>
                <a:ea typeface="Nunito"/>
                <a:cs typeface="Nunito"/>
                <a:sym typeface="Nunito"/>
              </a:rPr>
              <a:t>Clean small-size dataset for experimenting</a:t>
            </a:r>
            <a:endParaRPr b="1" sz="1700">
              <a:solidFill>
                <a:schemeClr val="accent1"/>
              </a:solidFill>
              <a:latin typeface="Nunito"/>
              <a:ea typeface="Nunito"/>
              <a:cs typeface="Nunito"/>
              <a:sym typeface="Nunito"/>
            </a:endParaRPr>
          </a:p>
        </p:txBody>
      </p:sp>
      <p:sp>
        <p:nvSpPr>
          <p:cNvPr id="300" name="Google Shape;300;p15"/>
          <p:cNvSpPr txBox="1"/>
          <p:nvPr/>
        </p:nvSpPr>
        <p:spPr>
          <a:xfrm>
            <a:off x="6243625" y="1597875"/>
            <a:ext cx="212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accent1"/>
                </a:solidFill>
                <a:latin typeface="Nunito"/>
                <a:ea typeface="Nunito"/>
                <a:cs typeface="Nunito"/>
                <a:sym typeface="Nunito"/>
              </a:rPr>
              <a:t>Major Dataset</a:t>
            </a:r>
            <a:endParaRPr b="1" sz="1700">
              <a:solidFill>
                <a:schemeClr val="accent1"/>
              </a:solidFill>
              <a:latin typeface="Nunito"/>
              <a:ea typeface="Nunito"/>
              <a:cs typeface="Nunito"/>
              <a:sym typeface="Nunito"/>
            </a:endParaRPr>
          </a:p>
        </p:txBody>
      </p:sp>
      <p:sp>
        <p:nvSpPr>
          <p:cNvPr id="301" name="Google Shape;301;p15"/>
          <p:cNvSpPr/>
          <p:nvPr/>
        </p:nvSpPr>
        <p:spPr>
          <a:xfrm>
            <a:off x="5640475" y="2261425"/>
            <a:ext cx="3107700" cy="24903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txBox="1"/>
          <p:nvPr>
            <p:ph idx="1" type="body"/>
          </p:nvPr>
        </p:nvSpPr>
        <p:spPr>
          <a:xfrm>
            <a:off x="5640475" y="2261425"/>
            <a:ext cx="3328800" cy="27021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sz="5050"/>
              <a:t>Feature Selection &amp; Regression</a:t>
            </a:r>
            <a:endParaRPr sz="5050"/>
          </a:p>
          <a:p>
            <a:pPr indent="-332819" lvl="0" marL="457200" rtl="0" algn="l">
              <a:spcBef>
                <a:spcPts val="1200"/>
              </a:spcBef>
              <a:spcAft>
                <a:spcPts val="0"/>
              </a:spcAft>
              <a:buSzPct val="100000"/>
              <a:buChar char="-"/>
            </a:pPr>
            <a:r>
              <a:rPr lang="en" sz="5050"/>
              <a:t>Ping an Bank of China</a:t>
            </a:r>
            <a:r>
              <a:rPr lang="en" sz="5050"/>
              <a:t> </a:t>
            </a:r>
            <a:endParaRPr sz="5050"/>
          </a:p>
          <a:p>
            <a:pPr indent="0" lvl="0" marL="457200" rtl="0" algn="l">
              <a:spcBef>
                <a:spcPts val="1200"/>
              </a:spcBef>
              <a:spcAft>
                <a:spcPts val="0"/>
              </a:spcAft>
              <a:buNone/>
            </a:pPr>
            <a:r>
              <a:rPr lang="en" sz="2770">
                <a:solidFill>
                  <a:srgbClr val="000000"/>
                </a:solidFill>
              </a:rPr>
              <a:t>-  </a:t>
            </a:r>
            <a:r>
              <a:rPr lang="en" sz="4150">
                <a:solidFill>
                  <a:srgbClr val="000000"/>
                </a:solidFill>
              </a:rPr>
              <a:t># example:  4109                     </a:t>
            </a:r>
            <a:r>
              <a:rPr lang="en" sz="2900">
                <a:solidFill>
                  <a:srgbClr val="000000"/>
                </a:solidFill>
              </a:rPr>
              <a:t>                            (01/04/2005 - 12/02/2021)</a:t>
            </a:r>
            <a:endParaRPr sz="2900">
              <a:solidFill>
                <a:srgbClr val="000000"/>
              </a:solidFill>
            </a:endParaRPr>
          </a:p>
          <a:p>
            <a:pPr indent="0" lvl="0" marL="457200" rtl="0" algn="l">
              <a:spcBef>
                <a:spcPts val="1200"/>
              </a:spcBef>
              <a:spcAft>
                <a:spcPts val="0"/>
              </a:spcAft>
              <a:buNone/>
            </a:pPr>
            <a:r>
              <a:rPr lang="en" sz="2900">
                <a:solidFill>
                  <a:srgbClr val="000000"/>
                </a:solidFill>
              </a:rPr>
              <a:t>    </a:t>
            </a:r>
            <a:r>
              <a:rPr lang="en" sz="2900">
                <a:solidFill>
                  <a:srgbClr val="000000"/>
                </a:solidFill>
              </a:rPr>
              <a:t>Training data: 2005 - 2019</a:t>
            </a:r>
            <a:endParaRPr sz="2900">
              <a:solidFill>
                <a:srgbClr val="000000"/>
              </a:solidFill>
            </a:endParaRPr>
          </a:p>
          <a:p>
            <a:pPr indent="0" lvl="0" marL="457200" rtl="0" algn="l">
              <a:spcBef>
                <a:spcPts val="1200"/>
              </a:spcBef>
              <a:spcAft>
                <a:spcPts val="0"/>
              </a:spcAft>
              <a:buNone/>
            </a:pPr>
            <a:r>
              <a:rPr lang="en" sz="2900">
                <a:solidFill>
                  <a:srgbClr val="000000"/>
                </a:solidFill>
              </a:rPr>
              <a:t>    Testing data: 2019 - 2021</a:t>
            </a:r>
            <a:endParaRPr sz="2900">
              <a:solidFill>
                <a:srgbClr val="000000"/>
              </a:solidFill>
            </a:endParaRPr>
          </a:p>
          <a:p>
            <a:pPr indent="0" lvl="0" marL="457200" rtl="0" algn="l">
              <a:lnSpc>
                <a:spcPct val="100000"/>
              </a:lnSpc>
              <a:spcBef>
                <a:spcPts val="1200"/>
              </a:spcBef>
              <a:spcAft>
                <a:spcPts val="0"/>
              </a:spcAft>
              <a:buNone/>
            </a:pPr>
            <a:r>
              <a:rPr lang="en" sz="2900">
                <a:solidFill>
                  <a:srgbClr val="000000"/>
                </a:solidFill>
              </a:rPr>
              <a:t>- </a:t>
            </a:r>
            <a:r>
              <a:rPr lang="en" sz="4150">
                <a:solidFill>
                  <a:srgbClr val="000000"/>
                </a:solidFill>
              </a:rPr>
              <a:t># feature:     30 	</a:t>
            </a:r>
            <a:r>
              <a:rPr lang="en" sz="2900">
                <a:solidFill>
                  <a:srgbClr val="000000"/>
                </a:solidFill>
              </a:rPr>
              <a:t>	        	   (EBIT, EBITDA, market_cap, …</a:t>
            </a:r>
            <a:r>
              <a:rPr lang="en" sz="2900">
                <a:solidFill>
                  <a:srgbClr val="000000"/>
                </a:solidFill>
              </a:rPr>
              <a:t>. </a:t>
            </a:r>
            <a:r>
              <a:rPr lang="en" sz="2900">
                <a:solidFill>
                  <a:srgbClr val="000000"/>
                </a:solidFill>
              </a:rPr>
              <a:t>)</a:t>
            </a:r>
            <a:endParaRPr sz="2900"/>
          </a:p>
          <a:p>
            <a:pPr indent="0" lvl="0" marL="45720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1230025" y="6142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Feature Selection </a:t>
            </a:r>
            <a:endParaRPr sz="3100"/>
          </a:p>
          <a:p>
            <a:pPr indent="-336550" lvl="0" marL="457200" rtl="0" algn="l">
              <a:lnSpc>
                <a:spcPct val="115000"/>
              </a:lnSpc>
              <a:spcBef>
                <a:spcPts val="0"/>
              </a:spcBef>
              <a:spcAft>
                <a:spcPts val="0"/>
              </a:spcAft>
              <a:buSzPct val="100000"/>
              <a:buChar char="-"/>
            </a:pPr>
            <a:r>
              <a:rPr b="0" lang="en" sz="1888"/>
              <a:t>Factors of Data Resource (among 30 factors)</a:t>
            </a:r>
            <a:endParaRPr b="0" sz="1888"/>
          </a:p>
          <a:p>
            <a:pPr indent="-336550" lvl="0" marL="457200" rtl="0" algn="l">
              <a:lnSpc>
                <a:spcPct val="115000"/>
              </a:lnSpc>
              <a:spcBef>
                <a:spcPts val="0"/>
              </a:spcBef>
              <a:spcAft>
                <a:spcPts val="0"/>
              </a:spcAft>
              <a:buSzPct val="100000"/>
              <a:buChar char="-"/>
            </a:pPr>
            <a:r>
              <a:rPr b="0" lang="en" sz="1888"/>
              <a:t>Least Absolute Shrinkage and Selection Operator (LASSO) </a:t>
            </a:r>
            <a:endParaRPr b="0" sz="1888"/>
          </a:p>
          <a:p>
            <a:pPr indent="0" lvl="0" marL="914400" rtl="0" algn="l">
              <a:lnSpc>
                <a:spcPct val="150000"/>
              </a:lnSpc>
              <a:spcBef>
                <a:spcPts val="0"/>
              </a:spcBef>
              <a:spcAft>
                <a:spcPts val="0"/>
              </a:spcAft>
              <a:buNone/>
            </a:pPr>
            <a:r>
              <a:t/>
            </a:r>
            <a:endParaRPr sz="1888"/>
          </a:p>
          <a:p>
            <a:pPr indent="0" lvl="0" marL="0" rtl="0" algn="l">
              <a:spcBef>
                <a:spcPts val="0"/>
              </a:spcBef>
              <a:spcAft>
                <a:spcPts val="0"/>
              </a:spcAft>
              <a:buNone/>
            </a:pPr>
            <a:r>
              <a:t/>
            </a:r>
            <a:endParaRPr sz="2000"/>
          </a:p>
        </p:txBody>
      </p:sp>
      <p:sp>
        <p:nvSpPr>
          <p:cNvPr id="308" name="Google Shape;308;p16"/>
          <p:cNvSpPr txBox="1"/>
          <p:nvPr>
            <p:ph idx="1" type="body"/>
          </p:nvPr>
        </p:nvSpPr>
        <p:spPr>
          <a:xfrm>
            <a:off x="1263550" y="3420950"/>
            <a:ext cx="7030500" cy="1279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λ</a:t>
            </a:r>
            <a:r>
              <a:rPr lang="en"/>
              <a:t> denotes the amount of shrinkage</a:t>
            </a:r>
            <a:endParaRPr/>
          </a:p>
          <a:p>
            <a:pPr indent="-311150" lvl="0" marL="457200" rtl="0" algn="l">
              <a:lnSpc>
                <a:spcPct val="150000"/>
              </a:lnSpc>
              <a:spcBef>
                <a:spcPts val="0"/>
              </a:spcBef>
              <a:spcAft>
                <a:spcPts val="0"/>
              </a:spcAft>
              <a:buSzPts val="1300"/>
              <a:buChar char="●"/>
            </a:pPr>
            <a:r>
              <a:rPr lang="en">
                <a:solidFill>
                  <a:srgbClr val="292929"/>
                </a:solidFill>
                <a:highlight>
                  <a:srgbClr val="FFFFFF"/>
                </a:highlight>
              </a:rPr>
              <a:t>λ = 0 implies all features are considered </a:t>
            </a:r>
            <a:endParaRPr>
              <a:solidFill>
                <a:srgbClr val="292929"/>
              </a:solidFill>
              <a:highlight>
                <a:srgbClr val="FFFFFF"/>
              </a:highlight>
            </a:endParaRPr>
          </a:p>
          <a:p>
            <a:pPr indent="-292100" lvl="0" marL="457200" rtl="0" algn="l">
              <a:lnSpc>
                <a:spcPct val="150000"/>
              </a:lnSpc>
              <a:spcBef>
                <a:spcPts val="0"/>
              </a:spcBef>
              <a:spcAft>
                <a:spcPts val="0"/>
              </a:spcAft>
              <a:buClr>
                <a:srgbClr val="292929"/>
              </a:buClr>
              <a:buSzPts val="1000"/>
              <a:buChar char="●"/>
            </a:pPr>
            <a:r>
              <a:rPr lang="en">
                <a:solidFill>
                  <a:srgbClr val="292929"/>
                </a:solidFill>
                <a:highlight>
                  <a:srgbClr val="FFFFFF"/>
                </a:highlight>
              </a:rPr>
              <a:t>λ = ∞ implies no feature is considered</a:t>
            </a:r>
            <a:endParaRPr sz="1000">
              <a:solidFill>
                <a:srgbClr val="292929"/>
              </a:solidFill>
              <a:highlight>
                <a:srgbClr val="FFFFFF"/>
              </a:highlight>
            </a:endParaRPr>
          </a:p>
          <a:p>
            <a:pPr indent="0" lvl="0" marL="457200" rtl="0" algn="l">
              <a:lnSpc>
                <a:spcPct val="150000"/>
              </a:lnSpc>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9" name="Google Shape;309;p16"/>
          <p:cNvPicPr preferRelativeResize="0"/>
          <p:nvPr/>
        </p:nvPicPr>
        <p:blipFill>
          <a:blip r:embed="rId3">
            <a:alphaModFix/>
          </a:blip>
          <a:stretch>
            <a:fillRect/>
          </a:stretch>
        </p:blipFill>
        <p:spPr>
          <a:xfrm>
            <a:off x="1345150" y="1846975"/>
            <a:ext cx="6453699" cy="10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7"/>
          <p:cNvSpPr txBox="1"/>
          <p:nvPr>
            <p:ph type="title"/>
          </p:nvPr>
        </p:nvSpPr>
        <p:spPr>
          <a:xfrm>
            <a:off x="1217050" y="185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Feature Selection </a:t>
            </a:r>
            <a:r>
              <a:rPr lang="en" sz="2211"/>
              <a:t>(Diabetes)</a:t>
            </a:r>
            <a:r>
              <a:rPr lang="en" sz="3100"/>
              <a:t> </a:t>
            </a:r>
            <a:endParaRPr b="0" sz="1494">
              <a:highlight>
                <a:schemeClr val="lt1"/>
              </a:highlight>
            </a:endParaRPr>
          </a:p>
          <a:p>
            <a:pPr indent="-336550" lvl="0" marL="457200" rtl="0" algn="l">
              <a:lnSpc>
                <a:spcPct val="115000"/>
              </a:lnSpc>
              <a:spcBef>
                <a:spcPts val="0"/>
              </a:spcBef>
              <a:spcAft>
                <a:spcPts val="0"/>
              </a:spcAft>
              <a:buSzPct val="100000"/>
              <a:buChar char="-"/>
            </a:pPr>
            <a:r>
              <a:rPr b="0" lang="en" sz="1888"/>
              <a:t>Lasso coefficients / regularization Lambda parameter</a:t>
            </a:r>
            <a:endParaRPr b="0" sz="1888"/>
          </a:p>
          <a:p>
            <a:pPr indent="-336550" lvl="0" marL="457200" rtl="0" algn="l">
              <a:lnSpc>
                <a:spcPct val="115000"/>
              </a:lnSpc>
              <a:spcBef>
                <a:spcPts val="0"/>
              </a:spcBef>
              <a:spcAft>
                <a:spcPts val="0"/>
              </a:spcAft>
              <a:buSzPct val="100000"/>
              <a:buChar char="-"/>
            </a:pPr>
            <a:r>
              <a:rPr b="0" lang="en" sz="1888"/>
              <a:t>Elbow method </a:t>
            </a:r>
            <a:endParaRPr b="0" sz="1888"/>
          </a:p>
          <a:p>
            <a:pPr indent="0" lvl="0" marL="914400" rtl="0" algn="l">
              <a:lnSpc>
                <a:spcPct val="150000"/>
              </a:lnSpc>
              <a:spcBef>
                <a:spcPts val="0"/>
              </a:spcBef>
              <a:spcAft>
                <a:spcPts val="0"/>
              </a:spcAft>
              <a:buNone/>
            </a:pPr>
            <a:r>
              <a:t/>
            </a:r>
            <a:endParaRPr sz="1888"/>
          </a:p>
          <a:p>
            <a:pPr indent="0" lvl="0" marL="0" rtl="0" algn="l">
              <a:spcBef>
                <a:spcPts val="0"/>
              </a:spcBef>
              <a:spcAft>
                <a:spcPts val="0"/>
              </a:spcAft>
              <a:buNone/>
            </a:pPr>
            <a:r>
              <a:t/>
            </a:r>
            <a:endParaRPr sz="2000"/>
          </a:p>
        </p:txBody>
      </p:sp>
      <p:pic>
        <p:nvPicPr>
          <p:cNvPr id="315" name="Google Shape;315;p17"/>
          <p:cNvPicPr preferRelativeResize="0"/>
          <p:nvPr/>
        </p:nvPicPr>
        <p:blipFill>
          <a:blip r:embed="rId3">
            <a:alphaModFix/>
          </a:blip>
          <a:stretch>
            <a:fillRect/>
          </a:stretch>
        </p:blipFill>
        <p:spPr>
          <a:xfrm>
            <a:off x="4475845" y="2227430"/>
            <a:ext cx="3615275" cy="2563900"/>
          </a:xfrm>
          <a:prstGeom prst="rect">
            <a:avLst/>
          </a:prstGeom>
          <a:noFill/>
          <a:ln>
            <a:noFill/>
          </a:ln>
        </p:spPr>
      </p:pic>
      <p:pic>
        <p:nvPicPr>
          <p:cNvPr id="316" name="Google Shape;316;p17"/>
          <p:cNvPicPr preferRelativeResize="0"/>
          <p:nvPr/>
        </p:nvPicPr>
        <p:blipFill>
          <a:blip r:embed="rId4">
            <a:alphaModFix/>
          </a:blip>
          <a:stretch>
            <a:fillRect/>
          </a:stretch>
        </p:blipFill>
        <p:spPr>
          <a:xfrm>
            <a:off x="873420" y="1279200"/>
            <a:ext cx="3183100" cy="3864299"/>
          </a:xfrm>
          <a:prstGeom prst="rect">
            <a:avLst/>
          </a:prstGeom>
          <a:noFill/>
          <a:ln>
            <a:noFill/>
          </a:ln>
        </p:spPr>
      </p:pic>
      <p:sp>
        <p:nvSpPr>
          <p:cNvPr id="317" name="Google Shape;317;p17"/>
          <p:cNvSpPr txBox="1"/>
          <p:nvPr/>
        </p:nvSpPr>
        <p:spPr>
          <a:xfrm>
            <a:off x="4572000" y="1184750"/>
            <a:ext cx="3314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Lasso s</a:t>
            </a:r>
            <a:r>
              <a:rPr b="1" lang="en" sz="1800">
                <a:latin typeface="Nunito"/>
                <a:ea typeface="Nunito"/>
                <a:cs typeface="Nunito"/>
                <a:sym typeface="Nunito"/>
              </a:rPr>
              <a:t>elected Feature:</a:t>
            </a:r>
            <a:endParaRPr b="1" sz="1800">
              <a:latin typeface="Nunito"/>
              <a:ea typeface="Nunito"/>
              <a:cs typeface="Nunito"/>
              <a:sym typeface="Nunito"/>
            </a:endParaRPr>
          </a:p>
          <a:p>
            <a:pPr indent="0" lvl="0" marL="0" rtl="0" algn="l">
              <a:spcBef>
                <a:spcPts val="0"/>
              </a:spcBef>
              <a:spcAft>
                <a:spcPts val="0"/>
              </a:spcAft>
              <a:buNone/>
            </a:pPr>
            <a:r>
              <a:rPr lang="en" sz="1700">
                <a:latin typeface="Nunito"/>
                <a:ea typeface="Nunito"/>
                <a:cs typeface="Nunito"/>
                <a:sym typeface="Nunito"/>
              </a:rPr>
              <a:t>[ </a:t>
            </a:r>
            <a:r>
              <a:rPr lang="en" sz="1700">
                <a:latin typeface="Nunito"/>
                <a:ea typeface="Nunito"/>
                <a:cs typeface="Nunito"/>
                <a:sym typeface="Nunito"/>
              </a:rPr>
              <a:t>S5(i), BMI(i), S1(i), BP(i), S2(i) ]</a:t>
            </a:r>
            <a:endParaRPr sz="17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8"/>
          <p:cNvSpPr txBox="1"/>
          <p:nvPr>
            <p:ph type="title"/>
          </p:nvPr>
        </p:nvSpPr>
        <p:spPr>
          <a:xfrm>
            <a:off x="1217050" y="1854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Feature Selection </a:t>
            </a:r>
            <a:r>
              <a:rPr lang="en" sz="2100"/>
              <a:t>(PingAn Bank) </a:t>
            </a:r>
            <a:endParaRPr b="0" sz="494">
              <a:highlight>
                <a:schemeClr val="lt1"/>
              </a:highlight>
            </a:endParaRPr>
          </a:p>
          <a:p>
            <a:pPr indent="-336550" lvl="0" marL="457200" rtl="0" algn="l">
              <a:lnSpc>
                <a:spcPct val="115000"/>
              </a:lnSpc>
              <a:spcBef>
                <a:spcPts val="0"/>
              </a:spcBef>
              <a:spcAft>
                <a:spcPts val="0"/>
              </a:spcAft>
              <a:buSzPct val="100000"/>
              <a:buChar char="-"/>
            </a:pPr>
            <a:r>
              <a:rPr b="0" lang="en" sz="1888"/>
              <a:t>Lasso coefficients / regularization Alpha parameter</a:t>
            </a:r>
            <a:endParaRPr b="0" sz="1888"/>
          </a:p>
          <a:p>
            <a:pPr indent="-336550" lvl="0" marL="457200" rtl="0" algn="l">
              <a:lnSpc>
                <a:spcPct val="115000"/>
              </a:lnSpc>
              <a:spcBef>
                <a:spcPts val="0"/>
              </a:spcBef>
              <a:spcAft>
                <a:spcPts val="0"/>
              </a:spcAft>
              <a:buSzPct val="100000"/>
              <a:buChar char="-"/>
            </a:pPr>
            <a:r>
              <a:rPr b="0" lang="en" sz="1888"/>
              <a:t>Elbow method </a:t>
            </a:r>
            <a:endParaRPr b="0" sz="1888"/>
          </a:p>
          <a:p>
            <a:pPr indent="0" lvl="0" marL="914400" rtl="0" algn="l">
              <a:lnSpc>
                <a:spcPct val="150000"/>
              </a:lnSpc>
              <a:spcBef>
                <a:spcPts val="0"/>
              </a:spcBef>
              <a:spcAft>
                <a:spcPts val="0"/>
              </a:spcAft>
              <a:buNone/>
            </a:pPr>
            <a:r>
              <a:t/>
            </a:r>
            <a:endParaRPr sz="1888"/>
          </a:p>
          <a:p>
            <a:pPr indent="0" lvl="0" marL="0" rtl="0" algn="l">
              <a:spcBef>
                <a:spcPts val="0"/>
              </a:spcBef>
              <a:spcAft>
                <a:spcPts val="0"/>
              </a:spcAft>
              <a:buNone/>
            </a:pPr>
            <a:r>
              <a:t/>
            </a:r>
            <a:endParaRPr sz="2000"/>
          </a:p>
        </p:txBody>
      </p:sp>
      <p:pic>
        <p:nvPicPr>
          <p:cNvPr id="323" name="Google Shape;323;p18"/>
          <p:cNvPicPr preferRelativeResize="0"/>
          <p:nvPr/>
        </p:nvPicPr>
        <p:blipFill>
          <a:blip r:embed="rId3">
            <a:alphaModFix/>
          </a:blip>
          <a:stretch>
            <a:fillRect/>
          </a:stretch>
        </p:blipFill>
        <p:spPr>
          <a:xfrm>
            <a:off x="121145" y="1378210"/>
            <a:ext cx="3860499" cy="3715650"/>
          </a:xfrm>
          <a:prstGeom prst="rect">
            <a:avLst/>
          </a:prstGeom>
          <a:noFill/>
          <a:ln>
            <a:noFill/>
          </a:ln>
        </p:spPr>
      </p:pic>
      <p:pic>
        <p:nvPicPr>
          <p:cNvPr id="324" name="Google Shape;324;p18"/>
          <p:cNvPicPr preferRelativeResize="0"/>
          <p:nvPr/>
        </p:nvPicPr>
        <p:blipFill>
          <a:blip r:embed="rId4">
            <a:alphaModFix/>
          </a:blip>
          <a:stretch>
            <a:fillRect/>
          </a:stretch>
        </p:blipFill>
        <p:spPr>
          <a:xfrm>
            <a:off x="4466250" y="2236175"/>
            <a:ext cx="3970100" cy="2809600"/>
          </a:xfrm>
          <a:prstGeom prst="rect">
            <a:avLst/>
          </a:prstGeom>
          <a:noFill/>
          <a:ln>
            <a:noFill/>
          </a:ln>
        </p:spPr>
      </p:pic>
      <p:sp>
        <p:nvSpPr>
          <p:cNvPr id="325" name="Google Shape;325;p18"/>
          <p:cNvSpPr txBox="1"/>
          <p:nvPr/>
        </p:nvSpPr>
        <p:spPr>
          <a:xfrm>
            <a:off x="4466250" y="1256413"/>
            <a:ext cx="4412400" cy="9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Lasso s</a:t>
            </a:r>
            <a:r>
              <a:rPr b="1" lang="en" sz="1700">
                <a:latin typeface="Nunito"/>
                <a:ea typeface="Nunito"/>
                <a:cs typeface="Nunito"/>
                <a:sym typeface="Nunito"/>
              </a:rPr>
              <a:t>elected Feature:</a:t>
            </a:r>
            <a:endParaRPr b="1" sz="17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 </a:t>
            </a:r>
            <a:r>
              <a:rPr lang="en" sz="1500">
                <a:latin typeface="Nunito"/>
                <a:ea typeface="Nunito"/>
                <a:cs typeface="Nunito"/>
                <a:sym typeface="Nunito"/>
              </a:rPr>
              <a:t>High(i), Low(i), Open(i), EMA5(i), Market_cap(i), </a:t>
            </a:r>
            <a:endParaRPr sz="15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circulating_market_cap(i) ]  </a:t>
            </a:r>
            <a:r>
              <a:rPr b="1" lang="en" sz="1500">
                <a:latin typeface="Nunito"/>
                <a:ea typeface="Nunito"/>
                <a:cs typeface="Nunito"/>
                <a:sym typeface="Nunito"/>
              </a:rPr>
              <a:t> =&gt;  </a:t>
            </a:r>
            <a:r>
              <a:rPr lang="en" sz="1500">
                <a:latin typeface="Nunito"/>
                <a:ea typeface="Nunito"/>
                <a:cs typeface="Nunito"/>
                <a:sym typeface="Nunito"/>
              </a:rPr>
              <a:t>Close(i+1)</a:t>
            </a:r>
            <a:endParaRPr sz="15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txBox="1"/>
          <p:nvPr>
            <p:ph type="title"/>
          </p:nvPr>
        </p:nvSpPr>
        <p:spPr>
          <a:xfrm>
            <a:off x="1247850" y="618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Preprocess</a:t>
            </a:r>
            <a:endParaRPr b="0" sz="1700"/>
          </a:p>
          <a:p>
            <a:pPr indent="-336550" lvl="0" marL="457200" rtl="0" algn="l">
              <a:spcBef>
                <a:spcPts val="0"/>
              </a:spcBef>
              <a:spcAft>
                <a:spcPts val="0"/>
              </a:spcAft>
              <a:buSzPts val="1700"/>
              <a:buChar char="-"/>
            </a:pPr>
            <a:r>
              <a:rPr b="0" lang="en" sz="1700"/>
              <a:t>Normalization</a:t>
            </a:r>
            <a:endParaRPr b="0" sz="1700"/>
          </a:p>
          <a:p>
            <a:pPr indent="-336550" lvl="0" marL="457200" rtl="0" algn="l">
              <a:spcBef>
                <a:spcPts val="0"/>
              </a:spcBef>
              <a:spcAft>
                <a:spcPts val="0"/>
              </a:spcAft>
              <a:buSzPts val="1700"/>
              <a:buChar char="-"/>
            </a:pPr>
            <a:r>
              <a:rPr b="0" lang="en" sz="1700"/>
              <a:t>Windowing</a:t>
            </a:r>
            <a:endParaRPr b="0" sz="1700"/>
          </a:p>
          <a:p>
            <a:pPr indent="0" lvl="0" marL="0" rtl="0" algn="l">
              <a:spcBef>
                <a:spcPts val="0"/>
              </a:spcBef>
              <a:spcAft>
                <a:spcPts val="0"/>
              </a:spcAft>
              <a:buSzPts val="990"/>
              <a:buNone/>
            </a:pPr>
            <a:r>
              <a:t/>
            </a:r>
            <a:endParaRPr sz="2000"/>
          </a:p>
          <a:p>
            <a:pPr indent="0" lvl="0" marL="0" rtl="0" algn="l">
              <a:spcBef>
                <a:spcPts val="0"/>
              </a:spcBef>
              <a:spcAft>
                <a:spcPts val="0"/>
              </a:spcAft>
              <a:buSzPts val="990"/>
              <a:buNone/>
            </a:pPr>
            <a:r>
              <a:t/>
            </a:r>
            <a:endParaRPr sz="2000"/>
          </a:p>
        </p:txBody>
      </p:sp>
      <p:pic>
        <p:nvPicPr>
          <p:cNvPr id="331" name="Google Shape;331;p19"/>
          <p:cNvPicPr preferRelativeResize="0"/>
          <p:nvPr/>
        </p:nvPicPr>
        <p:blipFill rotWithShape="1">
          <a:blip r:embed="rId3">
            <a:alphaModFix/>
          </a:blip>
          <a:srcRect b="0" l="0" r="0" t="0"/>
          <a:stretch/>
        </p:blipFill>
        <p:spPr>
          <a:xfrm>
            <a:off x="3126075" y="1945675"/>
            <a:ext cx="2891850" cy="1497885"/>
          </a:xfrm>
          <a:prstGeom prst="rect">
            <a:avLst/>
          </a:prstGeom>
          <a:noFill/>
          <a:ln>
            <a:noFill/>
          </a:ln>
        </p:spPr>
      </p:pic>
      <p:cxnSp>
        <p:nvCxnSpPr>
          <p:cNvPr id="332" name="Google Shape;332;p19"/>
          <p:cNvCxnSpPr/>
          <p:nvPr/>
        </p:nvCxnSpPr>
        <p:spPr>
          <a:xfrm>
            <a:off x="6120800" y="1945675"/>
            <a:ext cx="0" cy="2980200"/>
          </a:xfrm>
          <a:prstGeom prst="straightConnector1">
            <a:avLst/>
          </a:prstGeom>
          <a:noFill/>
          <a:ln cap="flat" cmpd="sng" w="19050">
            <a:solidFill>
              <a:schemeClr val="dk2"/>
            </a:solidFill>
            <a:prstDash val="solid"/>
            <a:round/>
            <a:headEnd len="med" w="med" type="none"/>
            <a:tailEnd len="med" w="med" type="none"/>
          </a:ln>
        </p:spPr>
      </p:cxnSp>
      <p:sp>
        <p:nvSpPr>
          <p:cNvPr id="333" name="Google Shape;333;p19"/>
          <p:cNvSpPr txBox="1"/>
          <p:nvPr/>
        </p:nvSpPr>
        <p:spPr>
          <a:xfrm>
            <a:off x="134200" y="1805025"/>
            <a:ext cx="2973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Nunito"/>
                <a:ea typeface="Nunito"/>
                <a:cs typeface="Nunito"/>
                <a:sym typeface="Nunito"/>
              </a:rPr>
              <a:t>Normal</a:t>
            </a:r>
            <a:r>
              <a:rPr b="1" lang="en" sz="1600">
                <a:latin typeface="Nunito"/>
                <a:ea typeface="Nunito"/>
                <a:cs typeface="Nunito"/>
                <a:sym typeface="Nunito"/>
              </a:rPr>
              <a:t> Rectangular Window</a:t>
            </a:r>
            <a:endParaRPr b="1"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Window size</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Step size</a:t>
            </a:r>
            <a:endParaRPr sz="1600">
              <a:latin typeface="Nunito"/>
              <a:ea typeface="Nunito"/>
              <a:cs typeface="Nunito"/>
              <a:sym typeface="Nunito"/>
            </a:endParaRPr>
          </a:p>
          <a:p>
            <a:pPr indent="-330200" lvl="0" marL="457200" rtl="0" algn="l">
              <a:spcBef>
                <a:spcPts val="0"/>
              </a:spcBef>
              <a:spcAft>
                <a:spcPts val="0"/>
              </a:spcAft>
              <a:buSzPts val="1600"/>
              <a:buFont typeface="Nunito"/>
              <a:buChar char="-"/>
            </a:pPr>
            <a:r>
              <a:rPr lang="en" sz="1600">
                <a:latin typeface="Nunito"/>
                <a:ea typeface="Nunito"/>
                <a:cs typeface="Nunito"/>
                <a:sym typeface="Nunito"/>
              </a:rPr>
              <a:t>Horizon</a:t>
            </a:r>
            <a:endParaRPr sz="1600">
              <a:latin typeface="Nunito"/>
              <a:ea typeface="Nunito"/>
              <a:cs typeface="Nunito"/>
              <a:sym typeface="Nunito"/>
            </a:endParaRPr>
          </a:p>
        </p:txBody>
      </p:sp>
      <p:sp>
        <p:nvSpPr>
          <p:cNvPr id="334" name="Google Shape;334;p19"/>
          <p:cNvSpPr txBox="1"/>
          <p:nvPr/>
        </p:nvSpPr>
        <p:spPr>
          <a:xfrm>
            <a:off x="6303388" y="1805013"/>
            <a:ext cx="2593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Data Normalization</a:t>
            </a:r>
            <a:endParaRPr b="1"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MinMaxScalar</a:t>
            </a:r>
            <a:endParaRPr sz="1700">
              <a:latin typeface="Nunito"/>
              <a:ea typeface="Nunito"/>
              <a:cs typeface="Nunito"/>
              <a:sym typeface="Nunito"/>
            </a:endParaRPr>
          </a:p>
          <a:p>
            <a:pPr indent="-336550" lvl="0" marL="457200" rtl="0" algn="l">
              <a:spcBef>
                <a:spcPts val="0"/>
              </a:spcBef>
              <a:spcAft>
                <a:spcPts val="0"/>
              </a:spcAft>
              <a:buSzPts val="1700"/>
              <a:buFont typeface="Nunito"/>
              <a:buChar char="-"/>
            </a:pPr>
            <a:r>
              <a:rPr lang="en" sz="1700">
                <a:latin typeface="Nunito"/>
                <a:ea typeface="Nunito"/>
                <a:cs typeface="Nunito"/>
                <a:sym typeface="Nunito"/>
              </a:rPr>
              <a:t>Range of [0,1]</a:t>
            </a:r>
            <a:endParaRPr sz="1700">
              <a:latin typeface="Nunito"/>
              <a:ea typeface="Nunito"/>
              <a:cs typeface="Nunito"/>
              <a:sym typeface="Nunito"/>
            </a:endParaRPr>
          </a:p>
        </p:txBody>
      </p:sp>
      <p:pic>
        <p:nvPicPr>
          <p:cNvPr id="335" name="Google Shape;335;p19"/>
          <p:cNvPicPr preferRelativeResize="0"/>
          <p:nvPr/>
        </p:nvPicPr>
        <p:blipFill>
          <a:blip r:embed="rId4">
            <a:alphaModFix/>
          </a:blip>
          <a:stretch>
            <a:fillRect/>
          </a:stretch>
        </p:blipFill>
        <p:spPr>
          <a:xfrm>
            <a:off x="6428925" y="3024425"/>
            <a:ext cx="2342749" cy="622600"/>
          </a:xfrm>
          <a:prstGeom prst="rect">
            <a:avLst/>
          </a:prstGeom>
          <a:noFill/>
          <a:ln>
            <a:noFill/>
          </a:ln>
        </p:spPr>
      </p:pic>
      <p:sp>
        <p:nvSpPr>
          <p:cNvPr id="336" name="Google Shape;336;p19"/>
          <p:cNvSpPr txBox="1"/>
          <p:nvPr/>
        </p:nvSpPr>
        <p:spPr>
          <a:xfrm>
            <a:off x="60825" y="3647025"/>
            <a:ext cx="595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High(i), Low(i), Open(i), EMA5(i), Market_cap(i), circulating_market_cap(i)</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=&gt;  </a:t>
            </a:r>
            <a:r>
              <a:rPr lang="en">
                <a:latin typeface="Nunito"/>
                <a:ea typeface="Nunito"/>
                <a:cs typeface="Nunito"/>
                <a:sym typeface="Nunito"/>
              </a:rPr>
              <a:t>Close(i + horizon)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0"/>
          <p:cNvSpPr txBox="1"/>
          <p:nvPr>
            <p:ph type="title"/>
          </p:nvPr>
        </p:nvSpPr>
        <p:spPr>
          <a:xfrm>
            <a:off x="1303800" y="59436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Regression model</a:t>
            </a:r>
            <a:endParaRPr sz="1700"/>
          </a:p>
          <a:p>
            <a:pPr indent="-336550" lvl="0" marL="457200" rtl="0" algn="l">
              <a:spcBef>
                <a:spcPts val="0"/>
              </a:spcBef>
              <a:spcAft>
                <a:spcPts val="0"/>
              </a:spcAft>
              <a:buSzPts val="1700"/>
              <a:buChar char="-"/>
            </a:pPr>
            <a:r>
              <a:rPr b="0" lang="en" sz="1700"/>
              <a:t>SVR &amp; KRR</a:t>
            </a:r>
            <a:endParaRPr b="0" sz="1700"/>
          </a:p>
          <a:p>
            <a:pPr indent="0" lvl="0" marL="0" rtl="0" algn="l">
              <a:spcBef>
                <a:spcPts val="0"/>
              </a:spcBef>
              <a:spcAft>
                <a:spcPts val="0"/>
              </a:spcAft>
              <a:buSzPts val="990"/>
              <a:buNone/>
            </a:pPr>
            <a:r>
              <a:t/>
            </a:r>
            <a:endParaRPr sz="2000"/>
          </a:p>
        </p:txBody>
      </p:sp>
      <p:sp>
        <p:nvSpPr>
          <p:cNvPr id="342" name="Google Shape;342;p20"/>
          <p:cNvSpPr txBox="1"/>
          <p:nvPr>
            <p:ph idx="1" type="body"/>
          </p:nvPr>
        </p:nvSpPr>
        <p:spPr>
          <a:xfrm>
            <a:off x="1303800" y="1767840"/>
            <a:ext cx="2489700" cy="112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Support Vector Regression</a:t>
            </a:r>
            <a:endParaRPr sz="1400"/>
          </a:p>
          <a:p>
            <a:pPr indent="-317500" lvl="0" marL="457200" rtl="0" algn="l">
              <a:lnSpc>
                <a:spcPct val="150000"/>
              </a:lnSpc>
              <a:spcBef>
                <a:spcPts val="1200"/>
              </a:spcBef>
              <a:spcAft>
                <a:spcPts val="0"/>
              </a:spcAft>
              <a:buSzPts val="1400"/>
              <a:buChar char="●"/>
            </a:pPr>
            <a:r>
              <a:rPr lang="en" sz="1400"/>
              <a:t>From SVM</a:t>
            </a:r>
            <a:endParaRPr sz="1400"/>
          </a:p>
          <a:p>
            <a:pPr indent="-317500" lvl="0" marL="457200" rtl="0" algn="l">
              <a:lnSpc>
                <a:spcPct val="150000"/>
              </a:lnSpc>
              <a:spcBef>
                <a:spcPts val="0"/>
              </a:spcBef>
              <a:spcAft>
                <a:spcPts val="0"/>
              </a:spcAft>
              <a:buSzPts val="1400"/>
              <a:buChar char="●"/>
            </a:pPr>
            <a:r>
              <a:rPr lang="en" sz="1400"/>
              <a:t>With kernel (RBF)</a:t>
            </a:r>
            <a:endParaRPr sz="1400"/>
          </a:p>
        </p:txBody>
      </p:sp>
      <p:sp>
        <p:nvSpPr>
          <p:cNvPr id="343" name="Google Shape;343;p20"/>
          <p:cNvSpPr txBox="1"/>
          <p:nvPr>
            <p:ph idx="1" type="body"/>
          </p:nvPr>
        </p:nvSpPr>
        <p:spPr>
          <a:xfrm>
            <a:off x="5491025" y="1764800"/>
            <a:ext cx="3235200" cy="801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400"/>
              <a:t>Kernel Ridge Regression</a:t>
            </a:r>
            <a:endParaRPr sz="1400"/>
          </a:p>
          <a:p>
            <a:pPr indent="-317500" lvl="0" marL="457200" rtl="0" algn="l">
              <a:spcBef>
                <a:spcPts val="1200"/>
              </a:spcBef>
              <a:spcAft>
                <a:spcPts val="0"/>
              </a:spcAft>
              <a:buSzPts val="1400"/>
              <a:buChar char="●"/>
            </a:pPr>
            <a:r>
              <a:rPr lang="en" sz="1400"/>
              <a:t>Use ridge to avoid overfitting</a:t>
            </a:r>
            <a:endParaRPr sz="1400"/>
          </a:p>
        </p:txBody>
      </p:sp>
      <p:pic>
        <p:nvPicPr>
          <p:cNvPr id="344" name="Google Shape;344;p20"/>
          <p:cNvPicPr preferRelativeResize="0"/>
          <p:nvPr/>
        </p:nvPicPr>
        <p:blipFill>
          <a:blip r:embed="rId3">
            <a:alphaModFix/>
          </a:blip>
          <a:stretch>
            <a:fillRect/>
          </a:stretch>
        </p:blipFill>
        <p:spPr>
          <a:xfrm>
            <a:off x="782825" y="2893150"/>
            <a:ext cx="3531651" cy="1955025"/>
          </a:xfrm>
          <a:prstGeom prst="rect">
            <a:avLst/>
          </a:prstGeom>
          <a:noFill/>
          <a:ln>
            <a:noFill/>
          </a:ln>
        </p:spPr>
      </p:pic>
      <p:pic>
        <p:nvPicPr>
          <p:cNvPr id="345" name="Google Shape;345;p20"/>
          <p:cNvPicPr preferRelativeResize="0"/>
          <p:nvPr/>
        </p:nvPicPr>
        <p:blipFill>
          <a:blip r:embed="rId4">
            <a:alphaModFix/>
          </a:blip>
          <a:stretch>
            <a:fillRect/>
          </a:stretch>
        </p:blipFill>
        <p:spPr>
          <a:xfrm>
            <a:off x="5625973" y="2893150"/>
            <a:ext cx="2965299" cy="302425"/>
          </a:xfrm>
          <a:prstGeom prst="rect">
            <a:avLst/>
          </a:prstGeom>
          <a:noFill/>
          <a:ln>
            <a:noFill/>
          </a:ln>
        </p:spPr>
      </p:pic>
      <p:pic>
        <p:nvPicPr>
          <p:cNvPr id="346" name="Google Shape;346;p20"/>
          <p:cNvPicPr preferRelativeResize="0"/>
          <p:nvPr/>
        </p:nvPicPr>
        <p:blipFill>
          <a:blip r:embed="rId5">
            <a:alphaModFix/>
          </a:blip>
          <a:stretch>
            <a:fillRect/>
          </a:stretch>
        </p:blipFill>
        <p:spPr>
          <a:xfrm>
            <a:off x="4503001" y="3354923"/>
            <a:ext cx="4601098" cy="460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result</a:t>
            </a:r>
            <a:r>
              <a:rPr lang="en" sz="1800"/>
              <a:t> (Amazon)</a:t>
            </a:r>
            <a:endParaRPr sz="1800"/>
          </a:p>
        </p:txBody>
      </p:sp>
      <p:pic>
        <p:nvPicPr>
          <p:cNvPr id="352" name="Google Shape;352;p21"/>
          <p:cNvPicPr preferRelativeResize="0"/>
          <p:nvPr/>
        </p:nvPicPr>
        <p:blipFill>
          <a:blip r:embed="rId3">
            <a:alphaModFix/>
          </a:blip>
          <a:stretch>
            <a:fillRect/>
          </a:stretch>
        </p:blipFill>
        <p:spPr>
          <a:xfrm>
            <a:off x="1303800" y="1152850"/>
            <a:ext cx="6823633" cy="395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