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2015/9/7</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2015/9/7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2015/9/7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2015/9/7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2015/9/7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2015/9/7</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2015/9/7</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2015/9/7</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33365" y="2708476"/>
            <a:ext cx="3313355" cy="1080564"/>
          </a:xfrm>
        </p:spPr>
        <p:txBody>
          <a:bodyPr>
            <a:normAutofit fontScale="90000"/>
          </a:bodyPr>
          <a:lstStyle/>
          <a:p>
            <a:r>
              <a:rPr lang="zh-CN" altLang="en-US" dirty="0"/>
              <a:t>基于</a:t>
            </a:r>
            <a:r>
              <a:rPr lang="en-US" altLang="zh-CN" dirty="0" err="1"/>
              <a:t>es</a:t>
            </a:r>
            <a:r>
              <a:rPr lang="zh-CN" altLang="en-US" dirty="0"/>
              <a:t>构建实时日志检索平台</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139965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ES</a:t>
            </a:r>
            <a:r>
              <a:rPr lang="zh-CN" altLang="en-US" dirty="0" smtClean="0"/>
              <a:t>优化</a:t>
            </a:r>
            <a:endParaRPr lang="zh-CN" altLang="en-US" dirty="0"/>
          </a:p>
        </p:txBody>
      </p:sp>
      <p:sp>
        <p:nvSpPr>
          <p:cNvPr id="3" name="内容占位符 2"/>
          <p:cNvSpPr>
            <a:spLocks noGrp="1"/>
          </p:cNvSpPr>
          <p:nvPr>
            <p:ph idx="1"/>
          </p:nvPr>
        </p:nvSpPr>
        <p:spPr/>
        <p:txBody>
          <a:bodyPr/>
          <a:lstStyle/>
          <a:p>
            <a:r>
              <a:rPr lang="zh-CN" altLang="en-US" b="1" i="1" dirty="0"/>
              <a:t>内存优化</a:t>
            </a:r>
            <a:endParaRPr lang="en-US" altLang="zh-CN" b="1" i="1" dirty="0"/>
          </a:p>
          <a:p>
            <a:r>
              <a:rPr lang="zh-CN" altLang="en-US" dirty="0"/>
              <a:t>有限的机器资源第一个跳出来出问题是内存，</a:t>
            </a:r>
            <a:r>
              <a:rPr lang="en-US" altLang="zh-CN" dirty="0" err="1"/>
              <a:t>lucene</a:t>
            </a:r>
            <a:r>
              <a:rPr lang="zh-CN" altLang="en-US" dirty="0"/>
              <a:t>查询与建索引的模块</a:t>
            </a:r>
            <a:r>
              <a:rPr lang="en-US" altLang="zh-CN" dirty="0" err="1"/>
              <a:t>jvm</a:t>
            </a:r>
            <a:r>
              <a:rPr lang="en-US" altLang="zh-CN" dirty="0"/>
              <a:t> </a:t>
            </a:r>
            <a:r>
              <a:rPr lang="zh-CN" altLang="en-US" dirty="0"/>
              <a:t>分配</a:t>
            </a:r>
            <a:r>
              <a:rPr lang="en-US" altLang="zh-CN" dirty="0"/>
              <a:t>16G</a:t>
            </a:r>
            <a:r>
              <a:rPr lang="zh-CN" altLang="en-US" dirty="0"/>
              <a:t>内存，经常</a:t>
            </a:r>
            <a:r>
              <a:rPr lang="en-US" altLang="zh-CN" dirty="0"/>
              <a:t>out of memory</a:t>
            </a:r>
            <a:r>
              <a:rPr lang="zh-CN" altLang="en-US" dirty="0"/>
              <a:t>。</a:t>
            </a:r>
            <a:endParaRPr lang="en-US" altLang="zh-CN" dirty="0"/>
          </a:p>
          <a:p>
            <a:r>
              <a:rPr lang="zh-CN" altLang="en-US" dirty="0"/>
              <a:t>优化方向：</a:t>
            </a:r>
            <a:endParaRPr lang="en-US" altLang="zh-CN" dirty="0"/>
          </a:p>
          <a:p>
            <a:r>
              <a:rPr lang="en-US" altLang="zh-CN" dirty="0"/>
              <a:t>1.lucene</a:t>
            </a:r>
            <a:r>
              <a:rPr lang="zh-CN" altLang="en-US" dirty="0"/>
              <a:t> </a:t>
            </a:r>
            <a:r>
              <a:rPr lang="en-US" altLang="zh-CN" dirty="0"/>
              <a:t>cache</a:t>
            </a:r>
            <a:r>
              <a:rPr lang="zh-CN" altLang="en-US" dirty="0"/>
              <a:t>使用方式调整为</a:t>
            </a:r>
            <a:r>
              <a:rPr lang="en-US" altLang="zh-CN" dirty="0"/>
              <a:t>filter cache</a:t>
            </a:r>
          </a:p>
          <a:p>
            <a:r>
              <a:rPr lang="en-US" altLang="zh-CN" dirty="0"/>
              <a:t>2.gc </a:t>
            </a:r>
            <a:r>
              <a:rPr lang="zh-CN" altLang="en-US" dirty="0"/>
              <a:t>优化</a:t>
            </a:r>
            <a:endParaRPr lang="en-US" altLang="zh-CN" dirty="0"/>
          </a:p>
          <a:p>
            <a:endParaRPr lang="zh-CN" altLang="en-US" dirty="0"/>
          </a:p>
        </p:txBody>
      </p:sp>
    </p:spTree>
    <p:extLst>
      <p:ext uri="{BB962C8B-B14F-4D97-AF65-F5344CB8AC3E}">
        <p14:creationId xmlns:p14="http://schemas.microsoft.com/office/powerpoint/2010/main" val="326687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ES</a:t>
            </a:r>
            <a:r>
              <a:rPr lang="zh-CN" altLang="en-US" dirty="0" smtClean="0"/>
              <a:t>优化</a:t>
            </a:r>
            <a:endParaRPr lang="zh-CN" altLang="en-US" dirty="0"/>
          </a:p>
        </p:txBody>
      </p:sp>
      <p:sp>
        <p:nvSpPr>
          <p:cNvPr id="3" name="内容占位符 2"/>
          <p:cNvSpPr>
            <a:spLocks noGrp="1"/>
          </p:cNvSpPr>
          <p:nvPr>
            <p:ph idx="1"/>
          </p:nvPr>
        </p:nvSpPr>
        <p:spPr>
          <a:xfrm>
            <a:off x="1043492" y="2323652"/>
            <a:ext cx="6777317" cy="4129684"/>
          </a:xfrm>
        </p:spPr>
        <p:txBody>
          <a:bodyPr>
            <a:normAutofit/>
          </a:bodyPr>
          <a:lstStyle/>
          <a:p>
            <a:r>
              <a:rPr lang="en-US" altLang="zh-CN" b="1" i="1" dirty="0" err="1"/>
              <a:t>lucene</a:t>
            </a:r>
            <a:r>
              <a:rPr lang="en-US" altLang="zh-CN" b="1" i="1" dirty="0"/>
              <a:t> </a:t>
            </a:r>
            <a:r>
              <a:rPr lang="en-US" altLang="zh-CN" b="1" i="1" dirty="0" smtClean="0"/>
              <a:t>merge</a:t>
            </a:r>
            <a:r>
              <a:rPr lang="zh-CN" altLang="en-US" b="1" i="1" dirty="0" smtClean="0"/>
              <a:t>的</a:t>
            </a:r>
            <a:r>
              <a:rPr lang="zh-CN" altLang="en-US" b="1" i="1" dirty="0"/>
              <a:t>困扰</a:t>
            </a:r>
            <a:endParaRPr lang="en-US" altLang="zh-CN" b="1" i="1" dirty="0"/>
          </a:p>
          <a:p>
            <a:r>
              <a:rPr lang="zh-CN" altLang="en-US" sz="1900" dirty="0"/>
              <a:t>有限的机器资源第二个跳出来出问题是</a:t>
            </a:r>
            <a:r>
              <a:rPr lang="en-US" altLang="zh-CN" sz="1900" dirty="0" err="1"/>
              <a:t>cpu</a:t>
            </a:r>
            <a:r>
              <a:rPr lang="zh-CN" altLang="en-US" sz="1900" dirty="0"/>
              <a:t>，</a:t>
            </a:r>
            <a:r>
              <a:rPr lang="en-US" altLang="zh-CN" sz="1900" dirty="0"/>
              <a:t>24 core </a:t>
            </a:r>
            <a:r>
              <a:rPr lang="zh-CN" altLang="en-US" sz="1900" dirty="0"/>
              <a:t>机器 </a:t>
            </a:r>
            <a:r>
              <a:rPr lang="en-US" altLang="zh-CN" sz="1900" dirty="0" err="1"/>
              <a:t>cpu</a:t>
            </a:r>
            <a:r>
              <a:rPr lang="en-US" altLang="zh-CN" sz="1900" dirty="0"/>
              <a:t> load</a:t>
            </a:r>
            <a:r>
              <a:rPr lang="zh-CN" altLang="en-US" sz="1900" dirty="0"/>
              <a:t>达到</a:t>
            </a:r>
            <a:r>
              <a:rPr lang="en-US" altLang="zh-CN" sz="1900" dirty="0"/>
              <a:t>200</a:t>
            </a:r>
            <a:r>
              <a:rPr lang="zh-CN" altLang="en-US" sz="1900" dirty="0"/>
              <a:t>，最高</a:t>
            </a:r>
            <a:r>
              <a:rPr lang="en-US" altLang="zh-CN" sz="1900" dirty="0"/>
              <a:t>500</a:t>
            </a:r>
            <a:r>
              <a:rPr lang="zh-CN" altLang="en-US" sz="1900" dirty="0"/>
              <a:t>。</a:t>
            </a:r>
            <a:endParaRPr lang="en-US" altLang="zh-CN" sz="1900" dirty="0"/>
          </a:p>
          <a:p>
            <a:r>
              <a:rPr lang="zh-CN" altLang="en-US" sz="1900" dirty="0"/>
              <a:t>问题根源：</a:t>
            </a:r>
            <a:endParaRPr lang="en-US" altLang="zh-CN" sz="1900" dirty="0"/>
          </a:p>
          <a:p>
            <a:r>
              <a:rPr lang="en-US" altLang="zh-CN" sz="1900" dirty="0"/>
              <a:t>1.Lucene </a:t>
            </a:r>
            <a:r>
              <a:rPr lang="zh-CN" altLang="en-US" sz="1900" dirty="0"/>
              <a:t>索引同时只能由一个线程执行写操作</a:t>
            </a:r>
            <a:endParaRPr lang="en-US" altLang="zh-CN" sz="1900" dirty="0"/>
          </a:p>
          <a:p>
            <a:r>
              <a:rPr lang="en-US" altLang="zh-CN" sz="1900" dirty="0"/>
              <a:t>2.lucene</a:t>
            </a:r>
            <a:r>
              <a:rPr lang="zh-CN" altLang="en-US" sz="1900" dirty="0"/>
              <a:t>要根据条件进行索引段合并</a:t>
            </a:r>
            <a:r>
              <a:rPr lang="en-US" altLang="zh-CN" sz="1900" dirty="0"/>
              <a:t>(merge)</a:t>
            </a:r>
            <a:r>
              <a:rPr lang="zh-CN" altLang="en-US" sz="1900" dirty="0"/>
              <a:t>，以提高查询效率</a:t>
            </a:r>
            <a:endParaRPr lang="en-US" altLang="zh-CN" sz="1900" dirty="0"/>
          </a:p>
          <a:p>
            <a:r>
              <a:rPr lang="zh-CN" altLang="en-US" sz="1900" dirty="0"/>
              <a:t>当如此大的数据量一旦触发</a:t>
            </a:r>
            <a:r>
              <a:rPr lang="en-US" altLang="zh-CN" sz="1900" dirty="0" smtClean="0"/>
              <a:t>merge</a:t>
            </a:r>
            <a:r>
              <a:rPr lang="zh-CN" altLang="en-US" sz="1900" dirty="0" smtClean="0"/>
              <a:t>滚雪球</a:t>
            </a:r>
            <a:r>
              <a:rPr lang="zh-CN" altLang="en-US" sz="1900" dirty="0"/>
              <a:t>效应的时候，可能会持续几分钟。导致后续发送过来的数据等待写入，同时数据也会挤压在内存，也会导致内存问题。</a:t>
            </a:r>
            <a:endParaRPr lang="en-US" altLang="zh-CN" sz="1900" dirty="0"/>
          </a:p>
          <a:p>
            <a:endParaRPr lang="zh-CN" altLang="en-US" dirty="0"/>
          </a:p>
        </p:txBody>
      </p:sp>
    </p:spTree>
    <p:extLst>
      <p:ext uri="{BB962C8B-B14F-4D97-AF65-F5344CB8AC3E}">
        <p14:creationId xmlns:p14="http://schemas.microsoft.com/office/powerpoint/2010/main" val="340072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ES</a:t>
            </a:r>
            <a:r>
              <a:rPr lang="zh-CN" altLang="en-US" dirty="0"/>
              <a:t>优化</a:t>
            </a:r>
          </a:p>
        </p:txBody>
      </p:sp>
      <p:sp>
        <p:nvSpPr>
          <p:cNvPr id="3" name="内容占位符 2"/>
          <p:cNvSpPr>
            <a:spLocks noGrp="1"/>
          </p:cNvSpPr>
          <p:nvPr>
            <p:ph idx="1"/>
          </p:nvPr>
        </p:nvSpPr>
        <p:spPr>
          <a:xfrm>
            <a:off x="827584" y="2323652"/>
            <a:ext cx="7632848" cy="3508977"/>
          </a:xfrm>
        </p:spPr>
        <p:txBody>
          <a:bodyPr/>
          <a:lstStyle/>
          <a:p>
            <a:r>
              <a:rPr lang="en-US" altLang="zh-CN" b="1" i="1" dirty="0" err="1"/>
              <a:t>lucene</a:t>
            </a:r>
            <a:r>
              <a:rPr lang="en-US" altLang="zh-CN" b="1" i="1" dirty="0"/>
              <a:t> </a:t>
            </a:r>
            <a:r>
              <a:rPr lang="en-US" altLang="zh-CN" b="1" i="1" dirty="0" smtClean="0"/>
              <a:t>merge</a:t>
            </a:r>
            <a:r>
              <a:rPr lang="zh-CN" altLang="en-US" b="1" i="1" dirty="0" smtClean="0"/>
              <a:t>的</a:t>
            </a:r>
            <a:r>
              <a:rPr lang="zh-CN" altLang="en-US" b="1" i="1" dirty="0"/>
              <a:t>困扰</a:t>
            </a:r>
            <a:endParaRPr lang="en-US" altLang="zh-CN" b="1" i="1" dirty="0"/>
          </a:p>
          <a:p>
            <a:r>
              <a:rPr lang="zh-CN" altLang="en-US" dirty="0"/>
              <a:t>优化方向：</a:t>
            </a:r>
            <a:endParaRPr lang="en-US" altLang="zh-CN" dirty="0"/>
          </a:p>
          <a:p>
            <a:pPr>
              <a:buNone/>
            </a:pPr>
            <a:r>
              <a:rPr lang="zh-CN" altLang="en-US" dirty="0"/>
              <a:t>   </a:t>
            </a:r>
            <a:r>
              <a:rPr lang="en-US" altLang="zh-CN" sz="1600" dirty="0" smtClean="0"/>
              <a:t>1</a:t>
            </a:r>
            <a:r>
              <a:rPr lang="en-US" altLang="zh-CN" sz="1600" dirty="0"/>
              <a:t>.</a:t>
            </a:r>
            <a:r>
              <a:rPr lang="zh-CN" altLang="en-US" sz="1600" dirty="0"/>
              <a:t>将一次长</a:t>
            </a:r>
            <a:r>
              <a:rPr lang="en-US" altLang="zh-CN" sz="1600" dirty="0"/>
              <a:t>merge</a:t>
            </a:r>
            <a:r>
              <a:rPr lang="zh-CN" altLang="en-US" sz="1600" dirty="0"/>
              <a:t>合并操作尽量分散在多次</a:t>
            </a:r>
            <a:r>
              <a:rPr lang="en-US" altLang="zh-CN" sz="1600" dirty="0"/>
              <a:t>merge</a:t>
            </a:r>
            <a:r>
              <a:rPr lang="zh-CN" altLang="en-US" sz="1600" dirty="0"/>
              <a:t>合并操作</a:t>
            </a:r>
            <a:r>
              <a:rPr lang="zh-CN" altLang="en-US" sz="1600" dirty="0" smtClean="0"/>
              <a:t>中调整</a:t>
            </a:r>
            <a:r>
              <a:rPr lang="en-US" altLang="zh-CN" sz="1600" dirty="0" err="1"/>
              <a:t>lucene</a:t>
            </a:r>
            <a:r>
              <a:rPr lang="en-US" altLang="zh-CN" sz="1600" dirty="0"/>
              <a:t> merge</a:t>
            </a:r>
            <a:r>
              <a:rPr lang="zh-CN" altLang="en-US" sz="1600" dirty="0"/>
              <a:t>操作相关</a:t>
            </a:r>
            <a:r>
              <a:rPr lang="zh-CN" altLang="en-US" sz="1600" dirty="0" smtClean="0"/>
              <a:t>参数</a:t>
            </a:r>
            <a:endParaRPr lang="en-US" altLang="zh-CN" sz="1600" dirty="0" smtClean="0"/>
          </a:p>
          <a:p>
            <a:pPr>
              <a:buNone/>
            </a:pPr>
            <a:r>
              <a:rPr lang="en-US" altLang="zh-CN" sz="1600" dirty="0" smtClean="0"/>
              <a:t>	2.</a:t>
            </a:r>
            <a:r>
              <a:rPr lang="zh-CN" altLang="en-US" sz="1600" dirty="0" smtClean="0"/>
              <a:t>将</a:t>
            </a:r>
            <a:r>
              <a:rPr lang="zh-CN" altLang="en-US" sz="1600" dirty="0"/>
              <a:t>日志量大的应用分布到多个</a:t>
            </a:r>
            <a:r>
              <a:rPr lang="en-US" altLang="zh-CN" sz="1600" dirty="0" err="1"/>
              <a:t>lucene</a:t>
            </a:r>
            <a:r>
              <a:rPr lang="en-US" altLang="zh-CN" sz="1600" dirty="0"/>
              <a:t> </a:t>
            </a:r>
            <a:r>
              <a:rPr lang="zh-CN" altLang="en-US" sz="1600" dirty="0"/>
              <a:t>索引中，同时避免不同大应用分布到相同</a:t>
            </a:r>
            <a:r>
              <a:rPr lang="en-US" altLang="zh-CN" sz="1600" dirty="0" err="1"/>
              <a:t>lucene</a:t>
            </a:r>
            <a:r>
              <a:rPr lang="en-US" altLang="zh-CN" sz="1600" dirty="0"/>
              <a:t> </a:t>
            </a:r>
            <a:r>
              <a:rPr lang="zh-CN" altLang="en-US" sz="1600" dirty="0"/>
              <a:t>索引上。</a:t>
            </a:r>
          </a:p>
          <a:p>
            <a:pPr>
              <a:buNone/>
            </a:pPr>
            <a:endParaRPr lang="en-US" altLang="zh-CN" b="1" i="1"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49791942"/>
              </p:ext>
            </p:extLst>
          </p:nvPr>
        </p:nvGraphicFramePr>
        <p:xfrm>
          <a:off x="1259632" y="4509120"/>
          <a:ext cx="6984776" cy="1925320"/>
        </p:xfrm>
        <a:graphic>
          <a:graphicData uri="http://schemas.openxmlformats.org/drawingml/2006/table">
            <a:tbl>
              <a:tblPr firstRow="1" bandRow="1">
                <a:tableStyleId>{5C22544A-7EE6-4342-B048-85BDC9FD1C3A}</a:tableStyleId>
              </a:tblPr>
              <a:tblGrid>
                <a:gridCol w="1872208"/>
                <a:gridCol w="2736304"/>
                <a:gridCol w="1152128"/>
                <a:gridCol w="1224136"/>
              </a:tblGrid>
              <a:tr h="370840">
                <a:tc>
                  <a:txBody>
                    <a:bodyPr/>
                    <a:lstStyle/>
                    <a:p>
                      <a:r>
                        <a:rPr lang="zh-CN" altLang="en-US" dirty="0" smtClean="0"/>
                        <a:t>调整参数</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调整前值</a:t>
                      </a:r>
                      <a:endParaRPr lang="zh-CN" altLang="en-US" dirty="0"/>
                    </a:p>
                  </a:txBody>
                  <a:tcPr/>
                </a:tc>
                <a:tc>
                  <a:txBody>
                    <a:bodyPr/>
                    <a:lstStyle/>
                    <a:p>
                      <a:r>
                        <a:rPr lang="zh-CN" altLang="en-US" dirty="0" smtClean="0"/>
                        <a:t>调整后值</a:t>
                      </a:r>
                      <a:endParaRPr lang="zh-CN" altLang="en-US" dirty="0"/>
                    </a:p>
                  </a:txBody>
                  <a:tcPr/>
                </a:tc>
              </a:tr>
              <a:tr h="370840">
                <a:tc>
                  <a:txBody>
                    <a:bodyPr/>
                    <a:lstStyle/>
                    <a:p>
                      <a:r>
                        <a:rPr lang="en-US" dirty="0" err="1" smtClean="0"/>
                        <a:t>mergeFactor</a:t>
                      </a:r>
                      <a:endParaRPr lang="zh-CN" altLang="en-US" dirty="0"/>
                    </a:p>
                  </a:txBody>
                  <a:tcPr/>
                </a:tc>
                <a:tc>
                  <a:txBody>
                    <a:bodyPr/>
                    <a:lstStyle/>
                    <a:p>
                      <a:r>
                        <a:rPr lang="zh-CN" altLang="en-US" dirty="0" smtClean="0"/>
                        <a:t>当大小几乎相当的段的数量达到此值的时候，开始合并</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10</a:t>
                      </a:r>
                      <a:endParaRPr lang="zh-CN" altLang="en-US" dirty="0"/>
                    </a:p>
                  </a:txBody>
                  <a:tcPr/>
                </a:tc>
              </a:tr>
              <a:tr h="370840">
                <a:tc>
                  <a:txBody>
                    <a:bodyPr/>
                    <a:lstStyle/>
                    <a:p>
                      <a:r>
                        <a:rPr lang="en-US" dirty="0" err="1" smtClean="0"/>
                        <a:t>maxMergeSize</a:t>
                      </a:r>
                      <a:endParaRPr lang="zh-CN" altLang="en-US" dirty="0"/>
                    </a:p>
                  </a:txBody>
                  <a:tcPr/>
                </a:tc>
                <a:tc>
                  <a:txBody>
                    <a:bodyPr/>
                    <a:lstStyle/>
                    <a:p>
                      <a:r>
                        <a:rPr lang="zh-CN" altLang="en-US" dirty="0" smtClean="0"/>
                        <a:t>当一个段的大小大于此值的时候，就不再参与合并</a:t>
                      </a:r>
                      <a:endParaRPr lang="zh-CN" altLang="en-US" dirty="0"/>
                    </a:p>
                  </a:txBody>
                  <a:tcPr/>
                </a:tc>
                <a:tc>
                  <a:txBody>
                    <a:bodyPr/>
                    <a:lstStyle/>
                    <a:p>
                      <a:r>
                        <a:rPr lang="en-US" altLang="zh-CN" dirty="0" smtClean="0"/>
                        <a:t>4G</a:t>
                      </a:r>
                      <a:endParaRPr lang="zh-CN" altLang="en-US" dirty="0"/>
                    </a:p>
                  </a:txBody>
                  <a:tcPr/>
                </a:tc>
                <a:tc>
                  <a:txBody>
                    <a:bodyPr/>
                    <a:lstStyle/>
                    <a:p>
                      <a:r>
                        <a:rPr lang="en-US" altLang="zh-CN" dirty="0" smtClean="0"/>
                        <a:t>3G</a:t>
                      </a:r>
                      <a:endParaRPr lang="zh-CN" altLang="en-US" dirty="0"/>
                    </a:p>
                  </a:txBody>
                  <a:tcPr/>
                </a:tc>
              </a:tr>
            </a:tbl>
          </a:graphicData>
        </a:graphic>
      </p:graphicFrame>
    </p:spTree>
    <p:extLst>
      <p:ext uri="{BB962C8B-B14F-4D97-AF65-F5344CB8AC3E}">
        <p14:creationId xmlns:p14="http://schemas.microsoft.com/office/powerpoint/2010/main" val="115798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pPr algn="ctr"/>
            <a:endParaRPr lang="en-US" altLang="zh-CN" dirty="0"/>
          </a:p>
          <a:p>
            <a:pPr marL="68580" indent="0" algn="ctr">
              <a:buNone/>
            </a:pPr>
            <a:endParaRPr lang="en-US" altLang="zh-CN" dirty="0"/>
          </a:p>
          <a:p>
            <a:pPr marL="68580" indent="0" algn="ctr">
              <a:buNone/>
            </a:pPr>
            <a:r>
              <a:rPr lang="zh-CN" altLang="en-US" sz="4000" dirty="0" smtClean="0"/>
              <a:t>谢谢</a:t>
            </a:r>
            <a:endParaRPr lang="zh-CN" altLang="en-US" sz="4000" dirty="0"/>
          </a:p>
        </p:txBody>
      </p:sp>
    </p:spTree>
    <p:extLst>
      <p:ext uri="{BB962C8B-B14F-4D97-AF65-F5344CB8AC3E}">
        <p14:creationId xmlns:p14="http://schemas.microsoft.com/office/powerpoint/2010/main" val="359927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024744" cy="601136"/>
          </a:xfrm>
        </p:spPr>
        <p:txBody>
          <a:bodyPr>
            <a:normAutofit fontScale="90000"/>
          </a:bodyPr>
          <a:lstStyle/>
          <a:p>
            <a:r>
              <a:rPr lang="zh-CN" altLang="en-US" dirty="0" smtClean="0"/>
              <a:t>系统架构</a:t>
            </a:r>
            <a:endParaRPr lang="zh-CN" altLang="en-US" dirty="0"/>
          </a:p>
        </p:txBody>
      </p:sp>
      <p:pic>
        <p:nvPicPr>
          <p:cNvPr id="4" name="Picture 7"/>
          <p:cNvPicPr>
            <a:picLocks noGrp="1" noChangeAspect="1" noChangeArrowheads="1"/>
          </p:cNvPicPr>
          <p:nvPr>
            <p:ph idx="1"/>
          </p:nvPr>
        </p:nvPicPr>
        <p:blipFill>
          <a:blip r:embed="rId2"/>
          <a:srcRect/>
          <a:stretch>
            <a:fillRect/>
          </a:stretch>
        </p:blipFill>
        <p:spPr bwMode="auto">
          <a:xfrm>
            <a:off x="539552" y="1484784"/>
            <a:ext cx="8136904" cy="5040560"/>
          </a:xfrm>
          <a:prstGeom prst="rect">
            <a:avLst/>
          </a:prstGeom>
          <a:noFill/>
          <a:ln>
            <a:noFill/>
          </a:ln>
          <a:effectLst>
            <a:outerShdw dist="17961" dir="2700000" algn="ctr" rotWithShape="0">
              <a:schemeClr val="accent1">
                <a:gamma/>
                <a:shade val="60000"/>
                <a:invGamma/>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spTree>
    <p:extLst>
      <p:ext uri="{BB962C8B-B14F-4D97-AF65-F5344CB8AC3E}">
        <p14:creationId xmlns:p14="http://schemas.microsoft.com/office/powerpoint/2010/main" val="3215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673144"/>
          </a:xfrm>
        </p:spPr>
        <p:txBody>
          <a:bodyPr>
            <a:normAutofit fontScale="90000"/>
          </a:bodyPr>
          <a:lstStyle/>
          <a:p>
            <a:pPr algn="ctr"/>
            <a:r>
              <a:rPr lang="zh-CN" altLang="en-US" dirty="0"/>
              <a:t>核心技术</a:t>
            </a:r>
          </a:p>
        </p:txBody>
      </p:sp>
      <p:sp>
        <p:nvSpPr>
          <p:cNvPr id="3" name="内容占位符 2"/>
          <p:cNvSpPr>
            <a:spLocks noGrp="1"/>
          </p:cNvSpPr>
          <p:nvPr>
            <p:ph idx="1"/>
          </p:nvPr>
        </p:nvSpPr>
        <p:spPr/>
        <p:txBody>
          <a:bodyPr/>
          <a:lstStyle/>
          <a:p>
            <a:pPr>
              <a:buFont typeface="Wingdings" pitchFamily="2" charset="2"/>
              <a:buChar char="Ø"/>
            </a:pPr>
            <a:r>
              <a:rPr lang="zh-CN" altLang="en-US" b="1" dirty="0"/>
              <a:t>日志采集</a:t>
            </a:r>
            <a:endParaRPr lang="en-US" altLang="zh-CN" b="1" dirty="0"/>
          </a:p>
          <a:p>
            <a:pPr>
              <a:buFont typeface="Wingdings" pitchFamily="2" charset="2"/>
              <a:buChar char="Ø"/>
            </a:pPr>
            <a:endParaRPr lang="en-US" altLang="zh-CN" b="1" dirty="0"/>
          </a:p>
          <a:p>
            <a:pPr>
              <a:buFont typeface="Wingdings" pitchFamily="2" charset="2"/>
              <a:buChar char="Ø"/>
            </a:pPr>
            <a:r>
              <a:rPr lang="zh-CN" altLang="en-US" b="1" dirty="0"/>
              <a:t>日志转发</a:t>
            </a:r>
            <a:endParaRPr lang="en-US" altLang="zh-CN" b="1" dirty="0"/>
          </a:p>
          <a:p>
            <a:pPr>
              <a:buFont typeface="Wingdings" pitchFamily="2" charset="2"/>
              <a:buChar char="Ø"/>
            </a:pPr>
            <a:endParaRPr lang="en-US" altLang="zh-CN" b="1" dirty="0"/>
          </a:p>
          <a:p>
            <a:pPr>
              <a:buFont typeface="Wingdings" pitchFamily="2" charset="2"/>
              <a:buChar char="Ø"/>
            </a:pPr>
            <a:r>
              <a:rPr lang="zh-CN" altLang="en-US" b="1" dirty="0"/>
              <a:t>日志</a:t>
            </a:r>
            <a:r>
              <a:rPr lang="zh-CN" altLang="en-US" b="1" dirty="0" smtClean="0"/>
              <a:t>搜索</a:t>
            </a:r>
            <a:endParaRPr lang="en-US" altLang="zh-CN" b="1" dirty="0" smtClean="0"/>
          </a:p>
          <a:p>
            <a:pPr>
              <a:buFont typeface="Wingdings" pitchFamily="2" charset="2"/>
              <a:buChar char="Ø"/>
            </a:pPr>
            <a:endParaRPr lang="en-US" altLang="zh-CN" b="1" dirty="0"/>
          </a:p>
          <a:p>
            <a:pPr>
              <a:buFont typeface="Wingdings" pitchFamily="2" charset="2"/>
              <a:buChar char="Ø"/>
            </a:pPr>
            <a:r>
              <a:rPr lang="en-US" altLang="zh-CN" b="1" dirty="0" smtClean="0"/>
              <a:t>ES</a:t>
            </a:r>
            <a:r>
              <a:rPr lang="zh-CN" altLang="en-US" b="1" dirty="0" smtClean="0"/>
              <a:t>优化</a:t>
            </a:r>
            <a:endParaRPr lang="zh-CN" altLang="en-US" b="1" dirty="0"/>
          </a:p>
          <a:p>
            <a:endParaRPr lang="zh-CN" altLang="en-US" dirty="0"/>
          </a:p>
        </p:txBody>
      </p:sp>
    </p:spTree>
    <p:extLst>
      <p:ext uri="{BB962C8B-B14F-4D97-AF65-F5344CB8AC3E}">
        <p14:creationId xmlns:p14="http://schemas.microsoft.com/office/powerpoint/2010/main" val="237555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20688"/>
            <a:ext cx="7024744" cy="1143000"/>
          </a:xfrm>
        </p:spPr>
        <p:txBody>
          <a:bodyPr/>
          <a:lstStyle/>
          <a:p>
            <a:pPr algn="ctr"/>
            <a:r>
              <a:rPr lang="zh-CN" altLang="en-US" dirty="0"/>
              <a:t>日志采集</a:t>
            </a:r>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988840"/>
            <a:ext cx="7848872" cy="430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extLst>
      <p:ext uri="{BB962C8B-B14F-4D97-AF65-F5344CB8AC3E}">
        <p14:creationId xmlns:p14="http://schemas.microsoft.com/office/powerpoint/2010/main" val="67459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745152"/>
          </a:xfrm>
        </p:spPr>
        <p:txBody>
          <a:bodyPr/>
          <a:lstStyle/>
          <a:p>
            <a:pPr algn="ctr"/>
            <a:r>
              <a:rPr lang="zh-CN" altLang="en-US" dirty="0"/>
              <a:t>日志采集</a:t>
            </a:r>
          </a:p>
        </p:txBody>
      </p:sp>
      <p:sp>
        <p:nvSpPr>
          <p:cNvPr id="3" name="内容占位符 2"/>
          <p:cNvSpPr>
            <a:spLocks noGrp="1"/>
          </p:cNvSpPr>
          <p:nvPr>
            <p:ph idx="1"/>
          </p:nvPr>
        </p:nvSpPr>
        <p:spPr/>
        <p:txBody>
          <a:bodyPr>
            <a:normAutofit fontScale="47500" lnSpcReduction="20000"/>
          </a:bodyPr>
          <a:lstStyle/>
          <a:p>
            <a:pPr marL="285750" indent="-285750">
              <a:lnSpc>
                <a:spcPct val="150000"/>
              </a:lnSpc>
              <a:buFont typeface="Wingdings" pitchFamily="2" charset="2"/>
              <a:buChar char="Ø"/>
              <a:defRPr/>
            </a:pPr>
            <a:r>
              <a:rPr lang="zh-CN" altLang="en-US" sz="3600" b="1" dirty="0"/>
              <a:t>文件监控</a:t>
            </a:r>
            <a:endParaRPr lang="en-US" altLang="zh-CN" sz="3600" b="1" dirty="0"/>
          </a:p>
          <a:p>
            <a:pPr>
              <a:lnSpc>
                <a:spcPct val="150000"/>
              </a:lnSpc>
              <a:defRPr/>
            </a:pPr>
            <a:r>
              <a:rPr lang="zh-CN" altLang="en-US" dirty="0"/>
              <a:t>监控文件的新增、删除、修改、备份事件，及时响应并生成采集任务</a:t>
            </a:r>
            <a:endParaRPr lang="en-US" altLang="zh-CN" dirty="0"/>
          </a:p>
          <a:p>
            <a:pPr>
              <a:lnSpc>
                <a:spcPct val="150000"/>
              </a:lnSpc>
              <a:defRPr/>
            </a:pPr>
            <a:r>
              <a:rPr lang="zh-CN" altLang="en-US" b="1" dirty="0"/>
              <a:t>有限资源的最大化利用</a:t>
            </a:r>
            <a:r>
              <a:rPr lang="zh-CN" altLang="en-US" dirty="0"/>
              <a:t>：根据文件的变更频率动态调整采集任务的采集频率，如：文件超过</a:t>
            </a:r>
            <a:r>
              <a:rPr lang="en-US" altLang="zh-CN" dirty="0"/>
              <a:t>1</a:t>
            </a:r>
            <a:r>
              <a:rPr lang="zh-CN" altLang="en-US" dirty="0"/>
              <a:t>小时未变更，则每分钟执行一次文件状态监控，文件变更频率较高的，每秒钟执行一次文件状态监控并生成采集任务</a:t>
            </a:r>
            <a:endParaRPr lang="en-US" altLang="zh-CN" dirty="0"/>
          </a:p>
          <a:p>
            <a:pPr marL="285750" indent="-285750">
              <a:lnSpc>
                <a:spcPct val="150000"/>
              </a:lnSpc>
              <a:buFont typeface="Wingdings" pitchFamily="2" charset="2"/>
              <a:buChar char="Ø"/>
              <a:defRPr/>
            </a:pPr>
            <a:r>
              <a:rPr lang="zh-CN" altLang="en-US" sz="3600" b="1" dirty="0"/>
              <a:t>文件采集</a:t>
            </a:r>
            <a:endParaRPr lang="en-US" altLang="zh-CN" sz="3600" b="1" dirty="0"/>
          </a:p>
          <a:p>
            <a:pPr>
              <a:lnSpc>
                <a:spcPct val="150000"/>
              </a:lnSpc>
              <a:defRPr/>
            </a:pPr>
            <a:r>
              <a:rPr lang="zh-CN" altLang="en-US" b="1" dirty="0"/>
              <a:t>采集内容的准确性</a:t>
            </a:r>
            <a:r>
              <a:rPr lang="zh-CN" altLang="en-US" dirty="0"/>
              <a:t>：摘要算法</a:t>
            </a:r>
            <a:r>
              <a:rPr lang="en-US" altLang="zh-CN" dirty="0"/>
              <a:t>—</a:t>
            </a:r>
            <a:r>
              <a:rPr lang="zh-CN" altLang="en-US" dirty="0"/>
              <a:t>文件唯一标识，在文件备份事件发生时，保证文件内容的连续性、准确性</a:t>
            </a:r>
            <a:endParaRPr lang="en-US" altLang="zh-CN" dirty="0"/>
          </a:p>
          <a:p>
            <a:pPr marL="285750" indent="-285750">
              <a:lnSpc>
                <a:spcPct val="150000"/>
              </a:lnSpc>
              <a:buFont typeface="Wingdings" pitchFamily="2" charset="2"/>
              <a:buChar char="Ø"/>
              <a:defRPr/>
            </a:pPr>
            <a:r>
              <a:rPr lang="zh-CN" altLang="en-US" sz="3600" b="1" dirty="0"/>
              <a:t>数据发送</a:t>
            </a:r>
            <a:endParaRPr lang="en-US" altLang="zh-CN" sz="3600" b="1" dirty="0"/>
          </a:p>
          <a:p>
            <a:pPr>
              <a:lnSpc>
                <a:spcPct val="150000"/>
              </a:lnSpc>
              <a:defRPr/>
            </a:pPr>
            <a:r>
              <a:rPr lang="zh-CN" altLang="en-US" b="1" dirty="0"/>
              <a:t>流量均衡</a:t>
            </a:r>
            <a:r>
              <a:rPr lang="zh-CN" altLang="en-US" dirty="0"/>
              <a:t>：通过统一调度中心（统一服务）获取流量最小的转发中心地址，并将数据发送到该转发中心，确保各转发中心的流量均衡。</a:t>
            </a:r>
            <a:endParaRPr lang="en-US" altLang="zh-CN" dirty="0"/>
          </a:p>
          <a:p>
            <a:endParaRPr lang="zh-CN" altLang="en-US" dirty="0"/>
          </a:p>
        </p:txBody>
      </p:sp>
    </p:spTree>
    <p:extLst>
      <p:ext uri="{BB962C8B-B14F-4D97-AF65-F5344CB8AC3E}">
        <p14:creationId xmlns:p14="http://schemas.microsoft.com/office/powerpoint/2010/main" val="159137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745152"/>
          </a:xfrm>
        </p:spPr>
        <p:txBody>
          <a:bodyPr/>
          <a:lstStyle/>
          <a:p>
            <a:pPr algn="ctr"/>
            <a:r>
              <a:rPr lang="zh-CN" altLang="en-US" dirty="0"/>
              <a:t>日志转发</a:t>
            </a:r>
          </a:p>
        </p:txBody>
      </p:sp>
      <p:sp>
        <p:nvSpPr>
          <p:cNvPr id="3" name="内容占位符 2"/>
          <p:cNvSpPr>
            <a:spLocks noGrp="1"/>
          </p:cNvSpPr>
          <p:nvPr>
            <p:ph idx="1"/>
          </p:nvPr>
        </p:nvSpPr>
        <p:spPr>
          <a:xfrm>
            <a:off x="1043493" y="2323652"/>
            <a:ext cx="4032563" cy="3508977"/>
          </a:xfrm>
        </p:spPr>
        <p:txBody>
          <a:bodyPr>
            <a:normAutofit fontScale="55000" lnSpcReduction="20000"/>
          </a:bodyPr>
          <a:lstStyle/>
          <a:p>
            <a:pPr>
              <a:defRPr/>
            </a:pPr>
            <a:r>
              <a:rPr lang="zh-CN" altLang="en-US" dirty="0"/>
              <a:t>转发中心：日志生产方与日志消费方的桥梁</a:t>
            </a:r>
            <a:endParaRPr lang="en-US" altLang="zh-CN" dirty="0"/>
          </a:p>
          <a:p>
            <a:pPr>
              <a:defRPr/>
            </a:pPr>
            <a:r>
              <a:rPr lang="zh-CN" altLang="en-US" dirty="0"/>
              <a:t>四种发送策略</a:t>
            </a:r>
            <a:endParaRPr lang="en-US" altLang="zh-CN" dirty="0"/>
          </a:p>
          <a:p>
            <a:pPr>
              <a:defRPr/>
            </a:pPr>
            <a:endParaRPr lang="en-US" altLang="zh-CN" dirty="0"/>
          </a:p>
          <a:p>
            <a:pPr marL="285750" indent="-285750">
              <a:buFont typeface="Wingdings" pitchFamily="2" charset="2"/>
              <a:buChar char="Ø"/>
              <a:defRPr/>
            </a:pPr>
            <a:r>
              <a:rPr lang="zh-CN" altLang="en-US" b="1" dirty="0"/>
              <a:t>基于日志分类的流量均衡发送</a:t>
            </a:r>
            <a:endParaRPr lang="en-US" altLang="zh-CN" b="1" dirty="0"/>
          </a:p>
          <a:p>
            <a:pPr>
              <a:defRPr/>
            </a:pPr>
            <a:r>
              <a:rPr lang="zh-CN" altLang="en-US" dirty="0"/>
              <a:t>同一段时间内，转发中心集群所有主机将同一种数据类型发送到接收器集群的同一个</a:t>
            </a:r>
            <a:r>
              <a:rPr lang="en-US" altLang="zh-CN" dirty="0"/>
              <a:t>IP</a:t>
            </a:r>
            <a:r>
              <a:rPr lang="zh-CN" altLang="en-US" dirty="0"/>
              <a:t>，比如：</a:t>
            </a:r>
            <a:r>
              <a:rPr lang="en-US" altLang="zh-CN" dirty="0"/>
              <a:t>HDFS</a:t>
            </a:r>
            <a:r>
              <a:rPr lang="zh-CN" altLang="en-US" dirty="0"/>
              <a:t>或</a:t>
            </a:r>
            <a:r>
              <a:rPr lang="en-US" altLang="zh-CN" dirty="0"/>
              <a:t>JSS</a:t>
            </a:r>
            <a:r>
              <a:rPr lang="zh-CN" altLang="en-US" dirty="0"/>
              <a:t>的接收器</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marL="285750" indent="-285750">
              <a:buFont typeface="Wingdings" pitchFamily="2" charset="2"/>
              <a:buChar char="Ø"/>
              <a:defRPr/>
            </a:pPr>
            <a:r>
              <a:rPr lang="zh-CN" altLang="en-US" b="1" dirty="0"/>
              <a:t>基于日志分类的轮询发送</a:t>
            </a:r>
            <a:endParaRPr lang="en-US" altLang="zh-CN" b="1" dirty="0"/>
          </a:p>
          <a:p>
            <a:pPr>
              <a:defRPr/>
            </a:pPr>
            <a:r>
              <a:rPr lang="zh-CN" altLang="zh-CN" dirty="0"/>
              <a:t>同一数据类型在同一转发器上一段时间</a:t>
            </a:r>
            <a:r>
              <a:rPr lang="zh-CN" altLang="en-US" dirty="0"/>
              <a:t>内</a:t>
            </a:r>
            <a:r>
              <a:rPr lang="zh-CN" altLang="zh-CN" dirty="0"/>
              <a:t>只往接收器的一个</a:t>
            </a:r>
            <a:r>
              <a:rPr lang="en-US" altLang="zh-CN" dirty="0"/>
              <a:t>IP</a:t>
            </a:r>
            <a:r>
              <a:rPr lang="zh-CN" altLang="zh-CN" dirty="0"/>
              <a:t>发送，不同转发器可以发送到不同的</a:t>
            </a:r>
            <a:r>
              <a:rPr lang="en-US" altLang="zh-CN" dirty="0"/>
              <a:t>IP</a:t>
            </a:r>
            <a:r>
              <a:rPr lang="zh-CN" altLang="zh-CN" dirty="0"/>
              <a:t>上</a:t>
            </a:r>
            <a:r>
              <a:rPr lang="zh-CN" altLang="en-US" dirty="0"/>
              <a:t>，比如日志查询接收器</a:t>
            </a:r>
            <a:endParaRPr lang="en-US" altLang="zh-CN" dirty="0"/>
          </a:p>
          <a:p>
            <a:endParaRPr lang="zh-CN" altLang="en-US" dirty="0"/>
          </a:p>
        </p:txBody>
      </p:sp>
      <p:pic>
        <p:nvPicPr>
          <p:cNvPr id="4" name="Picture 6"/>
          <p:cNvPicPr>
            <a:picLocks noChangeAspect="1" noChangeArrowheads="1"/>
          </p:cNvPicPr>
          <p:nvPr/>
        </p:nvPicPr>
        <p:blipFill>
          <a:blip r:embed="rId2"/>
          <a:srcRect/>
          <a:stretch>
            <a:fillRect/>
          </a:stretch>
        </p:blipFill>
        <p:spPr bwMode="auto">
          <a:xfrm>
            <a:off x="5477192" y="4424760"/>
            <a:ext cx="3009900" cy="2114550"/>
          </a:xfrm>
          <a:prstGeom prst="rect">
            <a:avLst/>
          </a:prstGeom>
          <a:noFill/>
          <a:ln>
            <a:noFill/>
          </a:ln>
          <a:effectLst>
            <a:outerShdw dist="17961" dir="2700000" algn="ctr" rotWithShape="0">
              <a:schemeClr val="accent1">
                <a:gamma/>
                <a:shade val="60000"/>
                <a:invGamma/>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pic>
        <p:nvPicPr>
          <p:cNvPr id="5" name="Picture 8"/>
          <p:cNvPicPr>
            <a:picLocks noChangeAspect="1" noChangeArrowheads="1"/>
          </p:cNvPicPr>
          <p:nvPr/>
        </p:nvPicPr>
        <p:blipFill>
          <a:blip r:embed="rId3"/>
          <a:srcRect/>
          <a:stretch>
            <a:fillRect/>
          </a:stretch>
        </p:blipFill>
        <p:spPr bwMode="auto">
          <a:xfrm>
            <a:off x="5556567" y="2276872"/>
            <a:ext cx="2905125" cy="1571625"/>
          </a:xfrm>
          <a:prstGeom prst="rect">
            <a:avLst/>
          </a:prstGeom>
          <a:noFill/>
          <a:ln>
            <a:noFill/>
          </a:ln>
          <a:effectLst>
            <a:outerShdw dist="17961" dir="2700000" algn="ctr" rotWithShape="0">
              <a:schemeClr val="accent1">
                <a:gamma/>
                <a:shade val="60000"/>
                <a:invGamma/>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spTree>
    <p:extLst>
      <p:ext uri="{BB962C8B-B14F-4D97-AF65-F5344CB8AC3E}">
        <p14:creationId xmlns:p14="http://schemas.microsoft.com/office/powerpoint/2010/main" val="314413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745152"/>
          </a:xfrm>
        </p:spPr>
        <p:txBody>
          <a:bodyPr/>
          <a:lstStyle/>
          <a:p>
            <a:pPr algn="ctr"/>
            <a:r>
              <a:rPr lang="zh-CN" altLang="en-US" dirty="0"/>
              <a:t>日志转发</a:t>
            </a:r>
          </a:p>
        </p:txBody>
      </p:sp>
      <p:sp>
        <p:nvSpPr>
          <p:cNvPr id="3" name="内容占位符 2"/>
          <p:cNvSpPr>
            <a:spLocks noGrp="1"/>
          </p:cNvSpPr>
          <p:nvPr>
            <p:ph idx="1"/>
          </p:nvPr>
        </p:nvSpPr>
        <p:spPr>
          <a:xfrm>
            <a:off x="830837" y="1844824"/>
            <a:ext cx="4248588" cy="3384376"/>
          </a:xfrm>
        </p:spPr>
        <p:txBody>
          <a:bodyPr>
            <a:normAutofit fontScale="85000" lnSpcReduction="20000"/>
          </a:bodyPr>
          <a:lstStyle/>
          <a:p>
            <a:pPr marL="285750" indent="-285750">
              <a:buFont typeface="Wingdings" pitchFamily="2" charset="2"/>
              <a:buChar char="Ø"/>
              <a:defRPr/>
            </a:pPr>
            <a:r>
              <a:rPr lang="zh-CN" altLang="en-US" b="1" dirty="0">
                <a:ea typeface="宋体" pitchFamily="2" charset="-122"/>
              </a:rPr>
              <a:t>基于</a:t>
            </a:r>
            <a:r>
              <a:rPr lang="en-US" altLang="zh-CN" b="1" dirty="0">
                <a:ea typeface="宋体" pitchFamily="2" charset="-122"/>
              </a:rPr>
              <a:t>IP</a:t>
            </a:r>
            <a:r>
              <a:rPr lang="zh-CN" altLang="en-US" b="1" dirty="0">
                <a:ea typeface="宋体" pitchFamily="2" charset="-122"/>
              </a:rPr>
              <a:t>地址的轮询发送</a:t>
            </a:r>
            <a:endParaRPr lang="en-US" altLang="zh-CN" b="1" dirty="0">
              <a:ea typeface="宋体" pitchFamily="2" charset="-122"/>
            </a:endParaRPr>
          </a:p>
          <a:p>
            <a:pPr>
              <a:defRPr/>
            </a:pPr>
            <a:r>
              <a:rPr lang="zh-CN" altLang="en-US" dirty="0">
                <a:ea typeface="宋体" pitchFamily="2" charset="-122"/>
              </a:rPr>
              <a:t>向接收器的所有</a:t>
            </a:r>
            <a:r>
              <a:rPr lang="en-US" altLang="zh-CN" dirty="0">
                <a:ea typeface="宋体" pitchFamily="2" charset="-122"/>
              </a:rPr>
              <a:t>IP</a:t>
            </a:r>
            <a:r>
              <a:rPr lang="zh-CN" altLang="en-US" dirty="0">
                <a:ea typeface="宋体" pitchFamily="2" charset="-122"/>
              </a:rPr>
              <a:t>轮询发送数据，如果某</a:t>
            </a:r>
            <a:r>
              <a:rPr lang="en-US" altLang="zh-CN" dirty="0">
                <a:ea typeface="宋体" pitchFamily="2" charset="-122"/>
              </a:rPr>
              <a:t>IP</a:t>
            </a:r>
            <a:r>
              <a:rPr lang="zh-CN" altLang="en-US" dirty="0">
                <a:ea typeface="宋体" pitchFamily="2" charset="-122"/>
              </a:rPr>
              <a:t>不可用，将被剔除轮询队列，等到监测</a:t>
            </a:r>
            <a:r>
              <a:rPr lang="en-US" altLang="zh-CN" dirty="0">
                <a:ea typeface="宋体" pitchFamily="2" charset="-122"/>
              </a:rPr>
              <a:t>OK</a:t>
            </a:r>
            <a:r>
              <a:rPr lang="zh-CN" altLang="en-US" dirty="0">
                <a:ea typeface="宋体" pitchFamily="2" charset="-122"/>
              </a:rPr>
              <a:t>后，又自动添加到轮询发送数据</a:t>
            </a:r>
            <a:r>
              <a:rPr lang="en-US" altLang="zh-CN" dirty="0">
                <a:ea typeface="宋体" pitchFamily="2" charset="-122"/>
              </a:rPr>
              <a:t>IP</a:t>
            </a:r>
            <a:r>
              <a:rPr lang="zh-CN" altLang="en-US" dirty="0">
                <a:ea typeface="宋体" pitchFamily="2" charset="-122"/>
              </a:rPr>
              <a:t>队列中，比如</a:t>
            </a:r>
            <a:r>
              <a:rPr lang="en-US" altLang="zh-CN" dirty="0">
                <a:ea typeface="宋体" pitchFamily="2" charset="-122"/>
              </a:rPr>
              <a:t>UMP</a:t>
            </a:r>
            <a:r>
              <a:rPr lang="zh-CN" altLang="en-US" dirty="0">
                <a:ea typeface="宋体" pitchFamily="2" charset="-122"/>
              </a:rPr>
              <a:t>心跳数据</a:t>
            </a:r>
            <a:endParaRPr lang="en-US" altLang="zh-CN" dirty="0">
              <a:ea typeface="宋体" pitchFamily="2" charset="-122"/>
            </a:endParaRPr>
          </a:p>
          <a:p>
            <a:pPr>
              <a:defRPr/>
            </a:pPr>
            <a:endParaRPr lang="en-US" altLang="zh-CN" dirty="0">
              <a:ea typeface="宋体" pitchFamily="2" charset="-122"/>
            </a:endParaRPr>
          </a:p>
          <a:p>
            <a:pPr marL="68580" indent="0">
              <a:buNone/>
              <a:defRPr/>
            </a:pPr>
            <a:endParaRPr lang="en-US" altLang="zh-CN" dirty="0">
              <a:ea typeface="宋体" pitchFamily="2" charset="-122"/>
            </a:endParaRPr>
          </a:p>
          <a:p>
            <a:pPr>
              <a:defRPr/>
            </a:pPr>
            <a:endParaRPr lang="en-US" altLang="zh-CN" dirty="0">
              <a:ea typeface="宋体" pitchFamily="2" charset="-122"/>
            </a:endParaRPr>
          </a:p>
          <a:p>
            <a:pPr marL="285750" indent="-285750">
              <a:buFont typeface="Wingdings" pitchFamily="2" charset="2"/>
              <a:buChar char="Ø"/>
              <a:defRPr/>
            </a:pPr>
            <a:r>
              <a:rPr lang="zh-CN" altLang="en-US" b="1" dirty="0">
                <a:ea typeface="宋体" pitchFamily="2" charset="-122"/>
              </a:rPr>
              <a:t>基于</a:t>
            </a:r>
            <a:r>
              <a:rPr lang="en-US" altLang="zh-CN" b="1" dirty="0">
                <a:ea typeface="宋体" pitchFamily="2" charset="-122"/>
              </a:rPr>
              <a:t>IP</a:t>
            </a:r>
            <a:r>
              <a:rPr lang="zh-CN" altLang="en-US" b="1" dirty="0">
                <a:ea typeface="宋体" pitchFamily="2" charset="-122"/>
              </a:rPr>
              <a:t>地址的并发发送</a:t>
            </a:r>
            <a:endParaRPr lang="en-US" altLang="zh-CN" b="1" dirty="0">
              <a:ea typeface="宋体" pitchFamily="2" charset="-122"/>
            </a:endParaRPr>
          </a:p>
          <a:p>
            <a:pPr>
              <a:defRPr/>
            </a:pPr>
            <a:r>
              <a:rPr lang="zh-CN" altLang="en-US" dirty="0">
                <a:ea typeface="宋体" pitchFamily="2" charset="-122"/>
              </a:rPr>
              <a:t>同一种数据并发发送到指定接收器，比如：</a:t>
            </a:r>
            <a:r>
              <a:rPr lang="en-US" altLang="zh-CN" dirty="0">
                <a:ea typeface="宋体" pitchFamily="2" charset="-122"/>
              </a:rPr>
              <a:t>UMP</a:t>
            </a:r>
            <a:r>
              <a:rPr lang="zh-CN" altLang="en-US" dirty="0">
                <a:ea typeface="宋体" pitchFamily="2" charset="-122"/>
              </a:rPr>
              <a:t>的</a:t>
            </a:r>
            <a:r>
              <a:rPr lang="en-US" altLang="zh-CN" dirty="0">
                <a:ea typeface="宋体" pitchFamily="2" charset="-122"/>
              </a:rPr>
              <a:t>JVM</a:t>
            </a:r>
            <a:r>
              <a:rPr lang="zh-CN" altLang="en-US" dirty="0">
                <a:ea typeface="宋体" pitchFamily="2" charset="-122"/>
              </a:rPr>
              <a:t>数据</a:t>
            </a:r>
            <a:endParaRPr lang="en-US" altLang="zh-CN" dirty="0">
              <a:ea typeface="宋体" pitchFamily="2" charset="-122"/>
            </a:endParaRPr>
          </a:p>
          <a:p>
            <a:endParaRPr lang="zh-CN" altLang="en-US" dirty="0"/>
          </a:p>
        </p:txBody>
      </p:sp>
      <p:pic>
        <p:nvPicPr>
          <p:cNvPr id="4" name="Picture 7"/>
          <p:cNvPicPr>
            <a:picLocks noChangeAspect="1" noChangeArrowheads="1"/>
          </p:cNvPicPr>
          <p:nvPr/>
        </p:nvPicPr>
        <p:blipFill>
          <a:blip r:embed="rId2"/>
          <a:srcRect/>
          <a:stretch>
            <a:fillRect/>
          </a:stretch>
        </p:blipFill>
        <p:spPr bwMode="auto">
          <a:xfrm>
            <a:off x="5220072" y="1628800"/>
            <a:ext cx="3457575" cy="2114550"/>
          </a:xfrm>
          <a:prstGeom prst="rect">
            <a:avLst/>
          </a:prstGeom>
          <a:noFill/>
          <a:ln>
            <a:noFill/>
          </a:ln>
          <a:effectLst>
            <a:outerShdw dist="17961" dir="2700000" algn="ctr" rotWithShape="0">
              <a:schemeClr val="accent1">
                <a:gamma/>
                <a:shade val="60000"/>
                <a:invGamma/>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pic>
        <p:nvPicPr>
          <p:cNvPr id="5" name="Picture 6"/>
          <p:cNvPicPr>
            <a:picLocks noChangeAspect="1" noChangeArrowheads="1"/>
          </p:cNvPicPr>
          <p:nvPr/>
        </p:nvPicPr>
        <p:blipFill>
          <a:blip r:embed="rId3"/>
          <a:srcRect/>
          <a:stretch>
            <a:fillRect/>
          </a:stretch>
        </p:blipFill>
        <p:spPr bwMode="auto">
          <a:xfrm>
            <a:off x="5206328" y="4045945"/>
            <a:ext cx="3457575" cy="2114550"/>
          </a:xfrm>
          <a:prstGeom prst="rect">
            <a:avLst/>
          </a:prstGeom>
          <a:noFill/>
          <a:ln>
            <a:noFill/>
          </a:ln>
          <a:effectLst>
            <a:outerShdw dist="17961" dir="2700000" algn="ctr" rotWithShape="0">
              <a:schemeClr val="accent1">
                <a:gamma/>
                <a:shade val="60000"/>
                <a:invGamma/>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sp>
        <p:nvSpPr>
          <p:cNvPr id="6" name="TextBox 1"/>
          <p:cNvSpPr txBox="1">
            <a:spLocks noChangeArrowheads="1"/>
          </p:cNvSpPr>
          <p:nvPr/>
        </p:nvSpPr>
        <p:spPr bwMode="auto">
          <a:xfrm>
            <a:off x="611560" y="6113265"/>
            <a:ext cx="41344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400" b="1" dirty="0">
                <a:solidFill>
                  <a:srgbClr val="FF0000"/>
                </a:solidFill>
              </a:rPr>
              <a:t>支持将一份数据同时转发到多个消费方（接收器）</a:t>
            </a:r>
            <a:endParaRPr lang="en-US" altLang="zh-CN" sz="1400" b="1" dirty="0">
              <a:solidFill>
                <a:srgbClr val="FF0000"/>
              </a:solidFill>
            </a:endParaRPr>
          </a:p>
        </p:txBody>
      </p:sp>
    </p:spTree>
    <p:extLst>
      <p:ext uri="{BB962C8B-B14F-4D97-AF65-F5344CB8AC3E}">
        <p14:creationId xmlns:p14="http://schemas.microsoft.com/office/powerpoint/2010/main" val="181161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908720"/>
            <a:ext cx="7024744" cy="673144"/>
          </a:xfrm>
        </p:spPr>
        <p:txBody>
          <a:bodyPr>
            <a:normAutofit fontScale="90000"/>
          </a:bodyPr>
          <a:lstStyle/>
          <a:p>
            <a:pPr algn="ctr"/>
            <a:r>
              <a:rPr lang="zh-CN" altLang="en-US" dirty="0"/>
              <a:t>日志搜索</a:t>
            </a:r>
          </a:p>
        </p:txBody>
      </p:sp>
      <p:pic>
        <p:nvPicPr>
          <p:cNvPr id="4" name="Picture 5"/>
          <p:cNvPicPr>
            <a:picLocks noGrp="1" noChangeAspect="1" noChangeArrowheads="1"/>
          </p:cNvPicPr>
          <p:nvPr>
            <p:ph idx="1"/>
          </p:nvPr>
        </p:nvPicPr>
        <p:blipFill>
          <a:blip r:embed="rId2"/>
          <a:srcRect/>
          <a:stretch>
            <a:fillRect/>
          </a:stretch>
        </p:blipFill>
        <p:spPr bwMode="auto">
          <a:xfrm>
            <a:off x="2051720" y="1700808"/>
            <a:ext cx="5192692" cy="3561415"/>
          </a:xfrm>
          <a:prstGeom prst="rect">
            <a:avLst/>
          </a:prstGeom>
          <a:noFill/>
          <a:ln>
            <a:noFill/>
          </a:ln>
          <a:effectLst>
            <a:outerShdw dist="17961" dir="2700000" algn="ctr" rotWithShape="0">
              <a:schemeClr val="accent1">
                <a:gamma/>
                <a:shade val="60000"/>
                <a:invGamma/>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sp>
        <p:nvSpPr>
          <p:cNvPr id="5" name="TextBox 1"/>
          <p:cNvSpPr txBox="1">
            <a:spLocks noChangeArrowheads="1"/>
          </p:cNvSpPr>
          <p:nvPr/>
        </p:nvSpPr>
        <p:spPr bwMode="auto">
          <a:xfrm>
            <a:off x="1043608" y="5541963"/>
            <a:ext cx="691276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应用索引策略：减少日志创建索引压力的有效手段</a:t>
            </a:r>
            <a:endParaRPr lang="en-US" altLang="zh-CN"/>
          </a:p>
          <a:p>
            <a:pPr eaLnBrk="1" hangingPunct="1"/>
            <a:r>
              <a:rPr lang="zh-CN" altLang="en-US"/>
              <a:t>按应用所属的系统级别定制索引策略</a:t>
            </a:r>
          </a:p>
        </p:txBody>
      </p:sp>
    </p:spTree>
    <p:extLst>
      <p:ext uri="{BB962C8B-B14F-4D97-AF65-F5344CB8AC3E}">
        <p14:creationId xmlns:p14="http://schemas.microsoft.com/office/powerpoint/2010/main" val="245917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673144"/>
          </a:xfrm>
        </p:spPr>
        <p:txBody>
          <a:bodyPr>
            <a:normAutofit fontScale="90000"/>
          </a:bodyPr>
          <a:lstStyle/>
          <a:p>
            <a:pPr algn="ctr"/>
            <a:r>
              <a:rPr lang="zh-CN" altLang="en-US" dirty="0" smtClean="0"/>
              <a:t>日志搜索</a:t>
            </a:r>
            <a:endParaRPr lang="zh-CN" altLang="en-US" dirty="0"/>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844824"/>
            <a:ext cx="7344816"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extLst>
      <p:ext uri="{BB962C8B-B14F-4D97-AF65-F5344CB8AC3E}">
        <p14:creationId xmlns:p14="http://schemas.microsoft.com/office/powerpoint/2010/main" val="3013888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859</TotalTime>
  <Words>597</Words>
  <Application>Microsoft Office PowerPoint</Application>
  <PresentationFormat>全屏显示(4:3)</PresentationFormat>
  <Paragraphs>79</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奥斯汀</vt:lpstr>
      <vt:lpstr>基于es构建实时日志检索平台</vt:lpstr>
      <vt:lpstr>系统架构</vt:lpstr>
      <vt:lpstr>核心技术</vt:lpstr>
      <vt:lpstr>日志采集</vt:lpstr>
      <vt:lpstr>日志采集</vt:lpstr>
      <vt:lpstr>日志转发</vt:lpstr>
      <vt:lpstr>日志转发</vt:lpstr>
      <vt:lpstr>日志搜索</vt:lpstr>
      <vt:lpstr>日志搜索</vt:lpstr>
      <vt:lpstr>ES优化</vt:lpstr>
      <vt:lpstr>ES优化</vt:lpstr>
      <vt:lpstr>ES优化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基于es构建实时日志检索平台</dc:title>
  <dc:creator>吴友强</dc:creator>
  <cp:lastModifiedBy>吴友强</cp:lastModifiedBy>
  <cp:revision>9</cp:revision>
  <dcterms:created xsi:type="dcterms:W3CDTF">2015-08-24T10:41:44Z</dcterms:created>
  <dcterms:modified xsi:type="dcterms:W3CDTF">2015-09-07T03:42:27Z</dcterms:modified>
</cp:coreProperties>
</file>