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70" r:id="rId21"/>
    <p:sldId id="28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ил Ермолаев" initials="ДЕ" lastIdx="1" clrIdx="0">
    <p:extLst>
      <p:ext uri="{19B8F6BF-5375-455C-9EA6-DF929625EA0E}">
        <p15:presenceInfo xmlns:p15="http://schemas.microsoft.com/office/powerpoint/2012/main" userId="2baa0d0decdbc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27EA0A-444D-44AC-96D8-9FB64665425D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C45DDA7-B24D-403E-8878-6EB9B0E1DB7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42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EA0A-444D-44AC-96D8-9FB64665425D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DA7-B24D-403E-8878-6EB9B0E1D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1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EA0A-444D-44AC-96D8-9FB64665425D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DA7-B24D-403E-8878-6EB9B0E1D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71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EA0A-444D-44AC-96D8-9FB64665425D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DA7-B24D-403E-8878-6EB9B0E1D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03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EA0A-444D-44AC-96D8-9FB64665425D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DA7-B24D-403E-8878-6EB9B0E1DB7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849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EA0A-444D-44AC-96D8-9FB64665425D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DA7-B24D-403E-8878-6EB9B0E1D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9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EA0A-444D-44AC-96D8-9FB64665425D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DA7-B24D-403E-8878-6EB9B0E1D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1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EA0A-444D-44AC-96D8-9FB64665425D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DA7-B24D-403E-8878-6EB9B0E1D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EA0A-444D-44AC-96D8-9FB64665425D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DA7-B24D-403E-8878-6EB9B0E1D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45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EA0A-444D-44AC-96D8-9FB64665425D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DA7-B24D-403E-8878-6EB9B0E1D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3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EA0A-444D-44AC-96D8-9FB64665425D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DDA7-B24D-403E-8878-6EB9B0E1D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6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27EA0A-444D-44AC-96D8-9FB64665425D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C45DDA7-B24D-403E-8878-6EB9B0E1D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6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0645B-F534-425E-8A57-63DC8AF48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961278"/>
          </a:xfrm>
        </p:spPr>
        <p:txBody>
          <a:bodyPr>
            <a:normAutofit/>
          </a:bodyPr>
          <a:lstStyle/>
          <a:p>
            <a:r>
              <a:rPr lang="ru-RU" sz="4400" dirty="0"/>
              <a:t>Решение задачи Коши для жёстких систем обыкновенных дифференциальных уравнений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16DF30-EB0C-439E-A9A6-35BBE76AC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570" y="4834138"/>
            <a:ext cx="9074475" cy="1388165"/>
          </a:xfrm>
        </p:spPr>
        <p:txBody>
          <a:bodyPr/>
          <a:lstStyle/>
          <a:p>
            <a:pPr algn="r"/>
            <a:r>
              <a:rPr lang="ru-RU" dirty="0"/>
              <a:t>Выполнили: </a:t>
            </a:r>
            <a:r>
              <a:rPr lang="ru-RU" b="1" dirty="0"/>
              <a:t>Команда№3</a:t>
            </a:r>
            <a:r>
              <a:rPr lang="ru-RU" dirty="0"/>
              <a:t> группы 381903_3 </a:t>
            </a:r>
            <a:br>
              <a:rPr lang="ru-RU" dirty="0"/>
            </a:br>
            <a:r>
              <a:rPr lang="ru-RU" dirty="0"/>
              <a:t>Состав команды: Ермолаев Д., Зорин О., Денисов Д., Ерёмин А.</a:t>
            </a:r>
            <a:br>
              <a:rPr lang="ru-RU" dirty="0"/>
            </a:br>
            <a:r>
              <a:rPr lang="ru-RU" dirty="0"/>
              <a:t>Ответственный за задачу: Ермолаев Д.</a:t>
            </a:r>
          </a:p>
        </p:txBody>
      </p:sp>
    </p:spTree>
    <p:extLst>
      <p:ext uri="{BB962C8B-B14F-4D97-AF65-F5344CB8AC3E}">
        <p14:creationId xmlns:p14="http://schemas.microsoft.com/office/powerpoint/2010/main" val="339778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DD8BF-0711-4FB6-92C4-AA167500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631709"/>
          </a:xfrm>
        </p:spPr>
        <p:txBody>
          <a:bodyPr/>
          <a:lstStyle/>
          <a:p>
            <a:r>
              <a:rPr lang="ru-RU" sz="2800" dirty="0"/>
              <a:t>Точное решение жесткой системы ОДУ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425AE9-0C97-42FB-B283-8382AC95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6036690"/>
            <a:ext cx="9982200" cy="5970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Рисунок 1Г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6D12501-18A4-4DA3-A82F-954ABF8BA41A}"/>
              </a:ext>
            </a:extLst>
          </p:cNvPr>
          <p:cNvSpPr/>
          <p:nvPr/>
        </p:nvSpPr>
        <p:spPr>
          <a:xfrm>
            <a:off x="0" y="0"/>
            <a:ext cx="11298477" cy="5110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B7AFCB-6B3B-415D-A616-845662DB6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05" y="224299"/>
            <a:ext cx="8760266" cy="46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2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04000-2CDB-4A39-BF87-FC2B4672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279" y="105809"/>
            <a:ext cx="10741442" cy="953734"/>
          </a:xfrm>
        </p:spPr>
        <p:txBody>
          <a:bodyPr>
            <a:normAutofit/>
          </a:bodyPr>
          <a:lstStyle/>
          <a:p>
            <a:r>
              <a:rPr lang="ru-RU" sz="4000" dirty="0"/>
              <a:t>Явный Метод Рунге-Кутта I, 2-го порядка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636782-53F6-4387-93A2-2B75E059BA0F}"/>
                  </a:ext>
                </a:extLst>
              </p:cNvPr>
              <p:cNvSpPr txBox="1"/>
              <p:nvPr/>
            </p:nvSpPr>
            <p:spPr>
              <a:xfrm>
                <a:off x="725279" y="1059543"/>
                <a:ext cx="10130290" cy="5072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800" dirty="0"/>
                  <a:t>При решении задачи Коши для системы ОДУ</a:t>
                </a:r>
                <a:r>
                  <a:rPr lang="en-US" sz="2800" dirty="0"/>
                  <a:t> </a:t>
                </a:r>
                <a:r>
                  <a:rPr lang="ru-RU" sz="2800" dirty="0"/>
                  <a:t>										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800" dirty="0"/>
              </a:p>
              <a:p>
                <a:r>
                  <a:rPr lang="ru-RU" sz="2800" dirty="0">
                    <a:solidFill>
                      <a:schemeClr val="accent1"/>
                    </a:solidFill>
                  </a:rPr>
                  <a:t>Явный метод РК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</a:t>
                </a:r>
                <a:r>
                  <a:rPr lang="ru-RU" sz="2800" dirty="0">
                    <a:solidFill>
                      <a:schemeClr val="accent1"/>
                    </a:solidFill>
                  </a:rPr>
                  <a:t>, 2-го порядка</a:t>
                </a:r>
                <a:r>
                  <a:rPr lang="ru-RU" sz="2800" dirty="0"/>
                  <a:t> записывается в виде:</a:t>
                </a:r>
              </a:p>
              <a:p>
                <a:endParaRPr lang="ru-RU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=0,1,2…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  <a:p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636782-53F6-4387-93A2-2B75E059B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79" y="1059543"/>
                <a:ext cx="10130290" cy="5072414"/>
              </a:xfrm>
              <a:prstGeom prst="rect">
                <a:avLst/>
              </a:prstGeom>
              <a:blipFill>
                <a:blip r:embed="rId2"/>
                <a:stretch>
                  <a:fillRect l="-1264" t="-1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23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98A3029-991D-49D1-A595-2F639D7257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3378" y="234892"/>
                <a:ext cx="10895308" cy="662731"/>
              </a:xfrm>
            </p:spPr>
            <p:txBody>
              <a:bodyPr>
                <a:noAutofit/>
              </a:bodyPr>
              <a:lstStyle/>
              <a:p>
                <a:r>
                  <a:rPr lang="ru-RU" sz="4400" dirty="0">
                    <a:solidFill>
                      <a:schemeClr val="accent2">
                        <a:lumMod val="75000"/>
                      </a:schemeClr>
                    </a:solidFill>
                  </a:rPr>
                  <a:t>Исследование явного метода РК</a:t>
                </a:r>
                <a:r>
                  <a:rPr lang="en-US" sz="4400" dirty="0">
                    <a:solidFill>
                      <a:schemeClr val="accent2">
                        <a:lumMod val="75000"/>
                      </a:schemeClr>
                    </a:solidFill>
                  </a:rPr>
                  <a:t>I,</a:t>
                </a:r>
                <a:r>
                  <a:rPr lang="ru-RU" sz="4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ru-RU" sz="4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98A3029-991D-49D1-A595-2F639D725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3378" y="234892"/>
                <a:ext cx="10895308" cy="662731"/>
              </a:xfrm>
              <a:blipFill>
                <a:blip r:embed="rId2"/>
                <a:stretch>
                  <a:fillRect l="-2294" t="-35185" b="-4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C954C60-B78E-4692-9684-73A985DA0F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0785" y="1316788"/>
                <a:ext cx="6300131" cy="38256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1800" dirty="0"/>
                  <a:t>Т.к. мы реализуем метод РК</a:t>
                </a:r>
                <a:r>
                  <a:rPr lang="en-US" sz="1800" dirty="0"/>
                  <a:t>I</a:t>
                </a:r>
                <a:r>
                  <a:rPr lang="ru-RU" sz="1800" dirty="0"/>
                  <a:t> порядка 2, то необходимо сперва точно убедиться, что данный порядок достигается в данной программе.</a:t>
                </a:r>
                <a:endParaRPr lang="en-US" sz="1800" dirty="0"/>
              </a:p>
              <a:p>
                <a:r>
                  <a:rPr lang="ru-RU" sz="1800" dirty="0"/>
                  <a:t>Запустим программу с параметрами представленными на Рис.1</a:t>
                </a:r>
              </a:p>
              <a:p>
                <a:r>
                  <a:rPr lang="ru-RU" sz="1800" dirty="0"/>
                  <a:t>После отметим строчки в которых будет замечено изменение шага метода и сравним соответствующие </a:t>
                </a:r>
                <a:r>
                  <a:rPr lang="en-US" sz="1800" dirty="0"/>
                  <a:t>|</a:t>
                </a:r>
                <a:r>
                  <a:rPr lang="ru-RU" sz="1800" dirty="0"/>
                  <a:t>ОЛП</a:t>
                </a:r>
                <a:r>
                  <a:rPr lang="en-US" sz="1800" dirty="0"/>
                  <a:t>|</a:t>
                </a:r>
                <a:endParaRPr lang="ru-RU" sz="1800" dirty="0"/>
              </a:p>
              <a:p>
                <a:r>
                  <a:rPr lang="ru-RU" sz="1800" dirty="0"/>
                  <a:t>На Рис.2 видно, что полученные значения </a:t>
                </a:r>
                <a:r>
                  <a:rPr lang="en-US" sz="1800" dirty="0"/>
                  <a:t>|</a:t>
                </a:r>
                <a:r>
                  <a:rPr lang="ru-RU" sz="1800" dirty="0"/>
                  <a:t>ОЛП</a:t>
                </a:r>
                <a:r>
                  <a:rPr lang="en-US" sz="1800" dirty="0"/>
                  <a:t>| </a:t>
                </a:r>
                <a:r>
                  <a:rPr lang="ru-RU" sz="1800" dirty="0"/>
                  <a:t>отличаются </a:t>
                </a:r>
                <a:r>
                  <a:rPr lang="en-US" sz="1800" dirty="0"/>
                  <a:t>~ 8 </a:t>
                </a:r>
                <a:r>
                  <a:rPr lang="ru-RU" sz="1800" dirty="0"/>
                  <a:t>раз, что и удовлетворяет нашему порядку метода, ведь известно, что </a:t>
                </a:r>
                <a:r>
                  <a:rPr lang="en-US" sz="1800" dirty="0"/>
                  <a:t>|</a:t>
                </a:r>
                <a:r>
                  <a:rPr lang="ru-RU" sz="1800" dirty="0"/>
                  <a:t>ОЛП</a:t>
                </a:r>
                <a:r>
                  <a:rPr lang="en-US" sz="1800" dirty="0"/>
                  <a:t>|</a:t>
                </a:r>
                <a:r>
                  <a:rPr lang="ru-RU" sz="1800" dirty="0"/>
                  <a:t> должны отличаться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ru-RU" sz="1800" dirty="0"/>
                  <a:t>раз.</a:t>
                </a:r>
              </a:p>
              <a:p>
                <a:r>
                  <a:rPr lang="ru-RU" sz="1800" dirty="0"/>
                  <a:t>Полное изображение программы представлено на Рис.3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C954C60-B78E-4692-9684-73A985DA0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0785" y="1316788"/>
                <a:ext cx="6300131" cy="3825663"/>
              </a:xfrm>
              <a:blipFill>
                <a:blip r:embed="rId3"/>
                <a:stretch>
                  <a:fillRect l="-678" t="-1433" r="-581" b="-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98344C2-DDF5-4370-8EC5-7541E88EB73C}"/>
              </a:ext>
            </a:extLst>
          </p:cNvPr>
          <p:cNvGrpSpPr/>
          <p:nvPr/>
        </p:nvGrpSpPr>
        <p:grpSpPr>
          <a:xfrm>
            <a:off x="6920915" y="897623"/>
            <a:ext cx="4309707" cy="2534903"/>
            <a:chOff x="6920916" y="897623"/>
            <a:chExt cx="4636415" cy="2733333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4F252E3E-9CD1-43FC-B045-D6C9601C3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916" y="897623"/>
              <a:ext cx="3790476" cy="27333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A3B0A3-C222-4A93-A67E-002F744F2007}"/>
                </a:ext>
              </a:extLst>
            </p:cNvPr>
            <p:cNvSpPr txBox="1"/>
            <p:nvPr/>
          </p:nvSpPr>
          <p:spPr>
            <a:xfrm>
              <a:off x="10711392" y="3257822"/>
              <a:ext cx="8459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accent2"/>
                  </a:solidFill>
                </a:rPr>
                <a:t>Рис.1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71AF3FD-F431-41E4-9518-4BCA625A64AF}"/>
              </a:ext>
            </a:extLst>
          </p:cNvPr>
          <p:cNvGrpSpPr/>
          <p:nvPr/>
        </p:nvGrpSpPr>
        <p:grpSpPr>
          <a:xfrm>
            <a:off x="6920915" y="3585371"/>
            <a:ext cx="4369317" cy="2761724"/>
            <a:chOff x="6920915" y="3585371"/>
            <a:chExt cx="4369317" cy="27617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743650-EA36-44C5-B8E6-C4612B58DF19}"/>
                </a:ext>
              </a:extLst>
            </p:cNvPr>
            <p:cNvSpPr txBox="1"/>
            <p:nvPr/>
          </p:nvSpPr>
          <p:spPr>
            <a:xfrm>
              <a:off x="10444293" y="5960377"/>
              <a:ext cx="8459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accent2"/>
                  </a:solidFill>
                </a:rPr>
                <a:t>Рис.2</a:t>
              </a: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0D14B46B-302A-4447-8C1D-315B96477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0915" y="3585371"/>
              <a:ext cx="3523378" cy="27617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0960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98A3029-991D-49D1-A595-2F639D7257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3378" y="192947"/>
                <a:ext cx="10895308" cy="790344"/>
              </a:xfrm>
            </p:spPr>
            <p:txBody>
              <a:bodyPr>
                <a:noAutofit/>
              </a:bodyPr>
              <a:lstStyle/>
              <a:p>
                <a:r>
                  <a:rPr lang="ru-RU" sz="4000" dirty="0">
                    <a:solidFill>
                      <a:schemeClr val="accent2">
                        <a:lumMod val="75000"/>
                      </a:schemeClr>
                    </a:solidFill>
                  </a:rPr>
                  <a:t>Исследование явного метода РК</a:t>
                </a:r>
                <a:r>
                  <a:rPr lang="en-US" sz="4000" dirty="0">
                    <a:solidFill>
                      <a:schemeClr val="accent2">
                        <a:lumMod val="75000"/>
                      </a:schemeClr>
                    </a:solidFill>
                  </a:rPr>
                  <a:t>I,</a:t>
                </a:r>
                <a:r>
                  <a:rPr lang="ru-RU" sz="4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ru-RU" sz="4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98A3029-991D-49D1-A595-2F639D725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3378" y="192947"/>
                <a:ext cx="10895308" cy="790344"/>
              </a:xfrm>
              <a:blipFill>
                <a:blip r:embed="rId2"/>
                <a:stretch>
                  <a:fillRect l="-2015" t="-3101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4AA9872-0E1B-463C-BA4E-E98ACBCD7A43}"/>
              </a:ext>
            </a:extLst>
          </p:cNvPr>
          <p:cNvGrpSpPr/>
          <p:nvPr/>
        </p:nvGrpSpPr>
        <p:grpSpPr>
          <a:xfrm>
            <a:off x="446247" y="983291"/>
            <a:ext cx="10895308" cy="5761474"/>
            <a:chOff x="446247" y="983291"/>
            <a:chExt cx="10895308" cy="5761474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9B55C87E-4BDC-414A-A2CA-0C0A2EFA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247" y="983291"/>
              <a:ext cx="10895308" cy="53921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A4A31A-F538-47B9-AF53-111AEEBF5097}"/>
                </a:ext>
              </a:extLst>
            </p:cNvPr>
            <p:cNvSpPr txBox="1"/>
            <p:nvPr/>
          </p:nvSpPr>
          <p:spPr>
            <a:xfrm>
              <a:off x="8632272" y="6375433"/>
              <a:ext cx="256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accent2"/>
                  </a:solidFill>
                </a:rPr>
                <a:t>Рис.3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06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98A3029-991D-49D1-A595-2F639D7257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3378" y="192947"/>
                <a:ext cx="10895308" cy="790344"/>
              </a:xfrm>
            </p:spPr>
            <p:txBody>
              <a:bodyPr>
                <a:noAutofit/>
              </a:bodyPr>
              <a:lstStyle/>
              <a:p>
                <a:r>
                  <a:rPr lang="ru-RU" sz="3200" dirty="0">
                    <a:solidFill>
                      <a:schemeClr val="accent2">
                        <a:lumMod val="75000"/>
                      </a:schemeClr>
                    </a:solidFill>
                  </a:rPr>
                  <a:t>Нахождение раскачки в численном решении РК</a:t>
                </a:r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ru-RU" sz="3200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ru-RU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98A3029-991D-49D1-A595-2F639D725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3378" y="192947"/>
                <a:ext cx="10895308" cy="790344"/>
              </a:xfrm>
              <a:blipFill>
                <a:blip r:embed="rId2"/>
                <a:stretch>
                  <a:fillRect l="-1455" b="-24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9E17B46-A1CF-4F74-A089-4C2ACB30A0DD}"/>
              </a:ext>
            </a:extLst>
          </p:cNvPr>
          <p:cNvGrpSpPr/>
          <p:nvPr/>
        </p:nvGrpSpPr>
        <p:grpSpPr>
          <a:xfrm>
            <a:off x="58722" y="983292"/>
            <a:ext cx="12054981" cy="5895898"/>
            <a:chOff x="0" y="983292"/>
            <a:chExt cx="12192000" cy="5895898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4FEDCED7-2F45-4E02-B902-BCEACA4B091A}"/>
                </a:ext>
              </a:extLst>
            </p:cNvPr>
            <p:cNvGrpSpPr/>
            <p:nvPr/>
          </p:nvGrpSpPr>
          <p:grpSpPr>
            <a:xfrm>
              <a:off x="0" y="983292"/>
              <a:ext cx="12192000" cy="5526566"/>
              <a:chOff x="0" y="1166200"/>
              <a:chExt cx="12192000" cy="5691800"/>
            </a:xfrm>
          </p:grpSpPr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CF19C0F9-EA3B-4610-8ADD-A6C1D2A1C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66200"/>
                <a:ext cx="12192000" cy="5691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" name="Рисунок 3">
                <a:extLst>
                  <a:ext uri="{FF2B5EF4-FFF2-40B4-BE49-F238E27FC236}">
                    <a16:creationId xmlns:a16="http://schemas.microsoft.com/office/drawing/2014/main" id="{7089C846-FE80-4541-887E-0DDFF769C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12352" y="1166200"/>
                <a:ext cx="2879648" cy="210128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7C0C76-073D-451C-9190-4806DD69DEDD}"/>
                </a:ext>
              </a:extLst>
            </p:cNvPr>
            <p:cNvSpPr txBox="1"/>
            <p:nvPr/>
          </p:nvSpPr>
          <p:spPr>
            <a:xfrm>
              <a:off x="9001387" y="6509858"/>
              <a:ext cx="1644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accent2"/>
                  </a:solidFill>
                </a:rPr>
                <a:t>Рис.4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92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A3029-991D-49D1-A595-2F639D72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8" y="192947"/>
            <a:ext cx="10895308" cy="444616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Расчёт численного решения при малом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=100. (1Б)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D1A1CE9-22AE-4430-B996-8E6AD9493D98}"/>
              </a:ext>
            </a:extLst>
          </p:cNvPr>
          <p:cNvGrpSpPr/>
          <p:nvPr/>
        </p:nvGrpSpPr>
        <p:grpSpPr>
          <a:xfrm>
            <a:off x="1409350" y="637563"/>
            <a:ext cx="8851577" cy="6220437"/>
            <a:chOff x="2608977" y="855677"/>
            <a:chExt cx="8579791" cy="598960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7C0C76-073D-451C-9190-4806DD69DEDD}"/>
                </a:ext>
              </a:extLst>
            </p:cNvPr>
            <p:cNvSpPr txBox="1"/>
            <p:nvPr/>
          </p:nvSpPr>
          <p:spPr>
            <a:xfrm>
              <a:off x="9563005" y="6295721"/>
              <a:ext cx="1625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accent2"/>
                  </a:solidFill>
                </a:rPr>
                <a:t>Рис.</a:t>
              </a:r>
              <a:r>
                <a:rPr lang="en-US" dirty="0">
                  <a:solidFill>
                    <a:schemeClr val="accent2"/>
                  </a:solidFill>
                </a:rPr>
                <a:t>5</a:t>
              </a:r>
              <a:endParaRPr lang="ru-RU" dirty="0">
                <a:solidFill>
                  <a:schemeClr val="accent2"/>
                </a:solidFill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783638A9-F34B-4F5C-8176-893B8B27C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08977" y="855677"/>
              <a:ext cx="6724110" cy="59896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0113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A3029-991D-49D1-A595-2F639D72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8" y="192947"/>
            <a:ext cx="10895308" cy="48656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Расчёт численного решения при малом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=500. (1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B)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D0FC926-1F88-4AAA-9F20-E8885F0F0FCC}"/>
              </a:ext>
            </a:extLst>
          </p:cNvPr>
          <p:cNvGrpSpPr/>
          <p:nvPr/>
        </p:nvGrpSpPr>
        <p:grpSpPr>
          <a:xfrm>
            <a:off x="1971414" y="679508"/>
            <a:ext cx="8289514" cy="6128157"/>
            <a:chOff x="2212342" y="855677"/>
            <a:chExt cx="8048585" cy="59519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7C0C76-073D-451C-9190-4806DD69DEDD}"/>
                </a:ext>
              </a:extLst>
            </p:cNvPr>
            <p:cNvSpPr txBox="1"/>
            <p:nvPr/>
          </p:nvSpPr>
          <p:spPr>
            <a:xfrm>
              <a:off x="8635164" y="6308436"/>
              <a:ext cx="1625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accent2"/>
                  </a:solidFill>
                </a:rPr>
                <a:t>Рис.6</a:t>
              </a:r>
            </a:p>
          </p:txBody>
        </p:sp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739D3DAB-40DF-4DE7-BFAA-3D7A2902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2342" y="855677"/>
              <a:ext cx="6089518" cy="59519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3824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A3029-991D-49D1-A595-2F639D72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8" y="192947"/>
            <a:ext cx="10895308" cy="66273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Расчёт численного решения при малом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50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00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, h=0.0002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. (1Г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9DD74BF-2672-4629-80B1-6158F6B884BB}"/>
              </a:ext>
            </a:extLst>
          </p:cNvPr>
          <p:cNvGrpSpPr/>
          <p:nvPr/>
        </p:nvGrpSpPr>
        <p:grpSpPr>
          <a:xfrm>
            <a:off x="1717940" y="855677"/>
            <a:ext cx="7956832" cy="5834544"/>
            <a:chOff x="1717940" y="855677"/>
            <a:chExt cx="7956832" cy="58345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7C0C76-073D-451C-9190-4806DD69DEDD}"/>
                </a:ext>
              </a:extLst>
            </p:cNvPr>
            <p:cNvSpPr txBox="1"/>
            <p:nvPr/>
          </p:nvSpPr>
          <p:spPr>
            <a:xfrm>
              <a:off x="8049009" y="6295721"/>
              <a:ext cx="1625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accent2"/>
                  </a:solidFill>
                </a:rPr>
                <a:t>Рис.</a:t>
              </a:r>
              <a:r>
                <a:rPr lang="en-US" dirty="0">
                  <a:solidFill>
                    <a:schemeClr val="accent2"/>
                  </a:solidFill>
                </a:rPr>
                <a:t>7</a:t>
              </a:r>
              <a:endParaRPr lang="ru-RU" dirty="0">
                <a:solidFill>
                  <a:schemeClr val="accent2"/>
                </a:solidFill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59595D0-E802-4F14-BC8E-37D5B198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7940" y="855677"/>
              <a:ext cx="6212920" cy="58345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95609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A3029-991D-49D1-A595-2F639D72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8" y="192947"/>
            <a:ext cx="10895308" cy="66273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Расчёт численного решения при малом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1000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00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, h=0.001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 (1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A)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32A7E7A-4949-4775-BDFB-CB52606B6D8C}"/>
              </a:ext>
            </a:extLst>
          </p:cNvPr>
          <p:cNvGrpSpPr/>
          <p:nvPr/>
        </p:nvGrpSpPr>
        <p:grpSpPr>
          <a:xfrm>
            <a:off x="1133308" y="1512560"/>
            <a:ext cx="10101553" cy="3832880"/>
            <a:chOff x="1577130" y="1438977"/>
            <a:chExt cx="10101553" cy="38328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7C0C76-073D-451C-9190-4806DD69DEDD}"/>
                </a:ext>
              </a:extLst>
            </p:cNvPr>
            <p:cNvSpPr txBox="1"/>
            <p:nvPr/>
          </p:nvSpPr>
          <p:spPr>
            <a:xfrm>
              <a:off x="10052920" y="4902525"/>
              <a:ext cx="1625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accent2"/>
                  </a:solidFill>
                </a:rPr>
                <a:t>Рис.</a:t>
              </a:r>
              <a:r>
                <a:rPr lang="en-US" dirty="0">
                  <a:solidFill>
                    <a:schemeClr val="accent2"/>
                  </a:solidFill>
                </a:rPr>
                <a:t>8</a:t>
              </a:r>
              <a:endParaRPr lang="ru-RU" dirty="0">
                <a:solidFill>
                  <a:schemeClr val="accent2"/>
                </a:solidFill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A64D692F-006B-4BB7-BB2A-8817F6EF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130" y="1438977"/>
              <a:ext cx="8299621" cy="383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7229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A3029-991D-49D1-A595-2F639D72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8" y="1"/>
            <a:ext cx="10895308" cy="469684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Расчёт численного решения при малом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1000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00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, h=0.001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3F3285B-1527-4869-B9C8-6B8DEFD35CD1}"/>
              </a:ext>
            </a:extLst>
          </p:cNvPr>
          <p:cNvGrpSpPr/>
          <p:nvPr/>
        </p:nvGrpSpPr>
        <p:grpSpPr>
          <a:xfrm>
            <a:off x="103464" y="469685"/>
            <a:ext cx="12523969" cy="6270870"/>
            <a:chOff x="103464" y="469685"/>
            <a:chExt cx="12523969" cy="627087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CE423CF1-4F20-4339-8533-DCFE05C16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64" y="469685"/>
              <a:ext cx="11985072" cy="62708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7C0C76-073D-451C-9190-4806DD69DEDD}"/>
                </a:ext>
              </a:extLst>
            </p:cNvPr>
            <p:cNvSpPr txBox="1"/>
            <p:nvPr/>
          </p:nvSpPr>
          <p:spPr>
            <a:xfrm>
              <a:off x="11001670" y="1326897"/>
              <a:ext cx="1625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accent2"/>
                  </a:solidFill>
                </a:rPr>
                <a:t>Рис.</a:t>
              </a:r>
              <a:r>
                <a:rPr lang="en-US" dirty="0">
                  <a:solidFill>
                    <a:schemeClr val="accent2"/>
                  </a:solidFill>
                </a:rPr>
                <a:t>9</a:t>
              </a:r>
              <a:endParaRPr lang="ru-RU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98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E3735-B4E7-4C0E-97C4-13F1352E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365759"/>
            <a:ext cx="9418320" cy="63362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/>
              <a:t>Определение жёсткой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723E94D-708F-4614-A45E-B426CB3A59B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3732" y="1275127"/>
                <a:ext cx="9866460" cy="5217114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ru-RU" dirty="0"/>
                  <a:t>Рассмотрим задачу Коши для линейной автономной системы обыкновенных дифференциальных уравнений (ОДУ) m-го порядка вида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𝐴𝑢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с матрицей A размерности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. 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ru-RU" dirty="0"/>
                  <a:t>– устойчивое равновесие системы.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1,…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– собственные числа матрицы A. Так как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ru-RU" dirty="0"/>
                  <a:t>– устойчиво, их действительные части отрицательны: </a:t>
                </a:r>
                <a14:m>
                  <m:oMath xmlns:m="http://schemas.openxmlformats.org/officeDocument/2006/math">
                    <m:r>
                      <a:rPr lang="nn-NO" i="1" dirty="0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nn-N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n-N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n-NO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nn-NO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nn-NO" i="1" dirty="0" smtClean="0">
                        <a:latin typeface="Cambria Math" panose="02040503050406030204" pitchFamily="18" charset="0"/>
                      </a:rPr>
                      <m:t>&lt; 0,</m:t>
                    </m:r>
                    <m:r>
                      <a:rPr lang="nn-NO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i="1" dirty="0" smtClean="0">
                        <a:latin typeface="Cambria Math" panose="02040503050406030204" pitchFamily="18" charset="0"/>
                      </a:rPr>
                      <m:t> =1,…</m:t>
                    </m:r>
                    <m:r>
                      <a:rPr lang="nn-NO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Называется </a:t>
                </a:r>
                <a:r>
                  <a:rPr lang="ru-RU" b="1" dirty="0">
                    <a:solidFill>
                      <a:schemeClr val="accent1"/>
                    </a:solidFill>
                  </a:rPr>
                  <a:t>жёсткой</a:t>
                </a:r>
                <a:r>
                  <a:rPr lang="ru-RU" dirty="0"/>
                  <a:t>, если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=1,..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(</a:t>
                </a:r>
                <a:r>
                  <a:rPr lang="ru-RU" dirty="0"/>
                  <a:t>модули действительных частей собственных чисел существенно различны, причём сами действительные части имеют </a:t>
                </a:r>
                <a:r>
                  <a:rPr lang="ru-RU" b="1" dirty="0">
                    <a:solidFill>
                      <a:schemeClr val="accent1"/>
                    </a:solidFill>
                  </a:rPr>
                  <a:t>отрицательный</a:t>
                </a:r>
                <a:r>
                  <a:rPr lang="ru-RU" b="1" dirty="0"/>
                  <a:t> </a:t>
                </a:r>
                <a:r>
                  <a:rPr lang="ru-RU" dirty="0"/>
                  <a:t>знак).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723E94D-708F-4614-A45E-B426CB3A5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3732" y="1275127"/>
                <a:ext cx="9866460" cy="5217114"/>
              </a:xfrm>
              <a:blipFill>
                <a:blip r:embed="rId2"/>
                <a:stretch>
                  <a:fillRect l="-803" t="-1168" b="-1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54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F1C96-5EAF-4F48-89C7-05E0B37D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Справка к 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328057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98029-2EF8-4F10-913F-62F26B53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70590"/>
            <a:ext cx="9418320" cy="390340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Система для численного метода и точное решение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C1F07CF-16A7-43B1-A2A6-764683BF4E9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35370" y="913351"/>
                <a:ext cx="9418320" cy="5031298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ru-RU" sz="2800" dirty="0"/>
                  <a:t>Для численного: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ru-RU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𝑑𝑢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pl-PL" sz="2800"/>
                              <m:t>= −500.005</m:t>
                            </m:r>
                            <m:sSup>
                              <m:sSupPr>
                                <m:ctrlPr>
                                  <a:rPr lang="pl-P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pl-PL" sz="2800" baseline="300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pl-PL" sz="2800"/>
                              <m:t>+ 499.995</m:t>
                            </m:r>
                            <m:sSup>
                              <m:sSupPr>
                                <m:ctrlPr>
                                  <a:rPr lang="pl-P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e>
                          <m:e>
                            <m:f>
                              <m:fPr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ru-RU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𝑑𝑢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pl-PL" sz="2800"/>
                              <m:t>= 499.995</m:t>
                            </m:r>
                            <m:sSup>
                              <m:sSupPr>
                                <m:ctrlPr>
                                  <a:rPr lang="pl-P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pl-PL" sz="2800"/>
                              <m:t> − 500.005</m:t>
                            </m:r>
                            <m:sSup>
                              <m:sSupPr>
                                <m:ctrlPr>
                                  <a:rPr lang="pl-P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=7</m:t>
                            </m:r>
                            <m:r>
                              <m:rPr>
                                <m:nor/>
                              </m:rPr>
                              <a:rPr lang="pl-PL" sz="280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800" i="0" smtClean="0"/>
                              <m:t> </m:t>
                            </m:r>
                            <m:sSup>
                              <m:sSup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pl-PL" sz="2800"/>
                              <m:t>13</m:t>
                            </m:r>
                          </m:e>
                        </m:eqArr>
                      </m:e>
                    </m:d>
                  </m:oMath>
                </a14:m>
                <a:endParaRPr lang="ru-RU" sz="2800" dirty="0"/>
              </a:p>
              <a:p>
                <a:pPr algn="ctr"/>
                <a:endParaRPr lang="ru-RU" sz="2800" dirty="0"/>
              </a:p>
              <a:p>
                <a:pPr algn="ctr"/>
                <a:r>
                  <a:rPr lang="ru-RU" sz="2800" dirty="0"/>
                  <a:t>Для точного: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−1000(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ru-RU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ru-RU" sz="2800" dirty="0"/>
                  <a:t> </a:t>
                </a:r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800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C1F07CF-16A7-43B1-A2A6-764683BF4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5370" y="913351"/>
                <a:ext cx="9418320" cy="5031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36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E7734-5B03-4E05-BCA5-A775044D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171561"/>
            <a:ext cx="9418320" cy="465841"/>
          </a:xfrm>
        </p:spPr>
        <p:txBody>
          <a:bodyPr>
            <a:normAutofit/>
          </a:bodyPr>
          <a:lstStyle/>
          <a:p>
            <a:r>
              <a:rPr lang="ru-RU" sz="2800" dirty="0"/>
              <a:t>Объяснение символики в таблице программы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086EA906-C3D2-482A-A076-B3776176ED4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22183" y="1070680"/>
                <a:ext cx="10947634" cy="4924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 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–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значение </a:t>
                </a:r>
                <a:r>
                  <a:rPr lang="en-US" altLang="ru-RU" sz="1600" dirty="0">
                    <a:latin typeface="Arial" panose="020B0604020202020204" pitchFamily="34" charset="0"/>
                  </a:rPr>
                  <a:t>x </a:t>
                </a:r>
                <a:r>
                  <a:rPr lang="ru-RU" altLang="ru-RU" sz="1600" dirty="0">
                    <a:latin typeface="Arial" panose="020B0604020202020204" pitchFamily="34" charset="0"/>
                  </a:rPr>
                  <a:t>в котором считается численное/точное решение</a:t>
                </a:r>
                <a:br>
                  <a:rPr lang="ru-RU" altLang="ru-RU" sz="1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</a:b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V1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– </a:t>
                </a:r>
                <a:r>
                  <a:rPr lang="ru-RU" altLang="ru-RU" sz="1600" dirty="0">
                    <a:latin typeface="Arial" panose="020B0604020202020204" pitchFamily="34" charset="0"/>
                  </a:rPr>
                  <a:t>значение численного решения посчитанного обычным шагом для </a:t>
                </a:r>
                <a:r>
                  <a:rPr lang="ru-RU" altLang="ru-RU" sz="1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первой</a:t>
                </a:r>
                <a:r>
                  <a:rPr lang="ru-RU" altLang="ru-RU" sz="1600" dirty="0">
                    <a:latin typeface="Arial" panose="020B0604020202020204" pitchFamily="34" charset="0"/>
                  </a:rPr>
                  <a:t> функции</a:t>
                </a:r>
                <a:endParaRPr lang="en-US" altLang="ru-RU" sz="1600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V1_2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–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значение численного решения посчитанного половинным шагом для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первой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функции</a:t>
                </a:r>
                <a:endParaRPr kumimoji="0" lang="en-US" altLang="ru-RU" sz="16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V1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 - V1_2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–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разница между численным решением посчитанным с обычным шагом и половинным</a:t>
                </a:r>
                <a:b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</a:b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для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первой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функции</a:t>
                </a:r>
                <a:endParaRPr lang="en-US" altLang="ru-RU" sz="1600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V1_F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– </a:t>
                </a:r>
                <a:r>
                  <a:rPr lang="ru-RU" altLang="ru-RU" sz="1600" dirty="0">
                    <a:latin typeface="Arial" panose="020B0604020202020204" pitchFamily="34" charset="0"/>
                  </a:rPr>
                  <a:t>значение скорректированного численного решения для </a:t>
                </a:r>
                <a:r>
                  <a:rPr lang="ru-RU" altLang="ru-RU" sz="1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первой</a:t>
                </a:r>
                <a:r>
                  <a:rPr lang="ru-RU" altLang="ru-RU" sz="1600" dirty="0">
                    <a:latin typeface="Arial" panose="020B0604020202020204" pitchFamily="34" charset="0"/>
                  </a:rPr>
                  <a:t> функции</a:t>
                </a:r>
                <a:endParaRPr kumimoji="0" lang="en-US" altLang="ru-RU" sz="16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V2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– </a:t>
                </a:r>
                <a:r>
                  <a:rPr lang="ru-RU" altLang="ru-RU" sz="1600" dirty="0">
                    <a:latin typeface="Arial" panose="020B0604020202020204" pitchFamily="34" charset="0"/>
                  </a:rPr>
                  <a:t>значение численного решения посчитанного обычным шагом для </a:t>
                </a:r>
                <a:r>
                  <a:rPr lang="ru-RU" altLang="ru-RU" sz="1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второй</a:t>
                </a:r>
                <a:r>
                  <a:rPr lang="ru-RU" altLang="ru-RU" sz="1600" dirty="0">
                    <a:latin typeface="Arial" panose="020B0604020202020204" pitchFamily="34" charset="0"/>
                  </a:rPr>
                  <a:t> функции</a:t>
                </a:r>
                <a:endParaRPr kumimoji="0" lang="en-US" altLang="ru-RU" sz="16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V2_2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–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значение численного решения посчитанного половинным шагом для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второй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функции</a:t>
                </a:r>
                <a:endParaRPr kumimoji="0" lang="en-US" altLang="ru-RU" sz="16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V2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 - V2_2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–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разница между численным решением посчитанным с обычным шагом и половинным</a:t>
                </a:r>
                <a:b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</a:b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для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второй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функции</a:t>
                </a:r>
                <a:endParaRPr kumimoji="0" lang="en-US" altLang="ru-RU" sz="16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V2_F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– </a:t>
                </a:r>
                <a:r>
                  <a:rPr lang="ru-RU" altLang="ru-RU" sz="1600" dirty="0">
                    <a:latin typeface="Arial" panose="020B0604020202020204" pitchFamily="34" charset="0"/>
                  </a:rPr>
                  <a:t>значение скорректированного численного решения для </a:t>
                </a:r>
                <a:r>
                  <a:rPr lang="ru-RU" altLang="ru-RU" sz="1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первой</a:t>
                </a:r>
                <a:r>
                  <a:rPr lang="ru-RU" altLang="ru-RU" sz="1600" dirty="0">
                    <a:latin typeface="Arial" panose="020B0604020202020204" pitchFamily="34" charset="0"/>
                  </a:rPr>
                  <a:t> функции</a:t>
                </a:r>
                <a:endParaRPr kumimoji="0" lang="en-US" altLang="ru-RU" sz="16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||ОЛП||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-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модуль оценки локальной погрешности посчитанный по формуле: (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max{|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V1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 - V1_2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|,|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 V2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 - V2_2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|}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)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/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ru-RU" sz="16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ru-RU" sz="16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US" altLang="ru-RU" sz="16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ru-RU" sz="1600" dirty="0">
                    <a:latin typeface="Arial" panose="020B0604020202020204" pitchFamily="34" charset="0"/>
                  </a:rPr>
                  <a:t>-1</a:t>
                </a:r>
                <a14:m>
                  <m:oMath xmlns:m="http://schemas.openxmlformats.org/officeDocument/2006/math">
                    <m:r>
                      <a:rPr lang="en-US" altLang="ru-RU" sz="1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p>
                      <m:sSupPr>
                        <m:ctrlPr>
                          <a:rPr lang="en-US" alt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ru-RU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ru-RU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ru-RU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ru-RU" sz="16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h_n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– </a:t>
                </a:r>
                <a:r>
                  <a:rPr lang="ru-RU" altLang="ru-RU" sz="1600" dirty="0">
                    <a:latin typeface="Arial" panose="020B0604020202020204" pitchFamily="34" charset="0"/>
                  </a:rPr>
                  <a:t>шаг метода из-за которого получилось данное </a:t>
                </a:r>
                <a:r>
                  <a:rPr lang="en-US" altLang="ru-RU" sz="1600" dirty="0" err="1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Xn</a:t>
                </a:r>
                <a:r>
                  <a:rPr lang="en-US" altLang="ru-RU" sz="1600" dirty="0">
                    <a:latin typeface="Arial" panose="020B0604020202020204" pitchFamily="34" charset="0"/>
                  </a:rPr>
                  <a:t> </a:t>
                </a:r>
                <a:r>
                  <a:rPr lang="ru-RU" altLang="ru-RU" sz="1600" dirty="0">
                    <a:latin typeface="Arial" panose="020B0604020202020204" pitchFamily="34" charset="0"/>
                  </a:rPr>
                  <a:t>то есть </a:t>
                </a:r>
                <a:r>
                  <a:rPr lang="en-US" altLang="ru-RU" sz="1600" dirty="0" err="1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Xn</a:t>
                </a:r>
                <a:r>
                  <a:rPr lang="en-US" altLang="ru-RU" sz="1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=X(n-1)+</a:t>
                </a:r>
                <a:r>
                  <a:rPr lang="en-US" altLang="ru-RU" sz="1600" dirty="0" err="1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h_n</a:t>
                </a:r>
                <a:endParaRPr lang="en-US" altLang="ru-RU" sz="1600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Умнож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 шага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–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число умножений шага метода в ходе корректировки</a:t>
                </a:r>
                <a:endParaRPr kumimoji="0" lang="en-US" altLang="ru-RU" sz="16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Дел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 шага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–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число делений шага метода в ходе корректировки</a:t>
                </a:r>
                <a:endParaRPr kumimoji="0" lang="en-US" altLang="ru-RU" sz="16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(1)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– </a:t>
                </a:r>
                <a:r>
                  <a:rPr lang="ru-RU" altLang="ru-RU" sz="1600" dirty="0">
                    <a:latin typeface="Arial" panose="020B0604020202020204" pitchFamily="34" charset="0"/>
                  </a:rPr>
                  <a:t>точное решение для первого уравнения функции</a:t>
                </a:r>
                <a:endParaRPr kumimoji="0" lang="en-US" altLang="ru-RU" sz="16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|U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(1) - 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_F(1)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|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- </a:t>
                </a:r>
                <a:r>
                  <a:rPr lang="ru-RU" altLang="ru-RU" sz="1600" dirty="0">
                    <a:latin typeface="Arial" panose="020B0604020202020204" pitchFamily="34" charset="0"/>
                  </a:rPr>
                  <a:t>глобальная погрешность для первых функций полученных численно и точно</a:t>
                </a:r>
                <a:endParaRPr kumimoji="0" lang="en-US" altLang="ru-RU" sz="16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(2)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–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точное решение для второго уравнения функции</a:t>
                </a:r>
                <a:endParaRPr kumimoji="0" lang="en-US" altLang="ru-RU" sz="16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|U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(2) - 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_F(2)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|</a:t>
                </a:r>
                <a:r>
                  <a:rPr kumimoji="0" lang="en-US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-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глобальная погрешность для вторых функций полученных численно и точно</a:t>
                </a:r>
                <a:endParaRPr kumimoji="0" lang="ru-RU" altLang="ru-RU" sz="16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086EA906-C3D2-482A-A076-B3776176E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622183" y="1070680"/>
                <a:ext cx="10947634" cy="4924425"/>
              </a:xfrm>
              <a:prstGeom prst="rect">
                <a:avLst/>
              </a:prstGeom>
              <a:blipFill>
                <a:blip r:embed="rId2"/>
                <a:stretch>
                  <a:fillRect l="-1114" t="-867" b="-21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08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AABB1-7D5C-489A-8C2C-1665DCEB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222057"/>
            <a:ext cx="9418320" cy="65878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Пример жёсткой систему ОДУ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708E88C-804B-4114-8D6C-FE571F5CE35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5285" y="880843"/>
                <a:ext cx="10654018" cy="5755099"/>
              </a:xfrm>
            </p:spPr>
            <p:txBody>
              <a:bodyPr>
                <a:noAutofit/>
              </a:bodyPr>
              <a:lstStyle/>
              <a:p>
                <a:r>
                  <a:rPr lang="ru-RU" dirty="0"/>
                  <a:t>Рассмотрим пример жёсткой систему ОДУ – линейную автономную систему 2-го порядка.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500.005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499.995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499.995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−500.005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𝐴𝑢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b="1" dirty="0"/>
                  <a:t>или</a:t>
                </a:r>
                <a:r>
                  <a:rPr lang="ru-RU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𝑑𝑢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pl-PL"/>
                              <m:t>= −500.005</m:t>
                            </m:r>
                            <m:sSup>
                              <m:sSupPr>
                                <m:ctrlP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pl-PL" baseline="300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pl-PL"/>
                              <m:t>+ 499.995</m:t>
                            </m:r>
                            <m:sSup>
                              <m:sSupPr>
                                <m:ctrlP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e>
                          <m:e>
                            <m:f>
                              <m:f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𝑑𝑢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pl-PL"/>
                              <m:t>= 499.995</m:t>
                            </m:r>
                            <m:sSup>
                              <m:sSupPr>
                                <m:ctrlP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pl-PL"/>
                              <m:t> − 500.005</m:t>
                            </m:r>
                            <m:sSup>
                              <m:sSupPr>
                                <m:ctrlP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=7</m:t>
                            </m:r>
                            <m:r>
                              <m:rPr>
                                <m:nor/>
                              </m:rPr>
                              <a:rPr lang="pl-PL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i="0" smtClean="0"/>
                              <m:t> 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pl-PL"/>
                              <m:t>13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ru-RU" b="1" dirty="0"/>
                  <a:t>(1)</a:t>
                </a:r>
              </a:p>
              <a:p>
                <a:r>
                  <a:rPr lang="ru-RU" b="1" dirty="0">
                    <a:solidFill>
                      <a:schemeClr val="accent1"/>
                    </a:solidFill>
                  </a:rPr>
                  <a:t>Неизвестной функцией </a:t>
                </a:r>
                <a:r>
                  <a:rPr lang="ru-RU" dirty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</a:t>
                </a:r>
                <a:r>
                  <a:rPr lang="ru-RU" b="1" dirty="0">
                    <a:solidFill>
                      <a:schemeClr val="accent1"/>
                    </a:solidFill>
                  </a:rPr>
                  <a:t>начальному условию</a:t>
                </a:r>
                <a:r>
                  <a:rPr lang="ru-RU" dirty="0"/>
                  <a:t> соответствует уравнение вида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Правую часть системы определяет </a:t>
                </a:r>
                <a:r>
                  <a:rPr lang="ru-RU" b="1" dirty="0">
                    <a:solidFill>
                      <a:schemeClr val="accent1"/>
                    </a:solidFill>
                  </a:rPr>
                  <a:t>матрица </a:t>
                </a:r>
                <a:r>
                  <a:rPr lang="en-US" b="1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 </a:t>
                </a:r>
                <a:r>
                  <a:rPr lang="ru-RU" dirty="0"/>
                  <a:t>размерности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 х 2 </m:t>
                    </m:r>
                  </m:oMath>
                </a14:m>
                <a:r>
                  <a:rPr lang="ru-RU" dirty="0"/>
                  <a:t>с коэффициентами:</a:t>
                </a:r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−500.005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499.995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499.995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−500.005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708E88C-804B-4114-8D6C-FE571F5CE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5285" y="880843"/>
                <a:ext cx="10654018" cy="5755099"/>
              </a:xfrm>
              <a:blipFill>
                <a:blip r:embed="rId2"/>
                <a:stretch>
                  <a:fillRect l="-744" t="-952" r="-3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24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9943E84-9D14-4D09-BE54-8B65FCE6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35" y="180112"/>
            <a:ext cx="10019251" cy="60845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Собственные числа и векторы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2">
                <a:extLst>
                  <a:ext uri="{FF2B5EF4-FFF2-40B4-BE49-F238E27FC236}">
                    <a16:creationId xmlns:a16="http://schemas.microsoft.com/office/drawing/2014/main" id="{CFF8F57C-ADCB-4F31-8B37-11D16E174C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452" y="956344"/>
                <a:ext cx="10654018" cy="555376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Найдём собственные числа и векторы матрицы А: </a:t>
                </a:r>
                <a:endPara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−500.005</m:t>
                              </m:r>
                            </m:e>
                            <m:e>
                              <m:r>
                                <a:rPr lang="en-US" sz="22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499.995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499.995</m:t>
                              </m:r>
                            </m:e>
                            <m:e>
                              <m:r>
                                <a:rPr lang="en-US" sz="22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−500.005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Получим </a:t>
                </a:r>
                <a:r>
                  <a:rPr lang="ru-RU" sz="2200" b="1" dirty="0">
                    <a:solidFill>
                      <a:schemeClr val="accent1"/>
                    </a:solidFill>
                  </a:rPr>
                  <a:t>собственные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−1000 ,</m:t>
                    </m:r>
                    <m:sSub>
                      <m:sSubPr>
                        <m:ctrlPr>
                          <a:rPr lang="ru-RU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200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0.01 </m:t>
                    </m:r>
                  </m:oMath>
                </a14:m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и </a:t>
                </a:r>
                <a:r>
                  <a:rPr lang="ru-RU" sz="2200" b="1" dirty="0">
                    <a:solidFill>
                      <a:schemeClr val="accent1"/>
                    </a:solidFill>
                  </a:rPr>
                  <a:t>собственные векторы</a:t>
                </a:r>
                <a:br>
                  <a:rPr lang="ru-RU" sz="2200" b="1" dirty="0">
                    <a:solidFill>
                      <a:schemeClr val="accent1"/>
                    </a:solidFill>
                  </a:rPr>
                </a:br>
                <a:endParaRPr lang="ru-RU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Так как собственные числа отрицательны и существенно отличаются по модулю, мы можем говорить, что система </a:t>
                </a:r>
                <a:r>
                  <a:rPr lang="ru-RU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(1) </a:t>
                </a:r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имеет нулевое равновесие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2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типа </a:t>
                </a:r>
                <a:r>
                  <a:rPr lang="ru-RU" sz="2200" b="1" dirty="0">
                    <a:solidFill>
                      <a:schemeClr val="accent1"/>
                    </a:solidFill>
                  </a:rPr>
                  <a:t>«устойчивый узел»</a:t>
                </a:r>
                <a:r>
                  <a:rPr lang="ru-RU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r>
                  <a:rPr lang="en-US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endParaRPr 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Система </a:t>
                </a:r>
                <a:r>
                  <a:rPr lang="ru-RU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(1) </a:t>
                </a:r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является жёсткой, потому что выполнено условие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ru-RU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Текст 2">
                <a:extLst>
                  <a:ext uri="{FF2B5EF4-FFF2-40B4-BE49-F238E27FC236}">
                    <a16:creationId xmlns:a16="http://schemas.microsoft.com/office/drawing/2014/main" id="{CFF8F57C-ADCB-4F31-8B37-11D16E174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52" y="956344"/>
                <a:ext cx="10654018" cy="5553764"/>
              </a:xfrm>
              <a:prstGeom prst="rect">
                <a:avLst/>
              </a:prstGeom>
              <a:blipFill>
                <a:blip r:embed="rId2"/>
                <a:stretch>
                  <a:fillRect l="-744" t="-1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34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9943E84-9D14-4D09-BE54-8B65FCE6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35" y="180112"/>
            <a:ext cx="10019251" cy="608453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Точное решение задачи Коши_1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2">
                <a:extLst>
                  <a:ext uri="{FF2B5EF4-FFF2-40B4-BE49-F238E27FC236}">
                    <a16:creationId xmlns:a16="http://schemas.microsoft.com/office/drawing/2014/main" id="{CFF8F57C-ADCB-4F31-8B37-11D16E174C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452" y="956344"/>
                <a:ext cx="10654018" cy="555376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Собственные векторы матрицы А мы обозначили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Тогда решение имеет вид:</a:t>
                </a:r>
                <a:endPara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−1000(</m:t>
                          </m:r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где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2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200" dirty="0"/>
                  <a:t> – </a:t>
                </a:r>
                <a:r>
                  <a:rPr lang="ru-RU" sz="2200" b="1" dirty="0">
                    <a:solidFill>
                      <a:schemeClr val="accent1"/>
                    </a:solidFill>
                  </a:rPr>
                  <a:t>коэффициенты разложения</a:t>
                </a:r>
                <a:r>
                  <a:rPr lang="ru-RU" sz="2200" dirty="0"/>
                  <a:t> </a:t>
                </a:r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начального условия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по базису из собственных векторов: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Разложим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по базису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ru-RU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=7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=13</m:t>
                              </m:r>
                            </m:e>
                          </m:eqArr>
                        </m:e>
                      </m:d>
                      <m:r>
                        <a:rPr lang="en-US" sz="2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Получили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ru-RU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u-RU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ru-RU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.</a:t>
                </a:r>
                <a:endPara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Текст 2">
                <a:extLst>
                  <a:ext uri="{FF2B5EF4-FFF2-40B4-BE49-F238E27FC236}">
                    <a16:creationId xmlns:a16="http://schemas.microsoft.com/office/drawing/2014/main" id="{CFF8F57C-ADCB-4F31-8B37-11D16E174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52" y="956344"/>
                <a:ext cx="10654018" cy="5553764"/>
              </a:xfrm>
              <a:prstGeom prst="rect">
                <a:avLst/>
              </a:prstGeom>
              <a:blipFill>
                <a:blip r:embed="rId2"/>
                <a:stretch>
                  <a:fillRect l="-744" t="-1098" r="-9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36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9943E84-9D14-4D09-BE54-8B65FCE6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35" y="180112"/>
            <a:ext cx="10019251" cy="608453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Точное решение задачи Коши_2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2">
                <a:extLst>
                  <a:ext uri="{FF2B5EF4-FFF2-40B4-BE49-F238E27FC236}">
                    <a16:creationId xmlns:a16="http://schemas.microsoft.com/office/drawing/2014/main" id="{CFF8F57C-ADCB-4F31-8B37-11D16E174C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452" y="956344"/>
                <a:ext cx="10654018" cy="555376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ru-RU" sz="3200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−1000(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u-RU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ru-R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−1000(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- первая компонента, что достаточно </a:t>
                </a:r>
                <a:r>
                  <a:rPr lang="ru-RU" sz="2400" b="1" dirty="0">
                    <a:solidFill>
                      <a:schemeClr val="accent1"/>
                    </a:solidFill>
                  </a:rPr>
                  <a:t>быстро</a:t>
                </a:r>
                <a:r>
                  <a:rPr lang="ru-R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стремится к нулю</a:t>
                </a:r>
              </a:p>
              <a:p>
                <a:endParaRPr lang="ru-RU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ru-R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ru-RU" sz="24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 вторая компонента, что достаточно </a:t>
                </a:r>
                <a:r>
                  <a:rPr lang="ru-RU" sz="2400" b="1" dirty="0">
                    <a:solidFill>
                      <a:schemeClr val="accent1"/>
                    </a:solidFill>
                  </a:rPr>
                  <a:t>медленно </a:t>
                </a:r>
                <a:r>
                  <a:rPr lang="ru-R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стремится к нулю</a:t>
                </a:r>
              </a:p>
            </p:txBody>
          </p:sp>
        </mc:Choice>
        <mc:Fallback xmlns="">
          <p:sp>
            <p:nvSpPr>
              <p:cNvPr id="4" name="Текст 2">
                <a:extLst>
                  <a:ext uri="{FF2B5EF4-FFF2-40B4-BE49-F238E27FC236}">
                    <a16:creationId xmlns:a16="http://schemas.microsoft.com/office/drawing/2014/main" id="{CFF8F57C-ADCB-4F31-8B37-11D16E174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52" y="956344"/>
                <a:ext cx="10654018" cy="5553764"/>
              </a:xfrm>
              <a:prstGeom prst="rect">
                <a:avLst/>
              </a:prstGeom>
              <a:blipFill>
                <a:blip r:embed="rId2"/>
                <a:stretch>
                  <a:fillRect l="-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01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B2C93-6907-4403-A83A-AE81A0E1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9161"/>
          </a:xfrm>
        </p:spPr>
        <p:txBody>
          <a:bodyPr>
            <a:normAutofit/>
          </a:bodyPr>
          <a:lstStyle/>
          <a:p>
            <a:r>
              <a:rPr lang="ru-RU" sz="2800" dirty="0"/>
              <a:t>Точное решение жесткой системы ОДУ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3B961C-89D5-4292-8D80-5F638AD5A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5249" y="1828800"/>
            <a:ext cx="4480560" cy="4351337"/>
          </a:xfrm>
        </p:spPr>
        <p:txBody>
          <a:bodyPr/>
          <a:lstStyle/>
          <a:p>
            <a:r>
              <a:rPr lang="ru-RU" dirty="0"/>
              <a:t>Рисунок 1А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BDCE184-10F5-47D4-B001-4FB980FB49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9930" y="1516697"/>
            <a:ext cx="6135319" cy="4663440"/>
          </a:xfrm>
        </p:spPr>
      </p:pic>
    </p:spTree>
    <p:extLst>
      <p:ext uri="{BB962C8B-B14F-4D97-AF65-F5344CB8AC3E}">
        <p14:creationId xmlns:p14="http://schemas.microsoft.com/office/powerpoint/2010/main" val="412595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B2C93-6907-4403-A83A-AE81A0E1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9161"/>
          </a:xfrm>
        </p:spPr>
        <p:txBody>
          <a:bodyPr>
            <a:normAutofit/>
          </a:bodyPr>
          <a:lstStyle/>
          <a:p>
            <a:r>
              <a:rPr lang="ru-RU" sz="2800" dirty="0"/>
              <a:t>Точное решение жесткой системы ОДУ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3B961C-89D5-4292-8D80-5F638AD5A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5249" y="1828800"/>
            <a:ext cx="4480560" cy="4351337"/>
          </a:xfrm>
        </p:spPr>
        <p:txBody>
          <a:bodyPr/>
          <a:lstStyle/>
          <a:p>
            <a:r>
              <a:rPr lang="ru-RU" dirty="0"/>
              <a:t>Рисунок 1Б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F990CD5-1B99-4919-B776-FB1FB4E5F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590804"/>
            <a:ext cx="6595082" cy="4827328"/>
          </a:xfrm>
        </p:spPr>
      </p:pic>
    </p:spTree>
    <p:extLst>
      <p:ext uri="{BB962C8B-B14F-4D97-AF65-F5344CB8AC3E}">
        <p14:creationId xmlns:p14="http://schemas.microsoft.com/office/powerpoint/2010/main" val="397590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DD8BF-0711-4FB6-92C4-AA167500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631709"/>
          </a:xfrm>
        </p:spPr>
        <p:txBody>
          <a:bodyPr/>
          <a:lstStyle/>
          <a:p>
            <a:r>
              <a:rPr lang="ru-RU" sz="2800" dirty="0"/>
              <a:t>Точное решение жесткой системы ОДУ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425AE9-0C97-42FB-B283-8382AC95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6036690"/>
            <a:ext cx="9982200" cy="5970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Рисунок 1В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15F8739-9D94-4D8C-B614-874E5746BCF5}"/>
              </a:ext>
            </a:extLst>
          </p:cNvPr>
          <p:cNvGrpSpPr/>
          <p:nvPr/>
        </p:nvGrpSpPr>
        <p:grpSpPr>
          <a:xfrm>
            <a:off x="0" y="0"/>
            <a:ext cx="11298477" cy="5110619"/>
            <a:chOff x="0" y="0"/>
            <a:chExt cx="11298477" cy="5110619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6D12501-18A4-4DA3-A82F-954ABF8BA41A}"/>
                </a:ext>
              </a:extLst>
            </p:cNvPr>
            <p:cNvSpPr/>
            <p:nvPr/>
          </p:nvSpPr>
          <p:spPr>
            <a:xfrm>
              <a:off x="0" y="0"/>
              <a:ext cx="11298477" cy="511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48F50DF-54E9-418D-A84A-DF7FF674D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2"/>
            <a:stretch/>
          </p:blipFill>
          <p:spPr>
            <a:xfrm>
              <a:off x="1660325" y="263525"/>
              <a:ext cx="7972190" cy="4628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343821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1504</TotalTime>
  <Words>1048</Words>
  <Application>Microsoft Office PowerPoint</Application>
  <PresentationFormat>Широкоэкранный</PresentationFormat>
  <Paragraphs>93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Schoolbook</vt:lpstr>
      <vt:lpstr>Wingdings 2</vt:lpstr>
      <vt:lpstr>Вид</vt:lpstr>
      <vt:lpstr>Решение задачи Коши для жёстких систем обыкновенных дифференциальных уравнений</vt:lpstr>
      <vt:lpstr>Определение жёсткой системы</vt:lpstr>
      <vt:lpstr>Пример жёсткой систему ОДУ</vt:lpstr>
      <vt:lpstr>Собственные числа и векторы </vt:lpstr>
      <vt:lpstr>Точное решение задачи Коши_1 </vt:lpstr>
      <vt:lpstr>Точное решение задачи Коши_2</vt:lpstr>
      <vt:lpstr>Точное решение жесткой системы ОДУ</vt:lpstr>
      <vt:lpstr>Точное решение жесткой системы ОДУ</vt:lpstr>
      <vt:lpstr>Точное решение жесткой системы ОДУ</vt:lpstr>
      <vt:lpstr>Точное решение жесткой системы ОДУ</vt:lpstr>
      <vt:lpstr>Явный Метод Рунге-Кутта I, 2-го порядка</vt:lpstr>
      <vt:lpstr>Исследование явного метода РКI, p=2</vt:lpstr>
      <vt:lpstr>Исследование явного метода РКI, p=2</vt:lpstr>
      <vt:lpstr>Нахождение раскачки в численном решении РКI, p=2</vt:lpstr>
      <vt:lpstr>Расчёт численного решения при малом N=100. (1Б)</vt:lpstr>
      <vt:lpstr>Расчёт численного решения при малом N=500. (1B)</vt:lpstr>
      <vt:lpstr>Расчёт численного решения при малом N=5000, h=0.0002. (1Г)</vt:lpstr>
      <vt:lpstr>Расчёт численного решения при малом N=100000, h=0.001 (1A)</vt:lpstr>
      <vt:lpstr>Расчёт численного решения при малом N=100000, h=0.001</vt:lpstr>
      <vt:lpstr>Справка к программе</vt:lpstr>
      <vt:lpstr>Система для численного метода и точное решение</vt:lpstr>
      <vt:lpstr>Объяснение символики в таблице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Коши для жёстких систем обыкновенных дифференциальных уравнений</dc:title>
  <dc:creator>Данил Ермолаев</dc:creator>
  <cp:lastModifiedBy>Данил Ермолаев</cp:lastModifiedBy>
  <cp:revision>32</cp:revision>
  <dcterms:created xsi:type="dcterms:W3CDTF">2022-11-30T12:58:33Z</dcterms:created>
  <dcterms:modified xsi:type="dcterms:W3CDTF">2022-12-04T00:42:39Z</dcterms:modified>
</cp:coreProperties>
</file>