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3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4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1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1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neier.com/twofish-analysis-shiho.pdf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линии данных для бесконечного">
            <a:extLst>
              <a:ext uri="{FF2B5EF4-FFF2-40B4-BE49-F238E27FC236}">
                <a16:creationId xmlns:a16="http://schemas.microsoft.com/office/drawing/2014/main" id="{B27BC149-C3EE-F0D9-8348-55D72A574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0" r="732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1A8E2-6A7C-4449-B341-A1A592C4B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Алгоритм шифрования </a:t>
            </a:r>
            <a:r>
              <a:rPr lang="en-US" sz="5400" b="1" dirty="0">
                <a:solidFill>
                  <a:schemeClr val="bg1"/>
                </a:solidFill>
              </a:rPr>
              <a:t>Twofish</a:t>
            </a:r>
            <a:endParaRPr lang="en-GB" sz="54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6E1923-56E1-4014-80AD-257F092B5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3188951" cy="1208141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Презентацию подготовил Даниил Щетинин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2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фиолетовый, Фиолетовый, звезда, Пурпур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486B1857-C4EF-42F9-9B2E-186FDE66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A4EF5-A649-4F65-9BBC-5743E94F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816" y="652583"/>
            <a:ext cx="8590452" cy="138196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914400" lvl="2" algn="just">
              <a:lnSpc>
                <a:spcPct val="107000"/>
              </a:lnSpc>
              <a:spcAft>
                <a:spcPts val="0"/>
              </a:spcAft>
            </a:pPr>
            <a:r>
              <a:rPr lang="ru-RU" sz="40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Шифрование и расшифрование произвольного файла</a:t>
            </a:r>
            <a:r>
              <a:rPr lang="en-GB" sz="40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40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 Мб</a:t>
            </a:r>
            <a:r>
              <a:rPr lang="en-US" sz="40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40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C40517-08FB-46BE-8CCD-31805D492A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808556" y="2085414"/>
            <a:ext cx="10574887" cy="11620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712D1C-6CE6-4A4F-9832-1FA319A1B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56" y="3443424"/>
            <a:ext cx="2535776" cy="109326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436A6C1-7ED8-49E4-B608-66188495C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56" y="4685482"/>
            <a:ext cx="3429479" cy="20672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CCB579-1C38-41E0-BB1A-2C6DBE60B412}"/>
              </a:ext>
            </a:extLst>
          </p:cNvPr>
          <p:cNvSpPr txBox="1"/>
          <p:nvPr/>
        </p:nvSpPr>
        <p:spPr>
          <a:xfrm>
            <a:off x="3689019" y="3382644"/>
            <a:ext cx="6295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Шифрование и расшифрование полного издания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тома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Моби Дик, или Белый Кит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 Германа Мелвилла весом </a:t>
            </a:r>
            <a:r>
              <a:rPr lang="en-US" dirty="0">
                <a:solidFill>
                  <a:schemeClr val="bg1"/>
                </a:solidFill>
              </a:rPr>
              <a:t>~1.2 </a:t>
            </a:r>
            <a:r>
              <a:rPr lang="ru-RU" dirty="0">
                <a:solidFill>
                  <a:schemeClr val="bg1"/>
                </a:solidFill>
              </a:rPr>
              <a:t>МБ заняло 22 минуты.  </a:t>
            </a:r>
          </a:p>
          <a:p>
            <a:r>
              <a:rPr lang="ru-RU" dirty="0">
                <a:solidFill>
                  <a:schemeClr val="bg1"/>
                </a:solidFill>
              </a:rPr>
              <a:t>Особой нагрузки на ОЗУ и ЦП не представляет</a:t>
            </a:r>
            <a:endParaRPr lang="en-GB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5AF9E2B-3D9F-4D80-99F3-C11E791E0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0464" y="4075796"/>
            <a:ext cx="349616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фиолетовый, Фиолетовый, звезда, Пурпур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486B1857-C4EF-42F9-9B2E-186FDE66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A4EF5-A649-4F65-9BBC-5743E94F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140" y="-63219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</a:rPr>
              <a:t>Общее описание алгоритма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Изображение выглядит как Человеческое лицо, человек, одежда, Борода человека&#10;&#10;Автоматически созданное описание">
            <a:extLst>
              <a:ext uri="{FF2B5EF4-FFF2-40B4-BE49-F238E27FC236}">
                <a16:creationId xmlns:a16="http://schemas.microsoft.com/office/drawing/2014/main" id="{FA0C95D5-F203-4E2C-A9DE-07FAC54C4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08" y="1494506"/>
            <a:ext cx="2609850" cy="3476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4346CF-CF03-480B-94F1-700D6B1B218C}"/>
              </a:ext>
            </a:extLst>
          </p:cNvPr>
          <p:cNvSpPr txBox="1"/>
          <p:nvPr/>
        </p:nvSpPr>
        <p:spPr>
          <a:xfrm>
            <a:off x="9075208" y="5039053"/>
            <a:ext cx="6155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chemeClr val="bg1"/>
                </a:solidFill>
                <a:highlight>
                  <a:srgbClr val="000000"/>
                </a:highlight>
              </a:rPr>
              <a:t>Брюс Шнайер</a:t>
            </a:r>
            <a:endParaRPr lang="en-GB" sz="2400" i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E2D53-3FAB-4C7B-B0D2-0542395AFEF0}"/>
              </a:ext>
            </a:extLst>
          </p:cNvPr>
          <p:cNvSpPr txBox="1"/>
          <p:nvPr/>
        </p:nvSpPr>
        <p:spPr>
          <a:xfrm>
            <a:off x="95795" y="1589834"/>
            <a:ext cx="76461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Разработан группой специалистов во главе с Брюсом</a:t>
            </a:r>
            <a:r>
              <a:rPr lang="ru-RU" dirty="0">
                <a:solidFill>
                  <a:srgbClr val="3F82BF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Шнайером.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 Являлся одним из пяти финалистов второго этапа конкурса AES.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Алгоритм разработан на основе алгоритмов Blowfish, SAFER и SQUARE. Отличительные особенности алгоритма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Использование предварительно вычисляемых и зависящих от ключа узлов замены  (</a:t>
            </a:r>
            <a:r>
              <a:rPr lang="en-US" dirty="0">
                <a:solidFill>
                  <a:schemeClr val="bg1"/>
                </a:solidFill>
              </a:rPr>
              <a:t>S-</a:t>
            </a:r>
            <a:r>
              <a:rPr lang="ru-RU" dirty="0">
                <a:solidFill>
                  <a:schemeClr val="bg1"/>
                </a:solidFill>
              </a:rPr>
              <a:t>блоков) и сложная схема развёртки </a:t>
            </a:r>
            <a:r>
              <a:rPr lang="ru-RU" dirty="0" err="1">
                <a:solidFill>
                  <a:schemeClr val="bg1"/>
                </a:solidFill>
              </a:rPr>
              <a:t>подключей</a:t>
            </a:r>
            <a:r>
              <a:rPr lang="ru-RU" dirty="0">
                <a:solidFill>
                  <a:schemeClr val="bg1"/>
                </a:solidFill>
              </a:rPr>
              <a:t> шифрования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Сложность структуры алгоритма и, соответственно, сложность его анализа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Большое время выполнения по сравнению с подобными алгоритмами того времени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6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фиолетовый, Фиолетовый, звезда, Пурпур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486B1857-C4EF-42F9-9B2E-186FDE66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A4EF5-A649-4F65-9BBC-5743E94F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87" y="-618067"/>
            <a:ext cx="10376746" cy="311573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lvl="1" algn="ctr">
              <a:lnSpc>
                <a:spcPct val="107000"/>
              </a:lnSpc>
            </a:pPr>
            <a:r>
              <a:rPr lang="ru-RU" sz="4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Описание криптографических свойств алгоритма и принципов его построения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1DD9A-D956-44AE-9FFC-026E59ABC1BC}"/>
              </a:ext>
            </a:extLst>
          </p:cNvPr>
          <p:cNvSpPr txBox="1"/>
          <p:nvPr/>
        </p:nvSpPr>
        <p:spPr>
          <a:xfrm>
            <a:off x="410210" y="1963972"/>
            <a:ext cx="72605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Twofish разрабатывался специально с учетом требований и рекомендаций NIST для AES: 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128-битный блочный симметричный шифр,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длина ключей 128, 192 и 256 бит,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отсутствие слабых ключей,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эффективная программная (в первую очередь на 32-битных процессорах) и аппаратная реализация,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гибкость (возможность использования дополнительных длин ключа, использование в поточном шифровании, хеш-функциях и т. д.),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простота алгоритма — для возможности его эффективного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24067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фиолетовый, Фиолетовый, звезда, Пурпур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486B1857-C4EF-42F9-9B2E-186FDE66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A4EF5-A649-4F65-9BBC-5743E94F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1" y="3054713"/>
            <a:ext cx="6201361" cy="311573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lvl="1" algn="ctr">
              <a:lnSpc>
                <a:spcPct val="107000"/>
              </a:lnSpc>
            </a:pPr>
            <a:r>
              <a:rPr lang="ru-RU" sz="4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Описание криптографических свойств алгоритма и принципов его построения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i="1" dirty="0">
                <a:solidFill>
                  <a:schemeClr val="bg1"/>
                </a:solidFill>
                <a:latin typeface="+mn-lt"/>
              </a:rPr>
              <a:t>Twofish разбивает входной 128-битный блок данных на четыре 32-битных подблока, над которыми, после процедуры входного отбеливания (input whitening), производится 16 раундов преобразований. После последнего раунда выполняется выходное отбеливание (output whitening).</a:t>
            </a:r>
            <a:endParaRPr lang="en-US" sz="4000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1DD9A-D956-44AE-9FFC-026E59ABC1BC}"/>
              </a:ext>
            </a:extLst>
          </p:cNvPr>
          <p:cNvSpPr txBox="1"/>
          <p:nvPr/>
        </p:nvSpPr>
        <p:spPr>
          <a:xfrm>
            <a:off x="1849543" y="1997839"/>
            <a:ext cx="7954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диаграмма, План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85FAF882-3DD1-4282-961B-420FC46593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81" y="-10"/>
            <a:ext cx="5990696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86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фиолетовый, Фиолетовый, звезда, Пурпур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486B1857-C4EF-42F9-9B2E-186FDE66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A4EF5-A649-4F65-9BBC-5743E94F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254" y="1174529"/>
            <a:ext cx="7985759" cy="868823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lvl="1" algn="ctr">
              <a:lnSpc>
                <a:spcPct val="107000"/>
              </a:lnSpc>
              <a:spcAft>
                <a:spcPts val="0"/>
              </a:spcAft>
            </a:pPr>
            <a:br>
              <a:rPr lang="en-GB" sz="40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0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Известные оценки стойкости по открытым источникам</a:t>
            </a:r>
            <a:br>
              <a:rPr lang="en-US" sz="40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4000" b="1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C0338-12ED-4CD3-9068-12924018D530}"/>
              </a:ext>
            </a:extLst>
          </p:cNvPr>
          <p:cNvSpPr txBox="1"/>
          <p:nvPr/>
        </p:nvSpPr>
        <p:spPr>
          <a:xfrm>
            <a:off x="4504267" y="6309738"/>
            <a:ext cx="7598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Источник </a:t>
            </a:r>
            <a:r>
              <a:rPr lang="en-GB" i="1" dirty="0">
                <a:solidFill>
                  <a:schemeClr val="bg1"/>
                </a:solidFill>
              </a:rPr>
              <a:t>* - Shiho </a:t>
            </a:r>
            <a:r>
              <a:rPr lang="en-GB" i="1" dirty="0" err="1">
                <a:solidFill>
                  <a:schemeClr val="bg1"/>
                </a:solidFill>
              </a:rPr>
              <a:t>Moriai</a:t>
            </a:r>
            <a:r>
              <a:rPr lang="en-GB" i="1" dirty="0">
                <a:solidFill>
                  <a:schemeClr val="bg1"/>
                </a:solidFill>
              </a:rPr>
              <a:t>, </a:t>
            </a:r>
            <a:r>
              <a:rPr lang="en-GB" i="1" dirty="0" err="1">
                <a:solidFill>
                  <a:schemeClr val="bg1"/>
                </a:solidFill>
              </a:rPr>
              <a:t>Yiqun</a:t>
            </a:r>
            <a:r>
              <a:rPr lang="en-GB" i="1" dirty="0">
                <a:solidFill>
                  <a:schemeClr val="bg1"/>
                </a:solidFill>
              </a:rPr>
              <a:t> Lisa Yin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rgbClr val="3F82B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«Cryptanalysis of </a:t>
            </a:r>
            <a:r>
              <a:rPr lang="en-GB" dirty="0" err="1">
                <a:solidFill>
                  <a:srgbClr val="3F82B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Twofish</a:t>
            </a: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(II)»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B2AF7-F59F-4272-B6FD-17A8D2C531E2}"/>
              </a:ext>
            </a:extLst>
          </p:cNvPr>
          <p:cNvSpPr txBox="1"/>
          <p:nvPr/>
        </p:nvSpPr>
        <p:spPr>
          <a:xfrm>
            <a:off x="264594" y="1308215"/>
            <a:ext cx="61552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Изучение Twofish с сокращенным числом раундов показало, что алгоритм обладает большим запасом прочности, и, по сравнению с остальными финалистами конкурса AES, он оказался самым стойким.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Лучшим вариантом криптоанализа Twofish является вариант усечённого дифференциального криптоанализа, который был опубликован исследователями в Японии в 2000 году*. Они показали, что для нахождения необходимых дифференциалов требуется 251 подобранных открытых текстов. Тем не менее исследования носили теоретический характер, никакой реальной атаки проведено не было. В своём блоге создатель Twofish Брюс Шнайер утверждает, что в реальности провести такую атаку невозможно.</a:t>
            </a:r>
            <a:endParaRPr lang="en-GB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8474309-CF49-4571-9802-E39FB9AAC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433" y="1397547"/>
            <a:ext cx="5306438" cy="341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фиолетовый, Фиолетовый, звезда, Пурпур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486B1857-C4EF-42F9-9B2E-186FDE66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A4EF5-A649-4F65-9BBC-5743E94F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4" y="847132"/>
            <a:ext cx="8940800" cy="2581863"/>
          </a:xfr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Часть </a:t>
            </a:r>
            <a:r>
              <a:rPr lang="en-US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II:</a:t>
            </a:r>
            <a:r>
              <a:rPr lang="ru-RU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и описание характеристик реализации</a:t>
            </a:r>
            <a:br>
              <a:rPr lang="en-GB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b="1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5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фиолетовый, Фиолетовый, звезда, Пурпур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486B1857-C4EF-42F9-9B2E-186FDE66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A4EF5-A649-4F65-9BBC-5743E94F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75" y="190735"/>
            <a:ext cx="9413229" cy="2772599"/>
          </a:xfr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Общее описание программной реализации алгоритма</a:t>
            </a:r>
            <a:br>
              <a:rPr lang="en-GB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b="1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118F46-A3BB-4FFF-B56C-EEE757754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6" y="1711273"/>
            <a:ext cx="5201376" cy="7430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CBC032-FFA8-422E-990B-FCD7D9979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82" y="1711274"/>
            <a:ext cx="5295356" cy="7442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FB67D7-8D18-4ABD-A491-99CC3602D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46" y="2729304"/>
            <a:ext cx="5201376" cy="6996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BA4C69-A101-4D49-AC69-72FC1358D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0081" y="2729304"/>
            <a:ext cx="3508771" cy="6996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0F96F8-B483-4235-9551-A723FA7F8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7492" y="3461509"/>
            <a:ext cx="4225177" cy="25635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71FA54-6D88-4C67-B6C1-34E3F79C5459}"/>
              </a:ext>
            </a:extLst>
          </p:cNvPr>
          <p:cNvSpPr txBox="1"/>
          <p:nvPr/>
        </p:nvSpPr>
        <p:spPr>
          <a:xfrm>
            <a:off x="258799" y="6057529"/>
            <a:ext cx="11674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Алгоритм представляет собой список функций, которые отвечают за подсчётом значений, необходимых для преобразования текста в шифр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00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фиолетовый, Фиолетовый, звезда, Пурпур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486B1857-C4EF-42F9-9B2E-186FDE66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A4EF5-A649-4F65-9BBC-5743E94F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75" y="190735"/>
            <a:ext cx="9413229" cy="2772599"/>
          </a:xfr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Общее описание программной реализации алгоритма</a:t>
            </a:r>
            <a:br>
              <a:rPr lang="en-GB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b="1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1FA54-6D88-4C67-B6C1-34E3F79C5459}"/>
              </a:ext>
            </a:extLst>
          </p:cNvPr>
          <p:cNvSpPr txBox="1"/>
          <p:nvPr/>
        </p:nvSpPr>
        <p:spPr>
          <a:xfrm>
            <a:off x="258799" y="6057529"/>
            <a:ext cx="11674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Сама функция, отвечающая за шифр поочерёдно вызывает функции для форматирования текста и ключа, а затем для вычисления значений необходимых функций (</a:t>
            </a:r>
            <a:r>
              <a:rPr lang="en-US" dirty="0">
                <a:solidFill>
                  <a:schemeClr val="bg1"/>
                </a:solidFill>
              </a:rPr>
              <a:t>g, f, </a:t>
            </a:r>
            <a:r>
              <a:rPr lang="ru-RU" dirty="0" err="1">
                <a:solidFill>
                  <a:schemeClr val="bg1"/>
                </a:solidFill>
              </a:rPr>
              <a:t>и.т.д</a:t>
            </a:r>
            <a:r>
              <a:rPr lang="ru-RU" dirty="0">
                <a:solidFill>
                  <a:schemeClr val="bg1"/>
                </a:solidFill>
              </a:rPr>
              <a:t>.) в зависимости от типа шифрования</a:t>
            </a:r>
            <a:endParaRPr lang="en-GB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F5D6A7-0F17-4EF9-8F8C-704493366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7" y="1676820"/>
            <a:ext cx="4820763" cy="443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2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фиолетовый, Фиолетовый, звезда, Пурпур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486B1857-C4EF-42F9-9B2E-186FDE66A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A4EF5-A649-4F65-9BBC-5743E94F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75" y="190735"/>
            <a:ext cx="9413229" cy="2772599"/>
          </a:xfr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Общее описание программной реализации алгоритма</a:t>
            </a:r>
            <a:br>
              <a:rPr lang="en-GB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b="1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1FA54-6D88-4C67-B6C1-34E3F79C5459}"/>
              </a:ext>
            </a:extLst>
          </p:cNvPr>
          <p:cNvSpPr txBox="1"/>
          <p:nvPr/>
        </p:nvSpPr>
        <p:spPr>
          <a:xfrm>
            <a:off x="258799" y="6057529"/>
            <a:ext cx="11674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Реализация интерфейса – простая программа в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 помощью которой можно шифровать и расшифровать текст или файлы двумя режимами, а также узнать результат</a:t>
            </a:r>
            <a:endParaRPr lang="en-GB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C302DB-54DC-46EA-83FA-9E384EA78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99" y="1622953"/>
            <a:ext cx="5722002" cy="428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155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485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Алгоритм шифрования Twofish</vt:lpstr>
      <vt:lpstr>Общее описание алгоритма</vt:lpstr>
      <vt:lpstr>Описание криптографических свойств алгоритма и принципов его построения </vt:lpstr>
      <vt:lpstr>Описание криптографических свойств алгоритма и принципов его построения Twofish разбивает входной 128-битный блок данных на четыре 32-битных подблока, над которыми, после процедуры входного отбеливания (input whitening), производится 16 раундов преобразований. После последнего раунда выполняется выходное отбеливание (output whitening).</vt:lpstr>
      <vt:lpstr> Известные оценки стойкости по открытым источникам </vt:lpstr>
      <vt:lpstr>Часть II:Тестирование и описание характеристик реализации </vt:lpstr>
      <vt:lpstr>Общее описание программной реализации алгоритма  </vt:lpstr>
      <vt:lpstr>Общее описание программной реализации алгоритма  </vt:lpstr>
      <vt:lpstr>Общее описание программной реализации алгоритма  </vt:lpstr>
      <vt:lpstr>Шифрование и расшифрование произвольного файла (1 Мб)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шифрования Twofish</dc:title>
  <dc:creator>Щетинин Даниил Николаевич</dc:creator>
  <cp:lastModifiedBy>Щетинин Даниил Николаевич</cp:lastModifiedBy>
  <cp:revision>2</cp:revision>
  <dcterms:created xsi:type="dcterms:W3CDTF">2024-05-12T18:41:36Z</dcterms:created>
  <dcterms:modified xsi:type="dcterms:W3CDTF">2024-05-13T18:54:34Z</dcterms:modified>
</cp:coreProperties>
</file>