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5" r:id="rId22"/>
    <p:sldId id="276"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F2F2B8-2778-4745-81EF-79EBAF29DF91}" type="datetimeFigureOut">
              <a:rPr lang="en-IN" smtClean="0"/>
              <a:t>19-11-2022</a:t>
            </a:fld>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6EA167BD-5257-4721-B890-33068FED1F60}"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5729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2F2B8-2778-4745-81EF-79EBAF29DF91}" type="datetimeFigureOut">
              <a:rPr lang="en-IN" smtClean="0"/>
              <a:t>19-11-2022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EA167BD-5257-4721-B890-33068FED1F60}"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0780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2F2B8-2778-4745-81EF-79EBAF29DF91}" type="datetimeFigureOut">
              <a:rPr lang="en-IN" smtClean="0"/>
              <a:t>19-11-2022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EA167BD-5257-4721-B890-33068FED1F60}"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2572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2F2B8-2778-4745-81EF-79EBAF29DF91}" type="datetimeFigureOut">
              <a:rPr lang="en-IN" smtClean="0"/>
              <a:t>19-11-2022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EA167BD-5257-4721-B890-33068FED1F60}"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938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2F2B8-2778-4745-81EF-79EBAF29DF91}" type="datetimeFigureOut">
              <a:rPr lang="en-IN" smtClean="0"/>
              <a:t>19-11-2022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EA167BD-5257-4721-B890-33068FED1F60}"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5487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F2F2B8-2778-4745-81EF-79EBAF29DF91}" type="datetimeFigureOut">
              <a:rPr lang="en-IN" smtClean="0"/>
              <a:t>19-11-2022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EA167BD-5257-4721-B890-33068FED1F60}"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7990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F2F2B8-2778-4745-81EF-79EBAF29DF91}" type="datetimeFigureOut">
              <a:rPr lang="en-IN" smtClean="0"/>
              <a:t>19-11-2022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EA167BD-5257-4721-B890-33068FED1F60}"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0558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F2F2B8-2778-4745-81EF-79EBAF29DF91}" type="datetimeFigureOut">
              <a:rPr lang="en-IN" smtClean="0"/>
              <a:t>19-11-2022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EA167BD-5257-4721-B890-33068FED1F60}"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6779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F2F2B8-2778-4745-81EF-79EBAF29DF91}" type="datetimeFigureOut">
              <a:rPr lang="en-IN" smtClean="0"/>
              <a:t>19-11-2022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EA167BD-5257-4721-B890-33068FED1F60}" type="slidenum">
              <a:rPr lang="en-IN" smtClean="0"/>
              <a:t>‹#›</a:t>
            </a:fld>
            <a:endParaRPr lang="en-IN" dirty="0"/>
          </a:p>
        </p:txBody>
      </p:sp>
    </p:spTree>
    <p:extLst>
      <p:ext uri="{BB962C8B-B14F-4D97-AF65-F5344CB8AC3E}">
        <p14:creationId xmlns:p14="http://schemas.microsoft.com/office/powerpoint/2010/main" val="1473390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F2F2B8-2778-4745-81EF-79EBAF29DF91}" type="datetimeFigureOut">
              <a:rPr lang="en-IN" smtClean="0"/>
              <a:t>19-11-2022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EA167BD-5257-4721-B890-33068FED1F60}"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363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BF2F2B8-2778-4745-81EF-79EBAF29DF91}" type="datetimeFigureOut">
              <a:rPr lang="en-IN" smtClean="0"/>
              <a:t>19-11-2022</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6EA167BD-5257-4721-B890-33068FED1F60}"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837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BF2F2B8-2778-4745-81EF-79EBAF29DF91}" type="datetimeFigureOut">
              <a:rPr lang="en-IN" smtClean="0"/>
              <a:t>19-11-2022</a:t>
            </a:fld>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EA167BD-5257-4721-B890-33068FED1F60}"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141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netflix-techblog/netflix-recommendations-beyond-the-5-stars-part-1-55838468f429" TargetMode="External"/><Relationship Id="rId2" Type="http://schemas.openxmlformats.org/officeDocument/2006/relationships/hyperlink" Target="https://static.googleusercontent.com/media/research.google.com/en/pubs/archive/45530.pdf" TargetMode="External"/><Relationship Id="rId1" Type="http://schemas.openxmlformats.org/officeDocument/2006/relationships/slideLayout" Target="../slideLayouts/slideLayout2.xml"/><Relationship Id="rId4" Type="http://schemas.openxmlformats.org/officeDocument/2006/relationships/hyperlink" Target="https://benanne.github.io/2014/08/05/spotify-cnns.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streamlit.io/"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0B2A0-88BC-F2CE-F022-20FA4325DDED}"/>
              </a:ext>
            </a:extLst>
          </p:cNvPr>
          <p:cNvSpPr>
            <a:spLocks noGrp="1"/>
          </p:cNvSpPr>
          <p:nvPr>
            <p:ph type="ctrTitle"/>
          </p:nvPr>
        </p:nvSpPr>
        <p:spPr>
          <a:xfrm>
            <a:off x="2441359" y="1880646"/>
            <a:ext cx="9168473" cy="1613377"/>
          </a:xfrm>
        </p:spPr>
        <p:txBody>
          <a:bodyPr>
            <a:normAutofit/>
          </a:bodyPr>
          <a:lstStyle/>
          <a:p>
            <a:pPr marL="857250" indent="-857250">
              <a:buFont typeface="Wingdings" panose="05000000000000000000" pitchFamily="2" charset="2"/>
              <a:buChar char="q"/>
            </a:pPr>
            <a:r>
              <a:rPr lang="en-US" sz="4400" b="1" dirty="0">
                <a:latin typeface="Times New Roman" panose="02020603050405020304" pitchFamily="18" charset="0"/>
                <a:cs typeface="Times New Roman" panose="02020603050405020304" pitchFamily="18" charset="0"/>
              </a:rPr>
              <a:t>Movie Recommendation System.</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3B0F8D6-B073-229D-7196-B9F725FB6C12}"/>
              </a:ext>
            </a:extLst>
          </p:cNvPr>
          <p:cNvSpPr>
            <a:spLocks noGrp="1"/>
          </p:cNvSpPr>
          <p:nvPr>
            <p:ph type="subTitle" idx="1"/>
          </p:nvPr>
        </p:nvSpPr>
        <p:spPr>
          <a:xfrm>
            <a:off x="2441359" y="4977353"/>
            <a:ext cx="9168473" cy="1738603"/>
          </a:xfrm>
        </p:spPr>
        <p:txBody>
          <a:bodyPr>
            <a:normAutofit/>
          </a:bodyPr>
          <a:lstStyle/>
          <a:p>
            <a:r>
              <a:rPr lang="en-US" sz="2800" b="1" dirty="0">
                <a:latin typeface="Times New Roman" panose="02020603050405020304" pitchFamily="18" charset="0"/>
                <a:cs typeface="Times New Roman" panose="02020603050405020304" pitchFamily="18" charset="0"/>
              </a:rPr>
              <a:t>Presented By: Dnyaneshwar Ainar</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9575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2929B-5B53-E0F5-BF13-5C2E4AEC8388}"/>
              </a:ext>
            </a:extLst>
          </p:cNvPr>
          <p:cNvSpPr>
            <a:spLocks noGrp="1"/>
          </p:cNvSpPr>
          <p:nvPr>
            <p:ph idx="1"/>
          </p:nvPr>
        </p:nvSpPr>
        <p:spPr/>
        <p:txBody>
          <a:bodyPr numCol="1"/>
          <a:lstStyle/>
          <a:p>
            <a:r>
              <a:rPr lang="en-US" b="0" i="0" dirty="0">
                <a:effectLst/>
                <a:latin typeface="Times New Roman" panose="02020603050405020304" pitchFamily="18" charset="0"/>
                <a:cs typeface="Times New Roman" panose="02020603050405020304" pitchFamily="18" charset="0"/>
              </a:rPr>
              <a:t>Some examples of this are found in the recommendation systems of </a:t>
            </a:r>
            <a:r>
              <a:rPr lang="en-US" i="0" u="sng"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YouTube</a:t>
            </a:r>
            <a:r>
              <a:rPr lang="en-US" b="0" i="0" dirty="0">
                <a:effectLst/>
                <a:latin typeface="Times New Roman" panose="02020603050405020304" pitchFamily="18" charset="0"/>
                <a:cs typeface="Times New Roman" panose="02020603050405020304" pitchFamily="18" charset="0"/>
              </a:rPr>
              <a:t>, </a:t>
            </a:r>
            <a:r>
              <a:rPr lang="en-US" b="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Netflix</a:t>
            </a:r>
            <a:r>
              <a:rPr lang="en-US" b="0" i="0" dirty="0">
                <a:effectLst/>
                <a:latin typeface="Times New Roman" panose="02020603050405020304" pitchFamily="18" charset="0"/>
                <a:cs typeface="Times New Roman" panose="02020603050405020304" pitchFamily="18" charset="0"/>
              </a:rPr>
              <a:t>, and </a:t>
            </a:r>
            <a:r>
              <a:rPr lang="en-US" b="0" i="0" u="none"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Spotify</a:t>
            </a:r>
            <a:r>
              <a:rPr lang="en-US" b="0" i="0" dirty="0">
                <a:effectLst/>
                <a:latin typeface="Times New Roman" panose="02020603050405020304" pitchFamily="18" charset="0"/>
                <a:cs typeface="Times New Roman" panose="02020603050405020304" pitchFamily="18" charset="0"/>
              </a:rPr>
              <a:t>.</a:t>
            </a:r>
          </a:p>
          <a:p>
            <a:r>
              <a:rPr lang="en-US" b="0" i="0" dirty="0">
                <a:effectLst/>
                <a:latin typeface="Times New Roman" panose="02020603050405020304" pitchFamily="18" charset="0"/>
                <a:cs typeface="Times New Roman" panose="02020603050405020304" pitchFamily="18" charset="0"/>
              </a:rPr>
              <a:t>In short, collaborative filtering systems are based on the assumption that if a user likes item A and another user likes the same item A as well as another item, item B, the first user could also be interested in the second item. Hence, they aim to predict new interactions based on historical ones.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8584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02086A-E92C-5316-854E-F25D55345496}"/>
              </a:ext>
            </a:extLst>
          </p:cNvPr>
          <p:cNvSpPr>
            <a:spLocks noGrp="1"/>
          </p:cNvSpPr>
          <p:nvPr>
            <p:ph idx="1"/>
          </p:nvPr>
        </p:nvSpPr>
        <p:spPr/>
        <p:txBody>
          <a:bodyPr>
            <a:normAutofit/>
          </a:bodyPr>
          <a:lstStyle/>
          <a:p>
            <a:pPr algn="l">
              <a:buFont typeface="Wingdings" panose="05000000000000000000" pitchFamily="2" charset="2"/>
              <a:buChar char="Ø"/>
            </a:pPr>
            <a:r>
              <a:rPr lang="en-US" b="1" i="0" dirty="0">
                <a:solidFill>
                  <a:srgbClr val="222222"/>
                </a:solidFill>
                <a:effectLst/>
                <a:latin typeface="Times New Roman" panose="02020603050405020304" pitchFamily="18" charset="0"/>
                <a:cs typeface="Times New Roman" panose="02020603050405020304" pitchFamily="18" charset="0"/>
              </a:rPr>
              <a:t>Advantage</a:t>
            </a:r>
          </a:p>
          <a:p>
            <a:pPr marL="457200" indent="-457200" algn="l">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It works well even if the data is small.</a:t>
            </a:r>
          </a:p>
          <a:p>
            <a:pPr marL="457200" indent="-457200" algn="l">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This model helps the users to discover a new interest in a given item but the model might still recommend it because similar users are interested in that item.</a:t>
            </a:r>
          </a:p>
          <a:p>
            <a:pPr algn="l">
              <a:buFont typeface="Wingdings" panose="05000000000000000000" pitchFamily="2" charset="2"/>
              <a:buChar char="Ø"/>
            </a:pPr>
            <a:r>
              <a:rPr lang="en-US" b="1" i="0" dirty="0">
                <a:solidFill>
                  <a:srgbClr val="222222"/>
                </a:solidFill>
                <a:effectLst/>
                <a:latin typeface="Times New Roman" panose="02020603050405020304" pitchFamily="18" charset="0"/>
                <a:cs typeface="Times New Roman" panose="02020603050405020304" pitchFamily="18" charset="0"/>
              </a:rPr>
              <a:t>Disadvantage</a:t>
            </a:r>
          </a:p>
          <a:p>
            <a:pPr marL="457200" indent="-457200" algn="l">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It cannot handle new items because the model doesn’t get trained on the newly added items in the database.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3759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ABFE9-E1D3-4ED7-EE7D-A91B13CA5534}"/>
              </a:ext>
            </a:extLst>
          </p:cNvPr>
          <p:cNvSpPr>
            <a:spLocks noGrp="1"/>
          </p:cNvSpPr>
          <p:nvPr>
            <p:ph type="title"/>
          </p:nvPr>
        </p:nvSpPr>
        <p:spPr>
          <a:xfrm>
            <a:off x="1451579" y="1097482"/>
            <a:ext cx="9603275" cy="1049235"/>
          </a:xfrm>
        </p:spPr>
        <p:txBody>
          <a:bodyPr>
            <a:normAutofit/>
          </a:bodyPr>
          <a:lstStyle/>
          <a:p>
            <a:r>
              <a:rPr lang="en-US" sz="4000" b="1" dirty="0">
                <a:latin typeface="Times New Roman" panose="02020603050405020304" pitchFamily="18" charset="0"/>
                <a:cs typeface="Times New Roman" panose="02020603050405020304" pitchFamily="18" charset="0"/>
              </a:rPr>
              <a:t>Approach</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13F003-237A-F4DE-320A-C16C5E50FE58}"/>
              </a:ext>
            </a:extLst>
          </p:cNvPr>
          <p:cNvSpPr>
            <a:spLocks noGrp="1"/>
          </p:cNvSpPr>
          <p:nvPr>
            <p:ph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Below mention are the steps involved in the completion of this project :</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Data collecting</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Data cleaning</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EDA</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Text Preprocessing</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Feature Extraction</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Model Building</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Model Deployment</a:t>
            </a:r>
          </a:p>
          <a:p>
            <a:pPr marL="0" indent="0">
              <a:buNone/>
            </a:pPr>
            <a:endParaRPr lang="en-IN" dirty="0"/>
          </a:p>
        </p:txBody>
      </p:sp>
    </p:spTree>
    <p:extLst>
      <p:ext uri="{BB962C8B-B14F-4D97-AF65-F5344CB8AC3E}">
        <p14:creationId xmlns:p14="http://schemas.microsoft.com/office/powerpoint/2010/main" val="2767130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6DD9-D7EB-8703-B539-D607D5287B96}"/>
              </a:ext>
            </a:extLst>
          </p:cNvPr>
          <p:cNvSpPr>
            <a:spLocks noGrp="1"/>
          </p:cNvSpPr>
          <p:nvPr>
            <p:ph type="title"/>
          </p:nvPr>
        </p:nvSpPr>
        <p:spPr>
          <a:xfrm>
            <a:off x="1451579" y="715742"/>
            <a:ext cx="9603275" cy="1049235"/>
          </a:xfrm>
        </p:spPr>
        <p:txBody>
          <a:bodyPr>
            <a:noAutofit/>
          </a:bodyPr>
          <a:lstStyle/>
          <a:p>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Data collecting</a:t>
            </a:r>
            <a:br>
              <a:rPr lang="en-US" sz="4000" b="1" dirty="0">
                <a:latin typeface="Times New Roman" panose="02020603050405020304" pitchFamily="18" charset="0"/>
                <a:cs typeface="Times New Roman" panose="02020603050405020304" pitchFamily="18" charset="0"/>
              </a:rPr>
            </a:br>
            <a:endParaRPr lang="en-IN" sz="4000" b="1" dirty="0"/>
          </a:p>
        </p:txBody>
      </p:sp>
      <p:sp>
        <p:nvSpPr>
          <p:cNvPr id="3" name="Content Placeholder 2">
            <a:extLst>
              <a:ext uri="{FF2B5EF4-FFF2-40B4-BE49-F238E27FC236}">
                <a16:creationId xmlns:a16="http://schemas.microsoft.com/office/drawing/2014/main" id="{44E1BC92-AD3F-7538-4E37-92A80FC4BA75}"/>
              </a:ext>
            </a:extLst>
          </p:cNvPr>
          <p:cNvSpPr>
            <a:spLocks noGrp="1"/>
          </p:cNvSpPr>
          <p:nvPr>
            <p:ph idx="1"/>
          </p:nvPr>
        </p:nvSpPr>
        <p:spPr/>
        <p:txBody>
          <a:bodyPr/>
          <a:lstStyle/>
          <a:p>
            <a:r>
              <a:rPr lang="en-US" dirty="0">
                <a:solidFill>
                  <a:srgbClr val="000000"/>
                </a:solidFill>
                <a:latin typeface="Times New Roman" panose="02020603050405020304" pitchFamily="18" charset="0"/>
                <a:cs typeface="Times New Roman" panose="02020603050405020304" pitchFamily="18" charset="0"/>
              </a:rPr>
              <a:t>Dataset is downloaded from Kaggle.com. </a:t>
            </a:r>
            <a:r>
              <a:rPr lang="en-US" i="1" dirty="0">
                <a:solidFill>
                  <a:srgbClr val="000000"/>
                </a:solidFill>
                <a:latin typeface="Times New Roman" panose="02020603050405020304" pitchFamily="18" charset="0"/>
                <a:cs typeface="Times New Roman" panose="02020603050405020304" pitchFamily="18" charset="0"/>
              </a:rPr>
              <a:t>( </a:t>
            </a:r>
            <a:r>
              <a:rPr lang="en-US" sz="2000" b="0" i="1" dirty="0">
                <a:solidFill>
                  <a:srgbClr val="202124"/>
                </a:solidFill>
                <a:effectLst/>
                <a:latin typeface="Times New Roman" panose="02020603050405020304" pitchFamily="18" charset="0"/>
                <a:cs typeface="Times New Roman" panose="02020603050405020304" pitchFamily="18" charset="0"/>
              </a:rPr>
              <a:t>Kaggle is </a:t>
            </a:r>
            <a:r>
              <a:rPr lang="en-US" sz="2000" b="1" i="1" dirty="0">
                <a:solidFill>
                  <a:srgbClr val="202124"/>
                </a:solidFill>
                <a:effectLst/>
                <a:latin typeface="Times New Roman" panose="02020603050405020304" pitchFamily="18" charset="0"/>
                <a:cs typeface="Times New Roman" panose="02020603050405020304" pitchFamily="18" charset="0"/>
              </a:rPr>
              <a:t>an online community platform for data scientists and machine learning enthusiasts</a:t>
            </a:r>
            <a:r>
              <a:rPr lang="en-US" sz="2000" b="0" i="1" dirty="0">
                <a:solidFill>
                  <a:srgbClr val="202124"/>
                </a:solidFill>
                <a:effectLst/>
                <a:latin typeface="Times New Roman" panose="02020603050405020304" pitchFamily="18" charset="0"/>
                <a:cs typeface="Times New Roman" panose="02020603050405020304" pitchFamily="18" charset="0"/>
              </a:rPr>
              <a:t>. Kaggle allows users to collaborate with other users, find and publish datasets, use GPU integrated notebooks, and connect with other data scientists to solve data science challenges. </a:t>
            </a:r>
            <a:r>
              <a:rPr lang="en-US" sz="2000" b="0" i="1" dirty="0">
                <a:solidFill>
                  <a:srgbClr val="000000"/>
                </a:solidFill>
                <a:effectLst/>
                <a:latin typeface="Times New Roman" panose="02020603050405020304" pitchFamily="18" charset="0"/>
                <a:cs typeface="Times New Roman" panose="02020603050405020304" pitchFamily="18" charset="0"/>
              </a:rPr>
              <a:t>)</a:t>
            </a:r>
          </a:p>
          <a:p>
            <a:r>
              <a:rPr lang="en-US" b="1" dirty="0">
                <a:solidFill>
                  <a:srgbClr val="000000"/>
                </a:solidFill>
                <a:latin typeface="Times New Roman" panose="02020603050405020304" pitchFamily="18" charset="0"/>
                <a:cs typeface="Times New Roman" panose="02020603050405020304" pitchFamily="18" charset="0"/>
              </a:rPr>
              <a:t>About Datasets:</a:t>
            </a:r>
            <a:endParaRPr lang="en-US" sz="2000" b="1" dirty="0">
              <a:solidFill>
                <a:srgbClr val="000000"/>
              </a:solidFill>
              <a:effectLst/>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There are two dataset I’m using for this project.</a:t>
            </a:r>
          </a:p>
        </p:txBody>
      </p:sp>
    </p:spTree>
    <p:extLst>
      <p:ext uri="{BB962C8B-B14F-4D97-AF65-F5344CB8AC3E}">
        <p14:creationId xmlns:p14="http://schemas.microsoft.com/office/powerpoint/2010/main" val="2145649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DA81C-B3B3-F316-A2D7-D743C1375E5A}"/>
              </a:ext>
            </a:extLst>
          </p:cNvPr>
          <p:cNvSpPr>
            <a:spLocks noGrp="1"/>
          </p:cNvSpPr>
          <p:nvPr>
            <p:ph type="title"/>
          </p:nvPr>
        </p:nvSpPr>
        <p:spPr>
          <a:xfrm>
            <a:off x="1451579" y="741554"/>
            <a:ext cx="9603275" cy="1049235"/>
          </a:xfrm>
        </p:spPr>
        <p:txBody>
          <a:bodyPr>
            <a:noAutofit/>
          </a:bodyPr>
          <a:lstStyle/>
          <a:p>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Data cleaning</a:t>
            </a:r>
            <a:endParaRPr lang="en-IN" sz="4000" dirty="0"/>
          </a:p>
        </p:txBody>
      </p:sp>
      <p:sp>
        <p:nvSpPr>
          <p:cNvPr id="3" name="Content Placeholder 2">
            <a:extLst>
              <a:ext uri="{FF2B5EF4-FFF2-40B4-BE49-F238E27FC236}">
                <a16:creationId xmlns:a16="http://schemas.microsoft.com/office/drawing/2014/main" id="{55E2CAC0-AD10-D0ED-C1C0-F7EFAE4E64E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Dataset not contain only few null values and does not have any duplicate value.</a:t>
            </a:r>
          </a:p>
          <a:p>
            <a:endParaRPr lang="en-IN" dirty="0"/>
          </a:p>
        </p:txBody>
      </p:sp>
      <p:pic>
        <p:nvPicPr>
          <p:cNvPr id="5" name="Picture 4">
            <a:extLst>
              <a:ext uri="{FF2B5EF4-FFF2-40B4-BE49-F238E27FC236}">
                <a16:creationId xmlns:a16="http://schemas.microsoft.com/office/drawing/2014/main" id="{4DCF7F9E-095A-C802-2724-3866D7DBB25D}"/>
              </a:ext>
            </a:extLst>
          </p:cNvPr>
          <p:cNvPicPr>
            <a:picLocks noChangeAspect="1"/>
          </p:cNvPicPr>
          <p:nvPr/>
        </p:nvPicPr>
        <p:blipFill rotWithShape="1">
          <a:blip r:embed="rId2">
            <a:extLst>
              <a:ext uri="{28A0092B-C50C-407E-A947-70E740481C1C}">
                <a14:useLocalDpi xmlns:a14="http://schemas.microsoft.com/office/drawing/2010/main" val="0"/>
              </a:ext>
            </a:extLst>
          </a:blip>
          <a:srcRect r="35735"/>
          <a:stretch/>
        </p:blipFill>
        <p:spPr>
          <a:xfrm>
            <a:off x="1451579" y="2615080"/>
            <a:ext cx="6902308" cy="2693159"/>
          </a:xfrm>
          <a:prstGeom prst="rect">
            <a:avLst/>
          </a:prstGeom>
        </p:spPr>
      </p:pic>
    </p:spTree>
    <p:extLst>
      <p:ext uri="{BB962C8B-B14F-4D97-AF65-F5344CB8AC3E}">
        <p14:creationId xmlns:p14="http://schemas.microsoft.com/office/powerpoint/2010/main" val="3924761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4A7D-02F0-A70E-17A8-E463247B8483}"/>
              </a:ext>
            </a:extLst>
          </p:cNvPr>
          <p:cNvSpPr>
            <a:spLocks noGrp="1"/>
          </p:cNvSpPr>
          <p:nvPr>
            <p:ph type="title"/>
          </p:nvPr>
        </p:nvSpPr>
        <p:spPr>
          <a:xfrm>
            <a:off x="1451579" y="1159625"/>
            <a:ext cx="9603275" cy="1049235"/>
          </a:xfrm>
        </p:spPr>
        <p:txBody>
          <a:bodyPr>
            <a:noAutofit/>
          </a:bodyPr>
          <a:lstStyle/>
          <a:p>
            <a:r>
              <a:rPr lang="en-US" sz="3600" b="1" i="0" dirty="0">
                <a:effectLst/>
                <a:latin typeface="Times New Roman" panose="02020603050405020304" pitchFamily="18" charset="0"/>
                <a:cs typeface="Times New Roman" panose="02020603050405020304" pitchFamily="18" charset="0"/>
              </a:rPr>
              <a:t>Exploratory Data Analysis (</a:t>
            </a:r>
            <a:r>
              <a:rPr lang="en-US" sz="3600" b="1" dirty="0">
                <a:latin typeface="Times New Roman" panose="02020603050405020304" pitchFamily="18" charset="0"/>
                <a:cs typeface="Times New Roman" panose="02020603050405020304" pitchFamily="18" charset="0"/>
              </a:rPr>
              <a:t>eda)</a:t>
            </a:r>
            <a:br>
              <a:rPr lang="en-US" sz="3600" b="1" dirty="0">
                <a:latin typeface="Times New Roman" panose="02020603050405020304" pitchFamily="18" charset="0"/>
                <a:cs typeface="Times New Roman" panose="02020603050405020304" pitchFamily="18" charset="0"/>
              </a:rPr>
            </a:br>
            <a:endParaRPr lang="en-IN" sz="3600" b="1" dirty="0"/>
          </a:p>
        </p:txBody>
      </p:sp>
      <p:sp>
        <p:nvSpPr>
          <p:cNvPr id="3" name="Content Placeholder 2">
            <a:extLst>
              <a:ext uri="{FF2B5EF4-FFF2-40B4-BE49-F238E27FC236}">
                <a16:creationId xmlns:a16="http://schemas.microsoft.com/office/drawing/2014/main" id="{13FE1274-E990-9636-BB94-BF5E8C31DC17}"/>
              </a:ext>
            </a:extLst>
          </p:cNvPr>
          <p:cNvSpPr>
            <a:spLocks noGrp="1"/>
          </p:cNvSpPr>
          <p:nvPr>
            <p:ph idx="1"/>
          </p:nvPr>
        </p:nvSpPr>
        <p:spPr/>
        <p:txBody>
          <a:bodyPr>
            <a:normAutofit/>
          </a:bodyPr>
          <a:lstStyle/>
          <a:p>
            <a:r>
              <a:rPr lang="en-US" i="0" dirty="0">
                <a:effectLst/>
                <a:latin typeface="Times New Roman" panose="02020603050405020304" pitchFamily="18" charset="0"/>
                <a:cs typeface="Times New Roman" panose="02020603050405020304" pitchFamily="18" charset="0"/>
              </a:rPr>
              <a:t>Exploratory Data Analysis (EDA) is an approach to analyze the data using visual techniques. It is used to discover trends, patterns, or to check assumptions with the help of statistical summary and graphical representations</a:t>
            </a:r>
            <a:r>
              <a:rPr lang="en-US" b="0" i="0" dirty="0">
                <a:effectLst/>
                <a:latin typeface="Times New Roman" panose="02020603050405020304" pitchFamily="18" charset="0"/>
                <a:cs typeface="Times New Roman" panose="02020603050405020304" pitchFamily="18" charset="0"/>
              </a:rPr>
              <a:t>. </a:t>
            </a:r>
          </a:p>
          <a:p>
            <a:r>
              <a:rPr lang="en-US" b="0" i="0" dirty="0">
                <a:effectLst/>
                <a:latin typeface="Times New Roman" panose="02020603050405020304" pitchFamily="18" charset="0"/>
                <a:cs typeface="Times New Roman" panose="02020603050405020304" pitchFamily="18" charset="0"/>
              </a:rPr>
              <a:t>The main purpose of EDA is to help look at data before making any assumptions. It can help identify obvious errors, as well as better understand patterns within the data, detect outliers or anomalous events, find interesting relations among the variables.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0768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D02E3-6FAF-ADCB-ACA0-5A21AC29E908}"/>
              </a:ext>
            </a:extLst>
          </p:cNvPr>
          <p:cNvSpPr>
            <a:spLocks noGrp="1"/>
          </p:cNvSpPr>
          <p:nvPr>
            <p:ph type="title"/>
          </p:nvPr>
        </p:nvSpPr>
        <p:spPr>
          <a:xfrm>
            <a:off x="1451579" y="715743"/>
            <a:ext cx="9603275" cy="1049235"/>
          </a:xfrm>
        </p:spPr>
        <p:txBody>
          <a:bodyPr>
            <a:noAutofit/>
          </a:bodyPr>
          <a:lstStyle/>
          <a:p>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Visualizing using word cloud</a:t>
            </a:r>
            <a:endParaRPr lang="en-IN" sz="4000" dirty="0"/>
          </a:p>
        </p:txBody>
      </p:sp>
      <p:sp>
        <p:nvSpPr>
          <p:cNvPr id="3" name="Content Placeholder 2">
            <a:extLst>
              <a:ext uri="{FF2B5EF4-FFF2-40B4-BE49-F238E27FC236}">
                <a16:creationId xmlns:a16="http://schemas.microsoft.com/office/drawing/2014/main" id="{3F553EE6-5AD9-36D7-120D-858534018237}"/>
              </a:ext>
            </a:extLst>
          </p:cNvPr>
          <p:cNvSpPr>
            <a:spLocks noGrp="1"/>
          </p:cNvSpPr>
          <p:nvPr>
            <p:ph idx="1"/>
          </p:nvPr>
        </p:nvSpPr>
        <p:spPr/>
        <p:txBody>
          <a:bodyPr/>
          <a:lstStyle/>
          <a:p>
            <a:r>
              <a:rPr lang="en-US" b="1" i="0" dirty="0">
                <a:effectLst/>
                <a:latin typeface="Times New Roman" panose="02020603050405020304" pitchFamily="18" charset="0"/>
                <a:cs typeface="Times New Roman" panose="02020603050405020304" pitchFamily="18" charset="0"/>
              </a:rPr>
              <a:t>Word Cloud </a:t>
            </a:r>
            <a:r>
              <a:rPr lang="en-US" i="0" dirty="0">
                <a:effectLst/>
                <a:latin typeface="Times New Roman" panose="02020603050405020304" pitchFamily="18" charset="0"/>
                <a:cs typeface="Times New Roman" panose="02020603050405020304" pitchFamily="18" charset="0"/>
              </a:rPr>
              <a:t>is a data visualization technique used for representing text data in which the size of each word indicates its frequency or importance.</a:t>
            </a:r>
          </a:p>
          <a:p>
            <a:r>
              <a:rPr lang="en-US" i="0" dirty="0">
                <a:effectLst/>
                <a:latin typeface="Times New Roman" panose="02020603050405020304" pitchFamily="18" charset="0"/>
                <a:cs typeface="Times New Roman" panose="02020603050405020304" pitchFamily="18" charset="0"/>
              </a:rPr>
              <a:t>It shows the popularity of words or phrases by making the most frequently used words appear larger or bolder compared with the other words around them </a:t>
            </a:r>
          </a:p>
        </p:txBody>
      </p:sp>
    </p:spTree>
    <p:extLst>
      <p:ext uri="{BB962C8B-B14F-4D97-AF65-F5344CB8AC3E}">
        <p14:creationId xmlns:p14="http://schemas.microsoft.com/office/powerpoint/2010/main" val="1725079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A2C02-12FD-7DA3-E69B-A2DD34B2EF2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Visualizing genres of movie. It highlighting which type of movie is frequently occurring.</a:t>
            </a:r>
          </a:p>
          <a:p>
            <a:endParaRPr lang="en-IN" dirty="0"/>
          </a:p>
        </p:txBody>
      </p:sp>
      <p:pic>
        <p:nvPicPr>
          <p:cNvPr id="4" name="Picture 3">
            <a:extLst>
              <a:ext uri="{FF2B5EF4-FFF2-40B4-BE49-F238E27FC236}">
                <a16:creationId xmlns:a16="http://schemas.microsoft.com/office/drawing/2014/main" id="{B7BB480C-A72C-970D-7E36-6C1EC589463D}"/>
              </a:ext>
            </a:extLst>
          </p:cNvPr>
          <p:cNvPicPr>
            <a:picLocks noChangeAspect="1"/>
          </p:cNvPicPr>
          <p:nvPr/>
        </p:nvPicPr>
        <p:blipFill rotWithShape="1">
          <a:blip r:embed="rId2">
            <a:extLst>
              <a:ext uri="{28A0092B-C50C-407E-A947-70E740481C1C}">
                <a14:useLocalDpi xmlns:a14="http://schemas.microsoft.com/office/drawing/2010/main" val="0"/>
              </a:ext>
            </a:extLst>
          </a:blip>
          <a:srcRect l="17766" t="28220" r="13059" b="6278"/>
          <a:stretch/>
        </p:blipFill>
        <p:spPr>
          <a:xfrm>
            <a:off x="1451579" y="2506390"/>
            <a:ext cx="6822409" cy="3633830"/>
          </a:xfrm>
          <a:prstGeom prst="rect">
            <a:avLst/>
          </a:prstGeom>
        </p:spPr>
      </p:pic>
    </p:spTree>
    <p:extLst>
      <p:ext uri="{BB962C8B-B14F-4D97-AF65-F5344CB8AC3E}">
        <p14:creationId xmlns:p14="http://schemas.microsoft.com/office/powerpoint/2010/main" val="3236828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CDFA09-33F4-8826-E2B2-3BAFF85BB89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Visualizing Actors of movie. It highlighting which actor has done the most movies.</a:t>
            </a:r>
          </a:p>
          <a:p>
            <a:endParaRPr lang="en-IN" dirty="0"/>
          </a:p>
        </p:txBody>
      </p:sp>
      <p:pic>
        <p:nvPicPr>
          <p:cNvPr id="5" name="Picture 4">
            <a:extLst>
              <a:ext uri="{FF2B5EF4-FFF2-40B4-BE49-F238E27FC236}">
                <a16:creationId xmlns:a16="http://schemas.microsoft.com/office/drawing/2014/main" id="{7FC0284F-5CEA-D4D6-463A-7DCED78B8192}"/>
              </a:ext>
            </a:extLst>
          </p:cNvPr>
          <p:cNvPicPr>
            <a:picLocks noChangeAspect="1"/>
          </p:cNvPicPr>
          <p:nvPr/>
        </p:nvPicPr>
        <p:blipFill rotWithShape="1">
          <a:blip r:embed="rId2">
            <a:extLst>
              <a:ext uri="{28A0092B-C50C-407E-A947-70E740481C1C}">
                <a14:useLocalDpi xmlns:a14="http://schemas.microsoft.com/office/drawing/2010/main" val="0"/>
              </a:ext>
            </a:extLst>
          </a:blip>
          <a:srcRect l="19515" t="29393" r="13349" b="4724"/>
          <a:stretch/>
        </p:blipFill>
        <p:spPr>
          <a:xfrm>
            <a:off x="1704514" y="2397472"/>
            <a:ext cx="6889072" cy="3802765"/>
          </a:xfrm>
          <a:prstGeom prst="rect">
            <a:avLst/>
          </a:prstGeom>
        </p:spPr>
      </p:pic>
    </p:spTree>
    <p:extLst>
      <p:ext uri="{BB962C8B-B14F-4D97-AF65-F5344CB8AC3E}">
        <p14:creationId xmlns:p14="http://schemas.microsoft.com/office/powerpoint/2010/main" val="2575467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4F5966-8CAA-F4FD-F3DA-0E999233711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Visualizing directors of movie. It highlighting which director has done the most movies.</a:t>
            </a:r>
          </a:p>
          <a:p>
            <a:endParaRPr lang="en-IN" dirty="0"/>
          </a:p>
        </p:txBody>
      </p:sp>
      <p:pic>
        <p:nvPicPr>
          <p:cNvPr id="5" name="Picture 4">
            <a:extLst>
              <a:ext uri="{FF2B5EF4-FFF2-40B4-BE49-F238E27FC236}">
                <a16:creationId xmlns:a16="http://schemas.microsoft.com/office/drawing/2014/main" id="{DFFA7455-E3E4-3606-953E-F22B5D7C6BD7}"/>
              </a:ext>
            </a:extLst>
          </p:cNvPr>
          <p:cNvPicPr>
            <a:picLocks noChangeAspect="1"/>
          </p:cNvPicPr>
          <p:nvPr/>
        </p:nvPicPr>
        <p:blipFill rotWithShape="1">
          <a:blip r:embed="rId2">
            <a:extLst>
              <a:ext uri="{28A0092B-C50C-407E-A947-70E740481C1C}">
                <a14:useLocalDpi xmlns:a14="http://schemas.microsoft.com/office/drawing/2010/main" val="0"/>
              </a:ext>
            </a:extLst>
          </a:blip>
          <a:srcRect l="21335" t="33527" r="17500" b="6149"/>
          <a:stretch/>
        </p:blipFill>
        <p:spPr>
          <a:xfrm>
            <a:off x="1642369" y="2459114"/>
            <a:ext cx="8167456" cy="3759553"/>
          </a:xfrm>
          <a:prstGeom prst="rect">
            <a:avLst/>
          </a:prstGeom>
        </p:spPr>
      </p:pic>
    </p:spTree>
    <p:extLst>
      <p:ext uri="{BB962C8B-B14F-4D97-AF65-F5344CB8AC3E}">
        <p14:creationId xmlns:p14="http://schemas.microsoft.com/office/powerpoint/2010/main" val="454829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20DE0-DE1D-0C57-9018-CA92873483B8}"/>
              </a:ext>
            </a:extLst>
          </p:cNvPr>
          <p:cNvSpPr>
            <a:spLocks noGrp="1"/>
          </p:cNvSpPr>
          <p:nvPr>
            <p:ph type="title"/>
          </p:nvPr>
        </p:nvSpPr>
        <p:spPr>
          <a:xfrm>
            <a:off x="1451578" y="676503"/>
            <a:ext cx="9603275" cy="1049235"/>
          </a:xfrm>
        </p:spPr>
        <p:txBody>
          <a:bodyPr>
            <a:noAutofit/>
          </a:bodyPr>
          <a:lstStyle/>
          <a:p>
            <a:br>
              <a:rPr lang="en-IN" sz="3600" b="1" i="0" dirty="0">
                <a:solidFill>
                  <a:srgbClr val="292929"/>
                </a:solidFill>
                <a:effectLst/>
                <a:latin typeface="Times New Roman" panose="02020603050405020304" pitchFamily="18" charset="0"/>
                <a:cs typeface="Times New Roman" panose="02020603050405020304" pitchFamily="18" charset="0"/>
              </a:rPr>
            </a:br>
            <a:r>
              <a:rPr lang="en-IN" sz="3600" b="1" i="0" dirty="0">
                <a:effectLst/>
                <a:latin typeface="Times New Roman" panose="02020603050405020304" pitchFamily="18" charset="0"/>
                <a:cs typeface="Times New Roman" panose="02020603050405020304" pitchFamily="18" charset="0"/>
              </a:rPr>
              <a:t>What are recommender systems?</a:t>
            </a:r>
            <a:br>
              <a:rPr lang="en-IN" sz="3600" b="1" i="0" dirty="0">
                <a:effectLst/>
                <a:latin typeface="Times New Roman" panose="02020603050405020304" pitchFamily="18" charset="0"/>
                <a:cs typeface="Times New Roman" panose="02020603050405020304" pitchFamily="18" charset="0"/>
              </a:rPr>
            </a:br>
            <a:br>
              <a:rPr lang="en-IN" sz="3600" b="1" i="0" dirty="0">
                <a:solidFill>
                  <a:srgbClr val="292929"/>
                </a:solidFill>
                <a:effectLst/>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2E1952-1D48-4DFB-6F03-26676FC7EDCE}"/>
              </a:ext>
            </a:extLst>
          </p:cNvPr>
          <p:cNvSpPr>
            <a:spLocks noGrp="1"/>
          </p:cNvSpPr>
          <p:nvPr>
            <p:ph idx="1"/>
          </p:nvPr>
        </p:nvSpPr>
        <p:spPr/>
        <p:txBody>
          <a:bodyPr>
            <a:normAutofit/>
          </a:bodyPr>
          <a:lstStyle/>
          <a:p>
            <a:pPr algn="just"/>
            <a:r>
              <a:rPr lang="en-US" b="0" i="0" dirty="0">
                <a:effectLst/>
                <a:latin typeface="Times New Roman" panose="02020603050405020304" pitchFamily="18" charset="0"/>
                <a:cs typeface="Times New Roman" panose="02020603050405020304" pitchFamily="18" charset="0"/>
              </a:rPr>
              <a:t>Recommender systems aim to predict users interests and recommend product items that quite likely are interesting for them</a:t>
            </a:r>
            <a:r>
              <a:rPr lang="en-US" dirty="0">
                <a:latin typeface="Times New Roman" panose="02020603050405020304" pitchFamily="18" charset="0"/>
                <a:cs typeface="Times New Roman" panose="02020603050405020304" pitchFamily="18" charset="0"/>
              </a:rPr>
              <a:t>. They are among the most powerful machine learning systems used by online retailers to increase sales.</a:t>
            </a:r>
          </a:p>
          <a:p>
            <a:pPr algn="just"/>
            <a:r>
              <a:rPr lang="en-US" b="0" i="0" dirty="0">
                <a:effectLst/>
                <a:latin typeface="Times New Roman" panose="02020603050405020304" pitchFamily="18" charset="0"/>
                <a:cs typeface="Times New Roman" panose="02020603050405020304" pitchFamily="18" charset="0"/>
              </a:rPr>
              <a:t>A recommendation system is a Information filtering Systems that seeks to predict the rating or the preference a user might give to an item. In simple words, it is an algorithm that suggests relevant items to users.</a:t>
            </a:r>
            <a:r>
              <a:rPr lang="en-US" dirty="0">
                <a:latin typeface="Times New Roman" panose="02020603050405020304" pitchFamily="18" charset="0"/>
                <a:cs typeface="Times New Roman" panose="02020603050405020304" pitchFamily="18" charset="0"/>
              </a:rPr>
              <a:t> </a:t>
            </a:r>
          </a:p>
          <a:p>
            <a:pPr algn="just"/>
            <a:r>
              <a:rPr lang="en-US" b="0" i="0" dirty="0">
                <a:effectLst/>
                <a:latin typeface="Times New Roman" panose="02020603050405020304" pitchFamily="18" charset="0"/>
                <a:cs typeface="Times New Roman" panose="02020603050405020304" pitchFamily="18" charset="0"/>
              </a:rPr>
              <a:t>E.g.: In the case of Netflix which movie to watch, In the case of e-commerce which product to buy, or In the case of kindle which book to read, etc.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4354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56EA8-D299-2805-4BBA-101A7053F4DB}"/>
              </a:ext>
            </a:extLst>
          </p:cNvPr>
          <p:cNvSpPr>
            <a:spLocks noGrp="1"/>
          </p:cNvSpPr>
          <p:nvPr>
            <p:ph type="title"/>
          </p:nvPr>
        </p:nvSpPr>
        <p:spPr/>
        <p:txBody>
          <a:bodyPr>
            <a:normAutofit fontScale="90000"/>
          </a:bodyPr>
          <a:lstStyle/>
          <a:p>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Feature extraction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3406F8-78A5-AED3-95DF-DE226C5F2D16}"/>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Machines cannot understand characters and words. So when dealing with text data we need to represent it in numbers to be understood by the machine</a:t>
            </a:r>
          </a:p>
          <a:p>
            <a:r>
              <a:rPr lang="en-US" b="1" i="0" dirty="0">
                <a:effectLst/>
                <a:latin typeface="Times New Roman" panose="02020603050405020304" pitchFamily="18" charset="0"/>
                <a:cs typeface="Times New Roman" panose="02020603050405020304" pitchFamily="18" charset="0"/>
              </a:rPr>
              <a:t>Count-vectorizer</a:t>
            </a:r>
            <a:r>
              <a:rPr lang="en-US" b="0" i="0" dirty="0">
                <a:effectLst/>
                <a:latin typeface="Times New Roman" panose="02020603050405020304" pitchFamily="18" charset="0"/>
                <a:cs typeface="Times New Roman" panose="02020603050405020304" pitchFamily="18" charset="0"/>
              </a:rPr>
              <a:t> is a method to convert text to numerical data.. It is used to transform a given text into a vector on the basis of the frequency (count) of each word that occurs in the entire text. This is helpful when we have multiple such texts, and we wish to convert each word in each text into vectors.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772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3556-D471-D592-0678-A6FB2803E212}"/>
              </a:ext>
            </a:extLst>
          </p:cNvPr>
          <p:cNvSpPr>
            <a:spLocks noGrp="1"/>
          </p:cNvSpPr>
          <p:nvPr>
            <p:ph type="title"/>
          </p:nvPr>
        </p:nvSpPr>
        <p:spPr>
          <a:xfrm>
            <a:off x="1451579" y="742375"/>
            <a:ext cx="9603275" cy="1049235"/>
          </a:xfrm>
        </p:spPr>
        <p:txBody>
          <a:bodyPr>
            <a:noAutofit/>
          </a:bodyPr>
          <a:lstStyle/>
          <a:p>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Model Building</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4387C3-EE8F-6131-0763-72ED341735AD}"/>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Model building using cosine similarity:</a:t>
            </a:r>
          </a:p>
          <a:p>
            <a:r>
              <a:rPr lang="en-US" b="0" i="0" dirty="0">
                <a:effectLst/>
                <a:latin typeface="Times New Roman" panose="02020603050405020304" pitchFamily="18" charset="0"/>
                <a:cs typeface="Times New Roman" panose="02020603050405020304" pitchFamily="18" charset="0"/>
              </a:rPr>
              <a:t>Cosine similarity is the cosine of the angle between two vectors and it is used as a distance evaluation metric between two points in the plane. The cosine similarity measure operates entirely on the cosine principles where with the increase in distance the similarity of data points reduces</a:t>
            </a:r>
            <a:r>
              <a:rPr lang="en-US" b="0" i="0" dirty="0">
                <a:solidFill>
                  <a:srgbClr val="000000"/>
                </a:solidFill>
                <a:effectLst/>
                <a:latin typeface="EB Garamond" panose="020B0604020202020204" pitchFamily="2" charset="0"/>
              </a:rPr>
              <a:t>. </a:t>
            </a:r>
          </a:p>
          <a:p>
            <a:r>
              <a:rPr lang="en-US" i="0" dirty="0">
                <a:effectLst/>
                <a:latin typeface="Times New Roman" panose="02020603050405020304" pitchFamily="18" charset="0"/>
                <a:cs typeface="Times New Roman" panose="02020603050405020304" pitchFamily="18" charset="0"/>
              </a:rPr>
              <a:t>finding the similarity of movies using cosine similarity. The cosine of the angle of two vectors projected in a multidimensional space is shown by cosine similarity.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868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2FBDFB-DFB5-620A-68BC-C74A0F916686}"/>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Recommendation systems in machine learning are one such algorithm that works based on the similarity of contents. There are different methods for measuring the similarity of two materials, and recommendation systems depend on the similarity matrix to recommend similar content to the user based on his accessing habits.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5703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04F86-954A-3CE9-0DDB-52562B5234A3}"/>
              </a:ext>
            </a:extLst>
          </p:cNvPr>
          <p:cNvSpPr>
            <a:spLocks noGrp="1"/>
          </p:cNvSpPr>
          <p:nvPr>
            <p:ph type="title"/>
          </p:nvPr>
        </p:nvSpPr>
        <p:spPr>
          <a:xfrm>
            <a:off x="1451579" y="1070849"/>
            <a:ext cx="9603275" cy="1049235"/>
          </a:xfrm>
        </p:spPr>
        <p:txBody>
          <a:bodyPr>
            <a:normAutofit/>
          </a:bodyPr>
          <a:lstStyle/>
          <a:p>
            <a:r>
              <a:rPr lang="en-US" sz="4000" b="1" dirty="0">
                <a:latin typeface="Times New Roman" panose="02020603050405020304" pitchFamily="18" charset="0"/>
                <a:cs typeface="Times New Roman" panose="02020603050405020304" pitchFamily="18" charset="0"/>
              </a:rPr>
              <a:t>Model deployment	</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5DD425-194D-181B-126D-42A23AD95479}"/>
              </a:ext>
            </a:extLst>
          </p:cNvPr>
          <p:cNvSpPr>
            <a:spLocks noGrp="1"/>
          </p:cNvSpPr>
          <p:nvPr>
            <p:ph idx="1"/>
          </p:nvPr>
        </p:nvSpPr>
        <p:spPr/>
        <p:txBody>
          <a:bodyPr>
            <a:normAutofit fontScale="85000" lnSpcReduction="10000"/>
          </a:bodyPr>
          <a:lstStyle/>
          <a:p>
            <a:r>
              <a:rPr lang="en-US" b="1" i="0" dirty="0">
                <a:effectLst/>
                <a:latin typeface="Times New Roman" panose="02020603050405020304" pitchFamily="18" charset="0"/>
                <a:cs typeface="Times New Roman" panose="02020603050405020304" pitchFamily="18" charset="0"/>
              </a:rPr>
              <a:t>Model deployment </a:t>
            </a:r>
            <a:r>
              <a:rPr lang="en-US" i="0" dirty="0">
                <a:effectLst/>
                <a:latin typeface="Times New Roman" panose="02020603050405020304" pitchFamily="18" charset="0"/>
                <a:cs typeface="Times New Roman" panose="02020603050405020304" pitchFamily="18" charset="0"/>
              </a:rPr>
              <a:t>is the process of putting machine learning models into production. This makes the model's predictions available to users, developers or systems, so they can make business decisions based on data, interact with their application (like recognize a face in an image) and so on.</a:t>
            </a:r>
          </a:p>
          <a:p>
            <a:r>
              <a:rPr lang="en-US" dirty="0">
                <a:latin typeface="Times New Roman" panose="02020603050405020304" pitchFamily="18" charset="0"/>
                <a:cs typeface="Times New Roman" panose="02020603050405020304" pitchFamily="18" charset="0"/>
              </a:rPr>
              <a:t>I have deployed model on Heroku using streamlit framework.</a:t>
            </a:r>
          </a:p>
          <a:p>
            <a:r>
              <a:rPr lang="en-US" b="1" i="0" dirty="0">
                <a:effectLst/>
                <a:latin typeface="Times New Roman" panose="02020603050405020304" pitchFamily="18" charset="0"/>
                <a:cs typeface="Times New Roman" panose="02020603050405020304" pitchFamily="18" charset="0"/>
              </a:rPr>
              <a:t>Heroku</a:t>
            </a:r>
            <a:r>
              <a:rPr lang="en-US" i="0" dirty="0">
                <a:effectLst/>
                <a:latin typeface="Times New Roman" panose="02020603050405020304" pitchFamily="18" charset="0"/>
                <a:cs typeface="Times New Roman" panose="02020603050405020304" pitchFamily="18" charset="0"/>
              </a:rPr>
              <a:t> is a cloud Platform as a Service (PaaS). We can use Heroku to deploy, manage, and scale modern apps. Heroku platform is flexible, and easy to use, offering developers the simplest path to getting their apps to market.</a:t>
            </a:r>
            <a:endParaRPr lang="en-US" dirty="0">
              <a:latin typeface="Times New Roman" panose="02020603050405020304" pitchFamily="18" charset="0"/>
              <a:cs typeface="Times New Roman" panose="02020603050405020304" pitchFamily="18" charset="0"/>
            </a:endParaRPr>
          </a:p>
          <a:p>
            <a:r>
              <a:rPr lang="en-US" b="1"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Streamlit</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is an open-source Python library that makes it easy to create and share beautiful, custom web apps for machine learning and data science. In just a few minutes you can build and deploy powerful data apps.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37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71D228-0D44-8858-3EE6-5B9853004A35}"/>
              </a:ext>
            </a:extLst>
          </p:cNvPr>
          <p:cNvSpPr>
            <a:spLocks noGrp="1"/>
          </p:cNvSpPr>
          <p:nvPr>
            <p:ph idx="1"/>
          </p:nvPr>
        </p:nvSpPr>
        <p:spPr>
          <a:xfrm>
            <a:off x="1294362" y="1536338"/>
            <a:ext cx="9603275" cy="3450613"/>
          </a:xfrm>
        </p:spPr>
        <p:txBody>
          <a:bodyPr>
            <a:normAutofit/>
          </a:bodyPr>
          <a:lstStyle/>
          <a:p>
            <a:pPr marL="0" indent="0" algn="ctr">
              <a:buNone/>
            </a:pPr>
            <a:endParaRPr lang="en-US" sz="6000" b="1" dirty="0">
              <a:latin typeface="Times New Roman" panose="02020603050405020304" pitchFamily="18" charset="0"/>
              <a:cs typeface="Times New Roman" panose="02020603050405020304" pitchFamily="18" charset="0"/>
            </a:endParaRPr>
          </a:p>
          <a:p>
            <a:pPr marL="0" indent="0" algn="ctr">
              <a:buNone/>
            </a:pPr>
            <a:r>
              <a:rPr lang="en-US" sz="6000" b="1" dirty="0">
                <a:latin typeface="Times New Roman" panose="02020603050405020304" pitchFamily="18" charset="0"/>
                <a:cs typeface="Times New Roman" panose="02020603050405020304" pitchFamily="18" charset="0"/>
              </a:rPr>
              <a:t>Thanking you…</a:t>
            </a:r>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890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F4FC9C-CB51-A39C-961B-867E7CE5B21E}"/>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With the rise of  YouTube, Amazon, Netflix, and other similar web services over the last few decades, recommender systems have become more important in our lives. From e-commerce to online advertising, recommender systems are now uncontrollable in our daily online journeys.</a:t>
            </a:r>
          </a:p>
          <a:p>
            <a:pPr algn="just"/>
            <a:r>
              <a:rPr lang="en-US" dirty="0">
                <a:latin typeface="Times New Roman" panose="02020603050405020304" pitchFamily="18" charset="0"/>
                <a:cs typeface="Times New Roman" panose="02020603050405020304" pitchFamily="18" charset="0"/>
              </a:rPr>
              <a:t>Data for recommender systems is derived from explicit user ratings after watching a movie or listening to a song, implicit search engine queries and purchase histories, or other information about the users/items themselves.</a:t>
            </a:r>
          </a:p>
        </p:txBody>
      </p:sp>
    </p:spTree>
    <p:extLst>
      <p:ext uri="{BB962C8B-B14F-4D97-AF65-F5344CB8AC3E}">
        <p14:creationId xmlns:p14="http://schemas.microsoft.com/office/powerpoint/2010/main" val="2742624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FBAA44-BCAD-64AE-D498-FA78808A1E06}"/>
              </a:ext>
            </a:extLst>
          </p:cNvPr>
          <p:cNvSpPr>
            <a:spLocks noGrp="1"/>
          </p:cNvSpPr>
          <p:nvPr>
            <p:ph type="title"/>
          </p:nvPr>
        </p:nvSpPr>
        <p:spPr/>
        <p:txBody>
          <a:bodyPr>
            <a:noAutofit/>
          </a:bodyPr>
          <a:lstStyle/>
          <a:p>
            <a:r>
              <a:rPr lang="en-US" sz="3600" b="1" i="0" dirty="0">
                <a:effectLst/>
                <a:latin typeface="Times New Roman" panose="02020603050405020304" pitchFamily="18" charset="0"/>
                <a:cs typeface="Times New Roman" panose="02020603050405020304" pitchFamily="18" charset="0"/>
              </a:rPr>
              <a:t>Why do we need recommender systems?</a:t>
            </a:r>
            <a:br>
              <a:rPr lang="en-US" sz="3600" b="1" i="0" dirty="0">
                <a:effectLst/>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F3601B-A0F6-3D00-9A2E-E952FCE7462E}"/>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Recommender systems are extremely important in some industries because they can generate a significant amount of revenue when they are efficient or serve as an opportunity to differentiate significantly from competitors.</a:t>
            </a:r>
          </a:p>
          <a:p>
            <a:pPr algn="just"/>
            <a:r>
              <a:rPr lang="en-US" dirty="0">
                <a:latin typeface="Times New Roman" panose="02020603050405020304" pitchFamily="18" charset="0"/>
                <a:cs typeface="Times New Roman" panose="02020603050405020304" pitchFamily="18" charset="0"/>
              </a:rPr>
              <a:t>As evidence of the importance of recommender systems, a few years ago, Netflix organised a challenge (the "Netflix prize") in which the goal was to create a recommender system that outperformed its own algorithm, with a prize of $1 million to be won.</a:t>
            </a:r>
            <a:endParaRPr lang="en-IN"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Companies using recommender systems focus on increasing sales as a result of very personalized offers and an enhanced customer experience.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5231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B1AD1A-B326-A7F6-55CD-1147BF42A488}"/>
              </a:ext>
            </a:extLst>
          </p:cNvPr>
          <p:cNvSpPr>
            <a:spLocks noGrp="1"/>
          </p:cNvSpPr>
          <p:nvPr>
            <p:ph idx="1"/>
          </p:nvPr>
        </p:nvSpPr>
        <p:spPr/>
        <p:txBody>
          <a:bodyPr>
            <a:normAutofit lnSpcReduction="10000"/>
          </a:bodyPr>
          <a:lstStyle/>
          <a:p>
            <a:pPr algn="l"/>
            <a:r>
              <a:rPr lang="en-US" b="0" i="0" dirty="0">
                <a:effectLst/>
                <a:latin typeface="Times New Roman" panose="02020603050405020304" pitchFamily="18" charset="0"/>
                <a:cs typeface="Times New Roman" panose="02020603050405020304" pitchFamily="18" charset="0"/>
              </a:rPr>
              <a:t>Recommendations typically speed up searches and make it easier for users to access content they’re interested in, and surprise them with offers they would have never searched for.</a:t>
            </a:r>
          </a:p>
          <a:p>
            <a:pPr algn="l"/>
            <a:r>
              <a:rPr lang="en-US" b="0" i="0" dirty="0">
                <a:effectLst/>
                <a:latin typeface="Times New Roman" panose="02020603050405020304" pitchFamily="18" charset="0"/>
                <a:cs typeface="Times New Roman" panose="02020603050405020304" pitchFamily="18" charset="0"/>
              </a:rPr>
              <a:t>What is more, companies are able to gain and retain customers by sending out emails with links to new offers that meet the recipients' interests, or suggestions of films and TV shows that suit their profiles.</a:t>
            </a:r>
          </a:p>
          <a:p>
            <a:pPr algn="l"/>
            <a:r>
              <a:rPr lang="en-US" b="0" i="0" dirty="0">
                <a:effectLst/>
                <a:latin typeface="Times New Roman" panose="02020603050405020304" pitchFamily="18" charset="0"/>
                <a:cs typeface="Times New Roman" panose="02020603050405020304" pitchFamily="18" charset="0"/>
              </a:rPr>
              <a:t>The user starts to feel known and understood and is more likely to buy additional products or consume more content. By knowing what a user wants, the company gains competitive advantage and the threat of losing a customer to a competitor decreases.</a:t>
            </a:r>
          </a:p>
          <a:p>
            <a:endParaRPr lang="en-IN" dirty="0">
              <a:latin typeface="Times New Roman" panose="02020603050405020304" pitchFamily="18" charset="0"/>
              <a:ea typeface="NSimSun" panose="02010609030101010101" pitchFamily="49" charset="-122"/>
              <a:cs typeface="Times New Roman" panose="02020603050405020304" pitchFamily="18" charset="0"/>
            </a:endParaRPr>
          </a:p>
        </p:txBody>
      </p:sp>
    </p:spTree>
    <p:extLst>
      <p:ext uri="{BB962C8B-B14F-4D97-AF65-F5344CB8AC3E}">
        <p14:creationId xmlns:p14="http://schemas.microsoft.com/office/powerpoint/2010/main" val="1957428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230F-5547-E8D6-D894-03692A600310}"/>
              </a:ext>
            </a:extLst>
          </p:cNvPr>
          <p:cNvSpPr>
            <a:spLocks noGrp="1"/>
          </p:cNvSpPr>
          <p:nvPr>
            <p:ph type="title"/>
          </p:nvPr>
        </p:nvSpPr>
        <p:spPr/>
        <p:txBody>
          <a:bodyPr>
            <a:noAutofit/>
          </a:bodyPr>
          <a:lstStyle/>
          <a:p>
            <a:r>
              <a:rPr lang="en-US" sz="3600" b="1" i="0" dirty="0">
                <a:effectLst/>
                <a:latin typeface="Times New Roman" panose="02020603050405020304" pitchFamily="18" charset="0"/>
                <a:cs typeface="Times New Roman" panose="02020603050405020304" pitchFamily="18" charset="0"/>
              </a:rPr>
              <a:t>How does a recommender system work?</a:t>
            </a:r>
            <a:br>
              <a:rPr lang="en-US" sz="3600" b="1" i="0" dirty="0">
                <a:effectLst/>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1A108F-C70A-408D-92EC-1A3F2AD6007E}"/>
              </a:ext>
            </a:extLst>
          </p:cNvPr>
          <p:cNvSpPr>
            <a:spLocks noGrp="1"/>
          </p:cNvSpPr>
          <p:nvPr>
            <p:ph idx="1"/>
          </p:nvPr>
        </p:nvSpPr>
        <p:spPr/>
        <p:txBody>
          <a:bodyPr>
            <a:noAutofit/>
          </a:bodyPr>
          <a:lstStyle/>
          <a:p>
            <a:pPr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a:t>
            </a:r>
            <a:r>
              <a:rPr lang="en-US" b="1" i="0" dirty="0">
                <a:effectLst/>
                <a:latin typeface="Times New Roman" panose="02020603050405020304" pitchFamily="18" charset="0"/>
                <a:cs typeface="Times New Roman" panose="02020603050405020304" pitchFamily="18" charset="0"/>
              </a:rPr>
              <a:t>hree algorithms used in recommender systems:</a:t>
            </a:r>
          </a:p>
          <a:p>
            <a:pPr marL="457200" indent="-457200" algn="l">
              <a:buFont typeface="+mj-lt"/>
              <a:buAutoNum type="arabicPeriod"/>
            </a:pPr>
            <a:r>
              <a:rPr lang="en-US" b="1" dirty="0">
                <a:effectLst/>
                <a:latin typeface="Times New Roman" panose="02020603050405020304" pitchFamily="18" charset="0"/>
                <a:cs typeface="Times New Roman" panose="02020603050405020304" pitchFamily="18" charset="0"/>
              </a:rPr>
              <a:t>Content-based systems</a:t>
            </a:r>
            <a:r>
              <a:rPr lang="en-US" b="0" i="0" dirty="0">
                <a:effectLst/>
                <a:latin typeface="Times New Roman" panose="02020603050405020304" pitchFamily="18" charset="0"/>
                <a:cs typeface="Times New Roman" panose="02020603050405020304" pitchFamily="18" charset="0"/>
              </a:rPr>
              <a:t>, which use characteristic information.</a:t>
            </a:r>
          </a:p>
          <a:p>
            <a:pPr marL="457200" indent="-457200" algn="l">
              <a:buFont typeface="+mj-lt"/>
              <a:buAutoNum type="arabicPeriod"/>
            </a:pPr>
            <a:r>
              <a:rPr lang="en-US" b="1" dirty="0">
                <a:effectLst/>
                <a:latin typeface="Times New Roman" panose="02020603050405020304" pitchFamily="18" charset="0"/>
                <a:cs typeface="Times New Roman" panose="02020603050405020304" pitchFamily="18" charset="0"/>
              </a:rPr>
              <a:t>Collaborative filtering systems</a:t>
            </a:r>
            <a:r>
              <a:rPr lang="en-US" b="0" i="0" dirty="0">
                <a:effectLst/>
                <a:latin typeface="Times New Roman" panose="02020603050405020304" pitchFamily="18" charset="0"/>
                <a:cs typeface="Times New Roman" panose="02020603050405020304" pitchFamily="18" charset="0"/>
              </a:rPr>
              <a:t>, which are based on user-item interactions.</a:t>
            </a:r>
          </a:p>
          <a:p>
            <a:pPr marL="457200" indent="-457200" algn="l">
              <a:buFont typeface="+mj-lt"/>
              <a:buAutoNum type="arabicPeriod"/>
            </a:pPr>
            <a:r>
              <a:rPr lang="en-US" b="1" dirty="0">
                <a:effectLst/>
                <a:latin typeface="Times New Roman" panose="02020603050405020304" pitchFamily="18" charset="0"/>
                <a:cs typeface="Times New Roman" panose="02020603050405020304" pitchFamily="18" charset="0"/>
              </a:rPr>
              <a:t>Hybrid systems</a:t>
            </a:r>
            <a:r>
              <a:rPr lang="en-US" b="0" i="0" dirty="0">
                <a:effectLst/>
                <a:latin typeface="Times New Roman" panose="02020603050405020304" pitchFamily="18" charset="0"/>
                <a:cs typeface="Times New Roman" panose="02020603050405020304" pitchFamily="18" charset="0"/>
              </a:rPr>
              <a:t>, which combine both types of information with the aim of avoiding problems that are generated when working with just one kind.</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9490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13A4-67DD-F892-2F10-F25F03699B5B}"/>
              </a:ext>
            </a:extLst>
          </p:cNvPr>
          <p:cNvSpPr>
            <a:spLocks noGrp="1"/>
          </p:cNvSpPr>
          <p:nvPr>
            <p:ph type="title"/>
          </p:nvPr>
        </p:nvSpPr>
        <p:spPr>
          <a:xfrm>
            <a:off x="1451579" y="742375"/>
            <a:ext cx="9603275" cy="1049235"/>
          </a:xfrm>
        </p:spPr>
        <p:txBody>
          <a:bodyPr>
            <a:noAutofit/>
          </a:bodyPr>
          <a:lstStyle/>
          <a:p>
            <a:br>
              <a:rPr lang="en-IN" sz="4000" b="1" i="0" dirty="0">
                <a:effectLst/>
                <a:latin typeface="Times New Roman" panose="02020603050405020304" pitchFamily="18" charset="0"/>
                <a:cs typeface="Times New Roman" panose="02020603050405020304" pitchFamily="18" charset="0"/>
              </a:rPr>
            </a:br>
            <a:r>
              <a:rPr lang="en-IN" sz="4000" b="1" i="0" dirty="0">
                <a:effectLst/>
                <a:latin typeface="Times New Roman" panose="02020603050405020304" pitchFamily="18" charset="0"/>
                <a:cs typeface="Times New Roman" panose="02020603050405020304" pitchFamily="18" charset="0"/>
              </a:rPr>
              <a:t>1.Content-based systems</a:t>
            </a:r>
            <a:br>
              <a:rPr lang="en-IN" sz="4000" b="1" i="0" dirty="0">
                <a:effectLst/>
                <a:latin typeface="Times New Roman" panose="02020603050405020304" pitchFamily="18" charset="0"/>
                <a:cs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CA589BE2-B71C-959D-AF52-83B2397E7475}"/>
              </a:ext>
            </a:extLst>
          </p:cNvPr>
          <p:cNvSpPr>
            <a:spLocks noGrp="1"/>
          </p:cNvSpPr>
          <p:nvPr>
            <p:ph idx="1"/>
          </p:nvPr>
        </p:nvSpPr>
        <p:spPr>
          <a:xfrm>
            <a:off x="1451579" y="2015732"/>
            <a:ext cx="9603275" cy="3450613"/>
          </a:xfrm>
        </p:spPr>
        <p:txBody>
          <a:bodyPr numCol="2"/>
          <a:lstStyle/>
          <a:p>
            <a:r>
              <a:rPr lang="en-US" dirty="0">
                <a:latin typeface="Times New Roman" panose="02020603050405020304" pitchFamily="18" charset="0"/>
                <a:cs typeface="Times New Roman" panose="02020603050405020304" pitchFamily="18" charset="0"/>
              </a:rPr>
              <a:t>A content-based recommender uses data provided by the user, either explicitly (rating) or implicitly (clicking on a link). Based on that information, a user profile is created, which is then used to make recommendations to the user. The engine becomes more accurate as the user provides more inputs or acts on the recommendations.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1E493E2-B148-3066-7C4F-4A0F3718BB6C}"/>
              </a:ext>
            </a:extLst>
          </p:cNvPr>
          <p:cNvPicPr>
            <a:picLocks noChangeAspect="1"/>
          </p:cNvPicPr>
          <p:nvPr/>
        </p:nvPicPr>
        <p:blipFill rotWithShape="1">
          <a:blip r:embed="rId2">
            <a:extLst>
              <a:ext uri="{28A0092B-C50C-407E-A947-70E740481C1C}">
                <a14:useLocalDpi xmlns:a14="http://schemas.microsoft.com/office/drawing/2010/main" val="0"/>
              </a:ext>
            </a:extLst>
          </a:blip>
          <a:srcRect t="2513" r="9417" b="16324"/>
          <a:stretch/>
        </p:blipFill>
        <p:spPr>
          <a:xfrm>
            <a:off x="6378174" y="2015732"/>
            <a:ext cx="5029631" cy="3958420"/>
          </a:xfrm>
          <a:prstGeom prst="rect">
            <a:avLst/>
          </a:prstGeom>
        </p:spPr>
      </p:pic>
    </p:spTree>
    <p:extLst>
      <p:ext uri="{BB962C8B-B14F-4D97-AF65-F5344CB8AC3E}">
        <p14:creationId xmlns:p14="http://schemas.microsoft.com/office/powerpoint/2010/main" val="1131326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ACE4B7-4EE2-4C57-B9E5-C907172DB6EA}"/>
              </a:ext>
            </a:extLst>
          </p:cNvPr>
          <p:cNvSpPr>
            <a:spLocks noGrp="1"/>
          </p:cNvSpPr>
          <p:nvPr>
            <p:ph idx="1"/>
          </p:nvPr>
        </p:nvSpPr>
        <p:spPr/>
        <p:txBody>
          <a:bodyPr>
            <a:normAutofit fontScale="92500" lnSpcReduction="20000"/>
          </a:bodyPr>
          <a:lstStyle/>
          <a:p>
            <a:pPr algn="just">
              <a:buFont typeface="Wingdings" panose="05000000000000000000" pitchFamily="2" charset="2"/>
              <a:buChar char="Ø"/>
            </a:pPr>
            <a:r>
              <a:rPr lang="en-US" b="1" i="0" dirty="0">
                <a:solidFill>
                  <a:srgbClr val="222222"/>
                </a:solidFill>
                <a:effectLst/>
                <a:latin typeface="Times New Roman" panose="02020603050405020304" pitchFamily="18" charset="0"/>
                <a:cs typeface="Times New Roman" panose="02020603050405020304" pitchFamily="18" charset="0"/>
              </a:rPr>
              <a:t>Advantage</a:t>
            </a:r>
          </a:p>
          <a:p>
            <a:pPr marL="457200" indent="-457200" algn="just">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Model doesn’t need data of other users since recommendations are specific to a single user.</a:t>
            </a:r>
          </a:p>
          <a:p>
            <a:pPr marL="457200" indent="-457200" algn="just">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The model can Capture the specific Interests of the user and can recommend items that very few other users are interested in.</a:t>
            </a:r>
          </a:p>
          <a:p>
            <a:pPr algn="just">
              <a:buFont typeface="Wingdings" panose="05000000000000000000" pitchFamily="2" charset="2"/>
              <a:buChar char="Ø"/>
            </a:pPr>
            <a:r>
              <a:rPr lang="en-US" b="1" i="0" dirty="0">
                <a:solidFill>
                  <a:srgbClr val="222222"/>
                </a:solidFill>
                <a:effectLst/>
                <a:latin typeface="Times New Roman" panose="02020603050405020304" pitchFamily="18" charset="0"/>
                <a:cs typeface="Times New Roman" panose="02020603050405020304" pitchFamily="18" charset="0"/>
              </a:rPr>
              <a:t>Disadvantage</a:t>
            </a:r>
            <a:endParaRPr lang="en-US" b="0" i="0" dirty="0">
              <a:solidFill>
                <a:srgbClr val="222222"/>
              </a:solidFill>
              <a:effectLst/>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Feature representation of items is hand-engineered to some extent, this tech requires a lot of domain knowledge.</a:t>
            </a:r>
          </a:p>
          <a:p>
            <a:pPr marL="457200" indent="-457200" algn="just">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The model can only make recommendations based on the existing interest of a user. In other words, the model has limited ability to expand on the user’s existing interests.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0814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8504A-901D-0D28-3571-9BBCEDF23F92}"/>
              </a:ext>
            </a:extLst>
          </p:cNvPr>
          <p:cNvSpPr>
            <a:spLocks noGrp="1"/>
          </p:cNvSpPr>
          <p:nvPr>
            <p:ph type="title"/>
          </p:nvPr>
        </p:nvSpPr>
        <p:spPr>
          <a:xfrm>
            <a:off x="1482731" y="804519"/>
            <a:ext cx="9603275" cy="1049235"/>
          </a:xfrm>
        </p:spPr>
        <p:txBody>
          <a:bodyPr>
            <a:noAutofit/>
          </a:bodyPr>
          <a:lstStyle/>
          <a:p>
            <a:br>
              <a:rPr lang="en-IN" sz="3600" b="1" i="0" dirty="0">
                <a:solidFill>
                  <a:srgbClr val="222222"/>
                </a:solidFill>
                <a:effectLst/>
                <a:latin typeface="Times New Roman" panose="02020603050405020304" pitchFamily="18" charset="0"/>
                <a:cs typeface="Times New Roman" panose="02020603050405020304" pitchFamily="18" charset="0"/>
              </a:rPr>
            </a:br>
            <a:r>
              <a:rPr lang="en-IN" sz="3600" b="1" i="0" dirty="0">
                <a:solidFill>
                  <a:srgbClr val="222222"/>
                </a:solidFill>
                <a:effectLst/>
                <a:latin typeface="Times New Roman" panose="02020603050405020304" pitchFamily="18" charset="0"/>
                <a:cs typeface="Times New Roman" panose="02020603050405020304" pitchFamily="18" charset="0"/>
              </a:rPr>
              <a:t>2. Collaborative Filtering</a:t>
            </a:r>
            <a:br>
              <a:rPr lang="en-IN" sz="3600" b="0" i="0" dirty="0">
                <a:solidFill>
                  <a:srgbClr val="222222"/>
                </a:solidFill>
                <a:effectLst/>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AB97E7-1D48-ED83-533E-822BB822AA9A}"/>
              </a:ext>
            </a:extLst>
          </p:cNvPr>
          <p:cNvSpPr>
            <a:spLocks noGrp="1"/>
          </p:cNvSpPr>
          <p:nvPr>
            <p:ph idx="1"/>
          </p:nvPr>
        </p:nvSpPr>
        <p:spPr/>
        <p:txBody>
          <a:bodyPr numCol="2">
            <a:normAutofit/>
          </a:bodyPr>
          <a:lstStyle/>
          <a:p>
            <a:r>
              <a:rPr lang="en-US" dirty="0">
                <a:solidFill>
                  <a:srgbClr val="222222"/>
                </a:solidFill>
                <a:latin typeface="Times New Roman" panose="02020603050405020304" pitchFamily="18" charset="0"/>
                <a:cs typeface="Times New Roman" panose="02020603050405020304" pitchFamily="18" charset="0"/>
              </a:rPr>
              <a:t>C</a:t>
            </a:r>
            <a:r>
              <a:rPr lang="en-US" b="0" i="0" dirty="0">
                <a:solidFill>
                  <a:srgbClr val="222222"/>
                </a:solidFill>
                <a:effectLst/>
                <a:latin typeface="Times New Roman" panose="02020603050405020304" pitchFamily="18" charset="0"/>
                <a:cs typeface="Times New Roman" panose="02020603050405020304" pitchFamily="18" charset="0"/>
              </a:rPr>
              <a:t>ollaborative-based filtering is nothing but Recommending the new items to users based on the interest and preference of other similar users.</a:t>
            </a:r>
          </a:p>
          <a:p>
            <a:r>
              <a:rPr lang="en-US" b="0" i="0" dirty="0">
                <a:effectLst/>
                <a:latin typeface="Times New Roman" panose="02020603050405020304" pitchFamily="18" charset="0"/>
                <a:cs typeface="Times New Roman" panose="02020603050405020304" pitchFamily="18" charset="0"/>
              </a:rPr>
              <a:t>Collaborative filtering is currently one of the most frequently used approaches and usually provides better results than content-based recommendations.</a:t>
            </a:r>
          </a:p>
        </p:txBody>
      </p:sp>
      <p:pic>
        <p:nvPicPr>
          <p:cNvPr id="4" name="Picture 3">
            <a:extLst>
              <a:ext uri="{FF2B5EF4-FFF2-40B4-BE49-F238E27FC236}">
                <a16:creationId xmlns:a16="http://schemas.microsoft.com/office/drawing/2014/main" id="{A56E6926-F173-88A0-00C8-2D84DA79DC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7229" y="1923020"/>
            <a:ext cx="4589755" cy="3930118"/>
          </a:xfrm>
          <a:prstGeom prst="rect">
            <a:avLst/>
          </a:prstGeom>
        </p:spPr>
      </p:pic>
    </p:spTree>
    <p:extLst>
      <p:ext uri="{BB962C8B-B14F-4D97-AF65-F5344CB8AC3E}">
        <p14:creationId xmlns:p14="http://schemas.microsoft.com/office/powerpoint/2010/main" val="28496781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305</TotalTime>
  <Words>1548</Words>
  <Application>Microsoft Office PowerPoint</Application>
  <PresentationFormat>Widescreen</PresentationFormat>
  <Paragraphs>77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EB Garamond</vt:lpstr>
      <vt:lpstr>Gill Sans MT</vt:lpstr>
      <vt:lpstr>Times New Roman</vt:lpstr>
      <vt:lpstr>Wingdings</vt:lpstr>
      <vt:lpstr>Gallery</vt:lpstr>
      <vt:lpstr>Movie Recommendation System.</vt:lpstr>
      <vt:lpstr> What are recommender systems?  </vt:lpstr>
      <vt:lpstr>PowerPoint Presentation</vt:lpstr>
      <vt:lpstr>Why do we need recommender systems? </vt:lpstr>
      <vt:lpstr>PowerPoint Presentation</vt:lpstr>
      <vt:lpstr>How does a recommender system work? </vt:lpstr>
      <vt:lpstr> 1.Content-based systems </vt:lpstr>
      <vt:lpstr>PowerPoint Presentation</vt:lpstr>
      <vt:lpstr> 2. Collaborative Filtering </vt:lpstr>
      <vt:lpstr>PowerPoint Presentation</vt:lpstr>
      <vt:lpstr>PowerPoint Presentation</vt:lpstr>
      <vt:lpstr>Approach</vt:lpstr>
      <vt:lpstr> Data collecting </vt:lpstr>
      <vt:lpstr> Data cleaning</vt:lpstr>
      <vt:lpstr>Exploratory Data Analysis (eda) </vt:lpstr>
      <vt:lpstr> Visualizing using word cloud</vt:lpstr>
      <vt:lpstr>PowerPoint Presentation</vt:lpstr>
      <vt:lpstr>PowerPoint Presentation</vt:lpstr>
      <vt:lpstr>PowerPoint Presentation</vt:lpstr>
      <vt:lpstr> Feature extraction</vt:lpstr>
      <vt:lpstr> Model Building</vt:lpstr>
      <vt:lpstr>PowerPoint Presentation</vt:lpstr>
      <vt:lpstr>Model deployment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dc:title>
  <dc:creator>dnyaneshwar ainar</dc:creator>
  <cp:lastModifiedBy>dnyaneshwar ainar</cp:lastModifiedBy>
  <cp:revision>22</cp:revision>
  <dcterms:created xsi:type="dcterms:W3CDTF">2022-10-12T16:44:25Z</dcterms:created>
  <dcterms:modified xsi:type="dcterms:W3CDTF">2022-11-19T05:41:30Z</dcterms:modified>
</cp:coreProperties>
</file>